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4"/>
  </p:notesMasterIdLst>
  <p:sldIdLst>
    <p:sldId id="257" r:id="rId2"/>
    <p:sldId id="258" r:id="rId3"/>
    <p:sldId id="323" r:id="rId4"/>
    <p:sldId id="260" r:id="rId5"/>
    <p:sldId id="324" r:id="rId6"/>
    <p:sldId id="264" r:id="rId7"/>
    <p:sldId id="325" r:id="rId8"/>
    <p:sldId id="326" r:id="rId9"/>
    <p:sldId id="327" r:id="rId10"/>
    <p:sldId id="328" r:id="rId11"/>
    <p:sldId id="329" r:id="rId12"/>
    <p:sldId id="268" r:id="rId13"/>
    <p:sldId id="269" r:id="rId14"/>
    <p:sldId id="270" r:id="rId15"/>
    <p:sldId id="271" r:id="rId16"/>
    <p:sldId id="272" r:id="rId17"/>
    <p:sldId id="318" r:id="rId18"/>
    <p:sldId id="274" r:id="rId19"/>
    <p:sldId id="275" r:id="rId20"/>
    <p:sldId id="330" r:id="rId21"/>
    <p:sldId id="276" r:id="rId22"/>
    <p:sldId id="277" r:id="rId23"/>
    <p:sldId id="278" r:id="rId24"/>
    <p:sldId id="279" r:id="rId25"/>
    <p:sldId id="280" r:id="rId26"/>
    <p:sldId id="281" r:id="rId27"/>
    <p:sldId id="317" r:id="rId28"/>
    <p:sldId id="290" r:id="rId29"/>
    <p:sldId id="284" r:id="rId30"/>
    <p:sldId id="285" r:id="rId31"/>
    <p:sldId id="331" r:id="rId32"/>
    <p:sldId id="286" r:id="rId33"/>
    <p:sldId id="292" r:id="rId34"/>
    <p:sldId id="293" r:id="rId35"/>
    <p:sldId id="294" r:id="rId36"/>
    <p:sldId id="295" r:id="rId37"/>
    <p:sldId id="296" r:id="rId38"/>
    <p:sldId id="333" r:id="rId39"/>
    <p:sldId id="298" r:id="rId40"/>
    <p:sldId id="300" r:id="rId41"/>
    <p:sldId id="301" r:id="rId42"/>
    <p:sldId id="332" r:id="rId43"/>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737"/>
    <a:srgbClr val="353943"/>
    <a:srgbClr val="BFBFBF"/>
    <a:srgbClr val="595959"/>
    <a:srgbClr val="A6A6A6"/>
    <a:srgbClr val="F2BF5D"/>
    <a:srgbClr val="404040"/>
    <a:srgbClr val="7562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3" autoAdjust="0"/>
    <p:restoredTop sz="94660"/>
  </p:normalViewPr>
  <p:slideViewPr>
    <p:cSldViewPr snapToGrid="0">
      <p:cViewPr varScale="1">
        <p:scale>
          <a:sx n="92" d="100"/>
          <a:sy n="92" d="100"/>
        </p:scale>
        <p:origin x="66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DA66AC-0BAA-47A4-B56B-36AF32615EF3}" type="datetimeFigureOut">
              <a:rPr lang="zh-CN" altLang="en-US" smtClean="0"/>
              <a:t>2019/1/12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09441-CE43-4E52-869E-0E4DBCD2F8C3}" type="slidenum">
              <a:rPr lang="zh-CN" altLang="en-US" smtClean="0"/>
              <a:t>‹#›</a:t>
            </a:fld>
            <a:endParaRPr lang="zh-CN" altLang="en-US"/>
          </a:p>
        </p:txBody>
      </p:sp>
    </p:spTree>
    <p:extLst>
      <p:ext uri="{BB962C8B-B14F-4D97-AF65-F5344CB8AC3E}">
        <p14:creationId xmlns:p14="http://schemas.microsoft.com/office/powerpoint/2010/main" val="1289308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E30AB-8515-4AEA-B788-15F4FB34578A}" type="slidenum">
              <a:rPr lang="zh-CN" altLang="en-US" smtClean="0"/>
              <a:t>1</a:t>
            </a:fld>
            <a:endParaRPr lang="zh-CN" altLang="en-US"/>
          </a:p>
        </p:txBody>
      </p:sp>
    </p:spTree>
    <p:extLst>
      <p:ext uri="{BB962C8B-B14F-4D97-AF65-F5344CB8AC3E}">
        <p14:creationId xmlns:p14="http://schemas.microsoft.com/office/powerpoint/2010/main" val="2008543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E30AB-8515-4AEA-B788-15F4FB34578A}" type="slidenum">
              <a:rPr lang="zh-CN" altLang="en-US" smtClean="0"/>
              <a:t>2</a:t>
            </a:fld>
            <a:endParaRPr lang="zh-CN" altLang="en-US"/>
          </a:p>
        </p:txBody>
      </p:sp>
    </p:spTree>
    <p:extLst>
      <p:ext uri="{BB962C8B-B14F-4D97-AF65-F5344CB8AC3E}">
        <p14:creationId xmlns:p14="http://schemas.microsoft.com/office/powerpoint/2010/main" val="1920096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E30AB-8515-4AEA-B788-15F4FB34578A}" type="slidenum">
              <a:rPr lang="zh-CN" altLang="en-US" smtClean="0"/>
              <a:t>3</a:t>
            </a:fld>
            <a:endParaRPr lang="zh-CN" altLang="en-US"/>
          </a:p>
        </p:txBody>
      </p:sp>
    </p:spTree>
    <p:extLst>
      <p:ext uri="{BB962C8B-B14F-4D97-AF65-F5344CB8AC3E}">
        <p14:creationId xmlns:p14="http://schemas.microsoft.com/office/powerpoint/2010/main" val="221643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E30AB-8515-4AEA-B788-15F4FB34578A}" type="slidenum">
              <a:rPr lang="zh-CN" altLang="en-US" smtClean="0"/>
              <a:t>4</a:t>
            </a:fld>
            <a:endParaRPr lang="zh-CN" altLang="en-US"/>
          </a:p>
        </p:txBody>
      </p:sp>
    </p:spTree>
    <p:extLst>
      <p:ext uri="{BB962C8B-B14F-4D97-AF65-F5344CB8AC3E}">
        <p14:creationId xmlns:p14="http://schemas.microsoft.com/office/powerpoint/2010/main" val="1313614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5</a:t>
            </a:fld>
            <a:endParaRPr lang="zh-CN" altLang="en-US"/>
          </a:p>
        </p:txBody>
      </p:sp>
    </p:spTree>
    <p:extLst>
      <p:ext uri="{BB962C8B-B14F-4D97-AF65-F5344CB8AC3E}">
        <p14:creationId xmlns:p14="http://schemas.microsoft.com/office/powerpoint/2010/main" val="3094755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6</a:t>
            </a:fld>
            <a:endParaRPr lang="zh-CN" altLang="en-US"/>
          </a:p>
        </p:txBody>
      </p:sp>
    </p:spTree>
    <p:extLst>
      <p:ext uri="{BB962C8B-B14F-4D97-AF65-F5344CB8AC3E}">
        <p14:creationId xmlns:p14="http://schemas.microsoft.com/office/powerpoint/2010/main" val="1583045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7</a:t>
            </a:fld>
            <a:endParaRPr lang="zh-CN" altLang="en-US"/>
          </a:p>
        </p:txBody>
      </p:sp>
    </p:spTree>
    <p:extLst>
      <p:ext uri="{BB962C8B-B14F-4D97-AF65-F5344CB8AC3E}">
        <p14:creationId xmlns:p14="http://schemas.microsoft.com/office/powerpoint/2010/main" val="863578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8</a:t>
            </a:fld>
            <a:endParaRPr lang="zh-CN" altLang="en-US"/>
          </a:p>
        </p:txBody>
      </p:sp>
    </p:spTree>
    <p:extLst>
      <p:ext uri="{BB962C8B-B14F-4D97-AF65-F5344CB8AC3E}">
        <p14:creationId xmlns:p14="http://schemas.microsoft.com/office/powerpoint/2010/main" val="3536481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9</a:t>
            </a:fld>
            <a:endParaRPr lang="zh-CN" altLang="en-US"/>
          </a:p>
        </p:txBody>
      </p:sp>
    </p:spTree>
    <p:extLst>
      <p:ext uri="{BB962C8B-B14F-4D97-AF65-F5344CB8AC3E}">
        <p14:creationId xmlns:p14="http://schemas.microsoft.com/office/powerpoint/2010/main" val="429925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10</a:t>
            </a:fld>
            <a:endParaRPr lang="zh-CN" altLang="en-US"/>
          </a:p>
        </p:txBody>
      </p:sp>
    </p:spTree>
    <p:extLst>
      <p:ext uri="{BB962C8B-B14F-4D97-AF65-F5344CB8AC3E}">
        <p14:creationId xmlns:p14="http://schemas.microsoft.com/office/powerpoint/2010/main" val="2485832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E30AB-8515-4AEA-B788-15F4FB34578A}" type="slidenum">
              <a:rPr lang="zh-CN" altLang="en-US" smtClean="0"/>
              <a:t>11</a:t>
            </a:fld>
            <a:endParaRPr lang="zh-CN" altLang="en-US"/>
          </a:p>
        </p:txBody>
      </p:sp>
    </p:spTree>
    <p:extLst>
      <p:ext uri="{BB962C8B-B14F-4D97-AF65-F5344CB8AC3E}">
        <p14:creationId xmlns:p14="http://schemas.microsoft.com/office/powerpoint/2010/main" val="3826677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12</a:t>
            </a:fld>
            <a:endParaRPr lang="zh-CN" altLang="en-US"/>
          </a:p>
        </p:txBody>
      </p:sp>
    </p:spTree>
    <p:extLst>
      <p:ext uri="{BB962C8B-B14F-4D97-AF65-F5344CB8AC3E}">
        <p14:creationId xmlns:p14="http://schemas.microsoft.com/office/powerpoint/2010/main" val="1021269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13</a:t>
            </a:fld>
            <a:endParaRPr lang="zh-CN" altLang="en-US"/>
          </a:p>
        </p:txBody>
      </p:sp>
    </p:spTree>
    <p:extLst>
      <p:ext uri="{BB962C8B-B14F-4D97-AF65-F5344CB8AC3E}">
        <p14:creationId xmlns:p14="http://schemas.microsoft.com/office/powerpoint/2010/main" val="4275476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14</a:t>
            </a:fld>
            <a:endParaRPr lang="zh-CN" altLang="en-US"/>
          </a:p>
        </p:txBody>
      </p:sp>
    </p:spTree>
    <p:extLst>
      <p:ext uri="{BB962C8B-B14F-4D97-AF65-F5344CB8AC3E}">
        <p14:creationId xmlns:p14="http://schemas.microsoft.com/office/powerpoint/2010/main" val="1836248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15</a:t>
            </a:fld>
            <a:endParaRPr lang="zh-CN" altLang="en-US"/>
          </a:p>
        </p:txBody>
      </p:sp>
    </p:spTree>
    <p:extLst>
      <p:ext uri="{BB962C8B-B14F-4D97-AF65-F5344CB8AC3E}">
        <p14:creationId xmlns:p14="http://schemas.microsoft.com/office/powerpoint/2010/main" val="707710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16</a:t>
            </a:fld>
            <a:endParaRPr lang="zh-CN" altLang="en-US"/>
          </a:p>
        </p:txBody>
      </p:sp>
    </p:spTree>
    <p:extLst>
      <p:ext uri="{BB962C8B-B14F-4D97-AF65-F5344CB8AC3E}">
        <p14:creationId xmlns:p14="http://schemas.microsoft.com/office/powerpoint/2010/main" val="3296232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17</a:t>
            </a:fld>
            <a:endParaRPr lang="zh-CN" altLang="en-US"/>
          </a:p>
        </p:txBody>
      </p:sp>
    </p:spTree>
    <p:extLst>
      <p:ext uri="{BB962C8B-B14F-4D97-AF65-F5344CB8AC3E}">
        <p14:creationId xmlns:p14="http://schemas.microsoft.com/office/powerpoint/2010/main" val="363207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18</a:t>
            </a:fld>
            <a:endParaRPr lang="zh-CN" altLang="en-US"/>
          </a:p>
        </p:txBody>
      </p:sp>
    </p:spTree>
    <p:extLst>
      <p:ext uri="{BB962C8B-B14F-4D97-AF65-F5344CB8AC3E}">
        <p14:creationId xmlns:p14="http://schemas.microsoft.com/office/powerpoint/2010/main" val="3079106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9F79B7E-8D9D-4559-BA2C-901A5EF4E504}" type="slidenum">
              <a:rPr lang="zh-CN" altLang="en-US" smtClean="0"/>
              <a:t>19</a:t>
            </a:fld>
            <a:endParaRPr lang="zh-CN" altLang="en-US"/>
          </a:p>
        </p:txBody>
      </p:sp>
    </p:spTree>
    <p:extLst>
      <p:ext uri="{BB962C8B-B14F-4D97-AF65-F5344CB8AC3E}">
        <p14:creationId xmlns:p14="http://schemas.microsoft.com/office/powerpoint/2010/main" val="18727855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E30AB-8515-4AEA-B788-15F4FB34578A}" type="slidenum">
              <a:rPr lang="zh-CN" altLang="en-US" smtClean="0"/>
              <a:t>20</a:t>
            </a:fld>
            <a:endParaRPr lang="zh-CN" altLang="en-US"/>
          </a:p>
        </p:txBody>
      </p:sp>
    </p:spTree>
    <p:extLst>
      <p:ext uri="{BB962C8B-B14F-4D97-AF65-F5344CB8AC3E}">
        <p14:creationId xmlns:p14="http://schemas.microsoft.com/office/powerpoint/2010/main" val="2719629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21</a:t>
            </a:fld>
            <a:endParaRPr lang="zh-CN" altLang="en-US"/>
          </a:p>
        </p:txBody>
      </p:sp>
    </p:spTree>
    <p:extLst>
      <p:ext uri="{BB962C8B-B14F-4D97-AF65-F5344CB8AC3E}">
        <p14:creationId xmlns:p14="http://schemas.microsoft.com/office/powerpoint/2010/main" val="27997992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22</a:t>
            </a:fld>
            <a:endParaRPr lang="zh-CN" altLang="en-US"/>
          </a:p>
        </p:txBody>
      </p:sp>
    </p:spTree>
    <p:extLst>
      <p:ext uri="{BB962C8B-B14F-4D97-AF65-F5344CB8AC3E}">
        <p14:creationId xmlns:p14="http://schemas.microsoft.com/office/powerpoint/2010/main" val="582114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23</a:t>
            </a:fld>
            <a:endParaRPr lang="zh-CN" altLang="en-US"/>
          </a:p>
        </p:txBody>
      </p:sp>
    </p:spTree>
    <p:extLst>
      <p:ext uri="{BB962C8B-B14F-4D97-AF65-F5344CB8AC3E}">
        <p14:creationId xmlns:p14="http://schemas.microsoft.com/office/powerpoint/2010/main" val="626343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24</a:t>
            </a:fld>
            <a:endParaRPr lang="zh-CN" altLang="en-US"/>
          </a:p>
        </p:txBody>
      </p:sp>
    </p:spTree>
    <p:extLst>
      <p:ext uri="{BB962C8B-B14F-4D97-AF65-F5344CB8AC3E}">
        <p14:creationId xmlns:p14="http://schemas.microsoft.com/office/powerpoint/2010/main" val="3641982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25</a:t>
            </a:fld>
            <a:endParaRPr lang="zh-CN" altLang="en-US"/>
          </a:p>
        </p:txBody>
      </p:sp>
    </p:spTree>
    <p:extLst>
      <p:ext uri="{BB962C8B-B14F-4D97-AF65-F5344CB8AC3E}">
        <p14:creationId xmlns:p14="http://schemas.microsoft.com/office/powerpoint/2010/main" val="32925985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26</a:t>
            </a:fld>
            <a:endParaRPr lang="zh-CN" altLang="en-US"/>
          </a:p>
        </p:txBody>
      </p:sp>
    </p:spTree>
    <p:extLst>
      <p:ext uri="{BB962C8B-B14F-4D97-AF65-F5344CB8AC3E}">
        <p14:creationId xmlns:p14="http://schemas.microsoft.com/office/powerpoint/2010/main" val="2449127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27</a:t>
            </a:fld>
            <a:endParaRPr lang="zh-CN" altLang="en-US"/>
          </a:p>
        </p:txBody>
      </p:sp>
    </p:spTree>
    <p:extLst>
      <p:ext uri="{BB962C8B-B14F-4D97-AF65-F5344CB8AC3E}">
        <p14:creationId xmlns:p14="http://schemas.microsoft.com/office/powerpoint/2010/main" val="1652007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28</a:t>
            </a:fld>
            <a:endParaRPr lang="zh-CN" altLang="en-US"/>
          </a:p>
        </p:txBody>
      </p:sp>
    </p:spTree>
    <p:extLst>
      <p:ext uri="{BB962C8B-B14F-4D97-AF65-F5344CB8AC3E}">
        <p14:creationId xmlns:p14="http://schemas.microsoft.com/office/powerpoint/2010/main" val="1093704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29</a:t>
            </a:fld>
            <a:endParaRPr lang="zh-CN" altLang="en-US"/>
          </a:p>
        </p:txBody>
      </p:sp>
    </p:spTree>
    <p:extLst>
      <p:ext uri="{BB962C8B-B14F-4D97-AF65-F5344CB8AC3E}">
        <p14:creationId xmlns:p14="http://schemas.microsoft.com/office/powerpoint/2010/main" val="34743408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30</a:t>
            </a:fld>
            <a:endParaRPr lang="zh-CN" altLang="en-US"/>
          </a:p>
        </p:txBody>
      </p:sp>
    </p:spTree>
    <p:extLst>
      <p:ext uri="{BB962C8B-B14F-4D97-AF65-F5344CB8AC3E}">
        <p14:creationId xmlns:p14="http://schemas.microsoft.com/office/powerpoint/2010/main" val="12188580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E30AB-8515-4AEA-B788-15F4FB34578A}" type="slidenum">
              <a:rPr lang="zh-CN" altLang="en-US" smtClean="0"/>
              <a:t>31</a:t>
            </a:fld>
            <a:endParaRPr lang="zh-CN" altLang="en-US"/>
          </a:p>
        </p:txBody>
      </p:sp>
    </p:spTree>
    <p:extLst>
      <p:ext uri="{BB962C8B-B14F-4D97-AF65-F5344CB8AC3E}">
        <p14:creationId xmlns:p14="http://schemas.microsoft.com/office/powerpoint/2010/main" val="2054123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32</a:t>
            </a:fld>
            <a:endParaRPr lang="zh-CN" altLang="en-US"/>
          </a:p>
        </p:txBody>
      </p:sp>
    </p:spTree>
    <p:extLst>
      <p:ext uri="{BB962C8B-B14F-4D97-AF65-F5344CB8AC3E}">
        <p14:creationId xmlns:p14="http://schemas.microsoft.com/office/powerpoint/2010/main" val="763266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33</a:t>
            </a:fld>
            <a:endParaRPr lang="zh-CN" altLang="en-US"/>
          </a:p>
        </p:txBody>
      </p:sp>
    </p:spTree>
    <p:extLst>
      <p:ext uri="{BB962C8B-B14F-4D97-AF65-F5344CB8AC3E}">
        <p14:creationId xmlns:p14="http://schemas.microsoft.com/office/powerpoint/2010/main" val="37121402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34</a:t>
            </a:fld>
            <a:endParaRPr lang="zh-CN" altLang="en-US"/>
          </a:p>
        </p:txBody>
      </p:sp>
    </p:spTree>
    <p:extLst>
      <p:ext uri="{BB962C8B-B14F-4D97-AF65-F5344CB8AC3E}">
        <p14:creationId xmlns:p14="http://schemas.microsoft.com/office/powerpoint/2010/main" val="4146077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35</a:t>
            </a:fld>
            <a:endParaRPr lang="zh-CN" altLang="en-US"/>
          </a:p>
        </p:txBody>
      </p:sp>
    </p:spTree>
    <p:extLst>
      <p:ext uri="{BB962C8B-B14F-4D97-AF65-F5344CB8AC3E}">
        <p14:creationId xmlns:p14="http://schemas.microsoft.com/office/powerpoint/2010/main" val="7907131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36</a:t>
            </a:fld>
            <a:endParaRPr lang="zh-CN" altLang="en-US"/>
          </a:p>
        </p:txBody>
      </p:sp>
    </p:spTree>
    <p:extLst>
      <p:ext uri="{BB962C8B-B14F-4D97-AF65-F5344CB8AC3E}">
        <p14:creationId xmlns:p14="http://schemas.microsoft.com/office/powerpoint/2010/main" val="5959437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9F79B7E-8D9D-4559-BA2C-901A5EF4E504}" type="slidenum">
              <a:rPr lang="zh-CN" altLang="en-US" smtClean="0"/>
              <a:t>37</a:t>
            </a:fld>
            <a:endParaRPr lang="zh-CN" altLang="en-US"/>
          </a:p>
        </p:txBody>
      </p:sp>
    </p:spTree>
    <p:extLst>
      <p:ext uri="{BB962C8B-B14F-4D97-AF65-F5344CB8AC3E}">
        <p14:creationId xmlns:p14="http://schemas.microsoft.com/office/powerpoint/2010/main" val="31734265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38</a:t>
            </a:fld>
            <a:endParaRPr lang="zh-CN" altLang="en-US"/>
          </a:p>
        </p:txBody>
      </p:sp>
    </p:spTree>
    <p:extLst>
      <p:ext uri="{BB962C8B-B14F-4D97-AF65-F5344CB8AC3E}">
        <p14:creationId xmlns:p14="http://schemas.microsoft.com/office/powerpoint/2010/main" val="9275789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39</a:t>
            </a:fld>
            <a:endParaRPr lang="zh-CN" altLang="en-US"/>
          </a:p>
        </p:txBody>
      </p:sp>
    </p:spTree>
    <p:extLst>
      <p:ext uri="{BB962C8B-B14F-4D97-AF65-F5344CB8AC3E}">
        <p14:creationId xmlns:p14="http://schemas.microsoft.com/office/powerpoint/2010/main" val="16255103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40</a:t>
            </a:fld>
            <a:endParaRPr lang="zh-CN" altLang="en-US"/>
          </a:p>
        </p:txBody>
      </p:sp>
    </p:spTree>
    <p:extLst>
      <p:ext uri="{BB962C8B-B14F-4D97-AF65-F5344CB8AC3E}">
        <p14:creationId xmlns:p14="http://schemas.microsoft.com/office/powerpoint/2010/main" val="31947315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9F79B7E-8D9D-4559-BA2C-901A5EF4E504}" type="slidenum">
              <a:rPr lang="zh-CN" altLang="en-US" smtClean="0"/>
              <a:t>41</a:t>
            </a:fld>
            <a:endParaRPr lang="zh-CN" altLang="en-US"/>
          </a:p>
        </p:txBody>
      </p:sp>
    </p:spTree>
    <p:extLst>
      <p:ext uri="{BB962C8B-B14F-4D97-AF65-F5344CB8AC3E}">
        <p14:creationId xmlns:p14="http://schemas.microsoft.com/office/powerpoint/2010/main" val="33325020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3E30AB-8515-4AEA-B788-15F4FB34578A}" type="slidenum">
              <a:rPr lang="zh-CN" altLang="en-US" smtClean="0"/>
              <a:t>42</a:t>
            </a:fld>
            <a:endParaRPr lang="zh-CN" altLang="en-US"/>
          </a:p>
        </p:txBody>
      </p:sp>
    </p:spTree>
    <p:extLst>
      <p:ext uri="{BB962C8B-B14F-4D97-AF65-F5344CB8AC3E}">
        <p14:creationId xmlns:p14="http://schemas.microsoft.com/office/powerpoint/2010/main" val="2339028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4281754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1005035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3351269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1490462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2566658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4084567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4190323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3824140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2126519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1789024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88FF7EB-C708-45E0-9BB0-FC7D6D065162}" type="datetimeFigureOut">
              <a:rPr lang="zh-CN" altLang="en-US" smtClean="0"/>
              <a:t>2019/1/12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319802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FF7EB-C708-45E0-9BB0-FC7D6D065162}" type="datetimeFigureOut">
              <a:rPr lang="zh-CN" altLang="en-US" smtClean="0"/>
              <a:t>2019/1/12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8AB65-C830-4B42-A27E-21F73E85FC21}" type="slidenum">
              <a:rPr lang="zh-CN" altLang="en-US" smtClean="0"/>
              <a:t>‹#›</a:t>
            </a:fld>
            <a:endParaRPr lang="zh-CN" altLang="en-US"/>
          </a:p>
        </p:txBody>
      </p:sp>
    </p:spTree>
    <p:extLst>
      <p:ext uri="{BB962C8B-B14F-4D97-AF65-F5344CB8AC3E}">
        <p14:creationId xmlns:p14="http://schemas.microsoft.com/office/powerpoint/2010/main" val="1705566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46198" y="-1159485"/>
            <a:ext cx="609600" cy="609600"/>
          </a:xfrm>
          <a:prstGeom prst="rect">
            <a:avLst/>
          </a:prstGeom>
        </p:spPr>
      </p:pic>
      <p:pic>
        <p:nvPicPr>
          <p:cNvPr id="18" name="图片 17">
            <a:extLst>
              <a:ext uri="{FF2B5EF4-FFF2-40B4-BE49-F238E27FC236}">
                <a16:creationId xmlns="" xmlns:a16="http://schemas.microsoft.com/office/drawing/2014/main" id="{DB79880C-FC2B-4ECC-A630-71335E7DDC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3817022"/>
          </a:xfrm>
          <a:prstGeom prst="rect">
            <a:avLst/>
          </a:prstGeom>
        </p:spPr>
      </p:pic>
      <p:grpSp>
        <p:nvGrpSpPr>
          <p:cNvPr id="35" name="组合 34">
            <a:extLst>
              <a:ext uri="{FF2B5EF4-FFF2-40B4-BE49-F238E27FC236}">
                <a16:creationId xmlns="" xmlns:a16="http://schemas.microsoft.com/office/drawing/2014/main" id="{681F06F2-3F09-4F12-AB7A-9162D0D3ABB3}"/>
              </a:ext>
            </a:extLst>
          </p:cNvPr>
          <p:cNvGrpSpPr/>
          <p:nvPr/>
        </p:nvGrpSpPr>
        <p:grpSpPr>
          <a:xfrm>
            <a:off x="450049" y="3291201"/>
            <a:ext cx="2493003" cy="1290204"/>
            <a:chOff x="-343063" y="833839"/>
            <a:chExt cx="2493003" cy="1290204"/>
          </a:xfrm>
        </p:grpSpPr>
        <p:sp>
          <p:nvSpPr>
            <p:cNvPr id="36" name="平行四边形 35">
              <a:extLst>
                <a:ext uri="{FF2B5EF4-FFF2-40B4-BE49-F238E27FC236}">
                  <a16:creationId xmlns="" xmlns:a16="http://schemas.microsoft.com/office/drawing/2014/main" id="{99F6D922-7978-4DB1-A842-8E48C5035B44}"/>
                </a:ext>
              </a:extLst>
            </p:cNvPr>
            <p:cNvSpPr/>
            <p:nvPr/>
          </p:nvSpPr>
          <p:spPr>
            <a:xfrm>
              <a:off x="-343063" y="833839"/>
              <a:ext cx="2493003" cy="1290204"/>
            </a:xfrm>
            <a:prstGeom prst="parallelogram">
              <a:avLst/>
            </a:prstGeom>
            <a:solidFill>
              <a:srgbClr val="FFD737"/>
            </a:solidFill>
            <a:ln>
              <a:noFill/>
            </a:ln>
          </p:spPr>
          <p:txBody>
            <a:bodyPr/>
            <a:lstStyle/>
            <a:p>
              <a:pPr>
                <a:spcBef>
                  <a:spcPct val="0"/>
                </a:spcBef>
              </a:pPr>
              <a:endParaRPr lang="zh-CN" altLang="en-US">
                <a:solidFill>
                  <a:schemeClr val="tx1"/>
                </a:solidFill>
                <a:latin typeface="Calibri" panose="020F0502020204030204" pitchFamily="34" charset="0"/>
                <a:ea typeface="宋体" panose="02010600030101010101" pitchFamily="2" charset="-122"/>
              </a:endParaRPr>
            </a:p>
          </p:txBody>
        </p:sp>
        <p:sp>
          <p:nvSpPr>
            <p:cNvPr id="37" name="TextBox 1">
              <a:extLst>
                <a:ext uri="{FF2B5EF4-FFF2-40B4-BE49-F238E27FC236}">
                  <a16:creationId xmlns="" xmlns:a16="http://schemas.microsoft.com/office/drawing/2014/main" id="{A8377CE5-12C6-4635-B037-5AA85BF08DC5}"/>
                </a:ext>
              </a:extLst>
            </p:cNvPr>
            <p:cNvSpPr txBox="1"/>
            <p:nvPr/>
          </p:nvSpPr>
          <p:spPr>
            <a:xfrm>
              <a:off x="56892" y="1005363"/>
              <a:ext cx="1693092" cy="1015663"/>
            </a:xfrm>
            <a:prstGeom prst="rect">
              <a:avLst/>
            </a:prstGeom>
            <a:noFill/>
          </p:spPr>
          <p:txBody>
            <a:bodyPr wrap="none" rtlCol="0">
              <a:spAutoFit/>
            </a:bodyPr>
            <a:lstStyle/>
            <a:p>
              <a:r>
                <a:rPr lang="en-US" altLang="zh-CN" sz="6000" dirty="0">
                  <a:solidFill>
                    <a:schemeClr val="bg1"/>
                  </a:solidFill>
                  <a:latin typeface="Impact" panose="020B0806030902050204" pitchFamily="34" charset="0"/>
                </a:rPr>
                <a:t>2019</a:t>
              </a:r>
              <a:endParaRPr lang="zh-CN" altLang="en-US" sz="6000" dirty="0">
                <a:solidFill>
                  <a:schemeClr val="bg1"/>
                </a:solidFill>
                <a:latin typeface="Impact" panose="020B0806030902050204" pitchFamily="34" charset="0"/>
              </a:endParaRPr>
            </a:p>
          </p:txBody>
        </p:sp>
      </p:grpSp>
      <p:sp>
        <p:nvSpPr>
          <p:cNvPr id="38" name="我图网QQF4D2CD6C74639原创">
            <a:extLst>
              <a:ext uri="{FF2B5EF4-FFF2-40B4-BE49-F238E27FC236}">
                <a16:creationId xmlns="" xmlns:a16="http://schemas.microsoft.com/office/drawing/2014/main" id="{F0841157-0CC4-4CCD-8F68-FBF0A77EB813}"/>
              </a:ext>
            </a:extLst>
          </p:cNvPr>
          <p:cNvSpPr/>
          <p:nvPr/>
        </p:nvSpPr>
        <p:spPr>
          <a:xfrm>
            <a:off x="2232755" y="4391607"/>
            <a:ext cx="960099" cy="516609"/>
          </a:xfrm>
          <a:prstGeom prst="parallelogram">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0" name="组合 39">
            <a:extLst>
              <a:ext uri="{FF2B5EF4-FFF2-40B4-BE49-F238E27FC236}">
                <a16:creationId xmlns="" xmlns:a16="http://schemas.microsoft.com/office/drawing/2014/main" id="{8F3EEA41-7FD8-47DF-925F-F9DCF4F57777}"/>
              </a:ext>
            </a:extLst>
          </p:cNvPr>
          <p:cNvGrpSpPr/>
          <p:nvPr/>
        </p:nvGrpSpPr>
        <p:grpSpPr>
          <a:xfrm>
            <a:off x="10285140" y="1077311"/>
            <a:ext cx="1906861" cy="2749918"/>
            <a:chOff x="8707902" y="-196645"/>
            <a:chExt cx="3484098" cy="5024482"/>
          </a:xfrm>
        </p:grpSpPr>
        <p:sp>
          <p:nvSpPr>
            <p:cNvPr id="46" name="直角三角形 45">
              <a:extLst>
                <a:ext uri="{FF2B5EF4-FFF2-40B4-BE49-F238E27FC236}">
                  <a16:creationId xmlns="" xmlns:a16="http://schemas.microsoft.com/office/drawing/2014/main" id="{7D0021E6-C262-4934-B1D7-F2571B0F27BB}"/>
                </a:ext>
              </a:extLst>
            </p:cNvPr>
            <p:cNvSpPr/>
            <p:nvPr/>
          </p:nvSpPr>
          <p:spPr>
            <a:xfrm flipH="1">
              <a:off x="8707902" y="-196645"/>
              <a:ext cx="3484098" cy="5024480"/>
            </a:xfrm>
            <a:prstGeom prst="rtTriangl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直角三角形 43">
              <a:extLst>
                <a:ext uri="{FF2B5EF4-FFF2-40B4-BE49-F238E27FC236}">
                  <a16:creationId xmlns="" xmlns:a16="http://schemas.microsoft.com/office/drawing/2014/main" id="{2B0478F4-64AC-49DF-AAEB-68789E27013A}"/>
                </a:ext>
              </a:extLst>
            </p:cNvPr>
            <p:cNvSpPr/>
            <p:nvPr/>
          </p:nvSpPr>
          <p:spPr>
            <a:xfrm flipH="1">
              <a:off x="10125381" y="1847527"/>
              <a:ext cx="2066619" cy="2980310"/>
            </a:xfrm>
            <a:prstGeom prst="rtTriangl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直角三角形 47">
            <a:extLst>
              <a:ext uri="{FF2B5EF4-FFF2-40B4-BE49-F238E27FC236}">
                <a16:creationId xmlns="" xmlns:a16="http://schemas.microsoft.com/office/drawing/2014/main" id="{84102BAC-B32E-41FC-821E-02F01F4421ED}"/>
              </a:ext>
            </a:extLst>
          </p:cNvPr>
          <p:cNvSpPr/>
          <p:nvPr/>
        </p:nvSpPr>
        <p:spPr>
          <a:xfrm flipV="1">
            <a:off x="-16042" y="-11663"/>
            <a:ext cx="1575019" cy="2175564"/>
          </a:xfrm>
          <a:prstGeom prst="rtTriangl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1">
            <a:extLst>
              <a:ext uri="{FF2B5EF4-FFF2-40B4-BE49-F238E27FC236}">
                <a16:creationId xmlns="" xmlns:a16="http://schemas.microsoft.com/office/drawing/2014/main" id="{26F41442-7EB8-4991-885E-E0FDD65D1B86}"/>
              </a:ext>
            </a:extLst>
          </p:cNvPr>
          <p:cNvSpPr>
            <a:spLocks noChangeArrowheads="1"/>
          </p:cNvSpPr>
          <p:nvPr/>
        </p:nvSpPr>
        <p:spPr bwMode="auto">
          <a:xfrm>
            <a:off x="477509" y="5245990"/>
            <a:ext cx="51459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保险公司开门红</a:t>
            </a:r>
            <a:r>
              <a:rPr lang="en-US" altLang="zh-CN" sz="3600" b="1" dirty="0" err="1">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36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en-US" altLang="en-US" sz="36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矩形 49">
            <a:extLst>
              <a:ext uri="{FF2B5EF4-FFF2-40B4-BE49-F238E27FC236}">
                <a16:creationId xmlns="" xmlns:a16="http://schemas.microsoft.com/office/drawing/2014/main" id="{8B23F2A7-BB4B-4276-87F2-607B096ECC77}"/>
              </a:ext>
            </a:extLst>
          </p:cNvPr>
          <p:cNvSpPr/>
          <p:nvPr/>
        </p:nvSpPr>
        <p:spPr>
          <a:xfrm>
            <a:off x="10059970" y="264159"/>
            <a:ext cx="1785425" cy="523220"/>
          </a:xfrm>
          <a:prstGeom prst="rect">
            <a:avLst/>
          </a:prstGeom>
        </p:spPr>
        <p:txBody>
          <a:bodyPr wrap="none">
            <a:spAutoFit/>
          </a:bodyPr>
          <a:lstStyle/>
          <a:p>
            <a:r>
              <a:rPr lang="en-US" altLang="zh-CN" sz="2800" dirty="0">
                <a:solidFill>
                  <a:schemeClr val="bg1"/>
                </a:solidFill>
                <a:latin typeface="Impact" panose="020B0806030902050204" pitchFamily="34" charset="0"/>
                <a:ea typeface="微软雅黑" panose="020B0503020204020204" pitchFamily="34" charset="-122"/>
              </a:rPr>
              <a:t>YOUR  LOGO</a:t>
            </a:r>
            <a:endParaRPr lang="zh-CN" altLang="en-US" sz="2800" dirty="0">
              <a:solidFill>
                <a:schemeClr val="bg1"/>
              </a:solidFill>
              <a:latin typeface="Impact" panose="020B0806030902050204" pitchFamily="34" charset="0"/>
              <a:ea typeface="微软雅黑" panose="020B0503020204020204" pitchFamily="34" charset="-122"/>
            </a:endParaRPr>
          </a:p>
        </p:txBody>
      </p:sp>
      <p:cxnSp>
        <p:nvCxnSpPr>
          <p:cNvPr id="52" name="直接连接符 51">
            <a:extLst>
              <a:ext uri="{FF2B5EF4-FFF2-40B4-BE49-F238E27FC236}">
                <a16:creationId xmlns="" xmlns:a16="http://schemas.microsoft.com/office/drawing/2014/main" id="{8E6C7D3C-0ACC-4057-9563-ED6A6391338F}"/>
              </a:ext>
            </a:extLst>
          </p:cNvPr>
          <p:cNvCxnSpPr/>
          <p:nvPr/>
        </p:nvCxnSpPr>
        <p:spPr>
          <a:xfrm>
            <a:off x="5846198" y="4478388"/>
            <a:ext cx="0" cy="1993692"/>
          </a:xfrm>
          <a:prstGeom prst="line">
            <a:avLst/>
          </a:prstGeom>
          <a:ln w="53975">
            <a:solidFill>
              <a:srgbClr val="FFD737"/>
            </a:solidFill>
          </a:ln>
        </p:spPr>
        <p:style>
          <a:lnRef idx="1">
            <a:schemeClr val="dk1"/>
          </a:lnRef>
          <a:fillRef idx="0">
            <a:schemeClr val="dk1"/>
          </a:fillRef>
          <a:effectRef idx="0">
            <a:schemeClr val="dk1"/>
          </a:effectRef>
          <a:fontRef idx="minor">
            <a:schemeClr val="tx1"/>
          </a:fontRef>
        </p:style>
      </p:cxnSp>
      <p:grpSp>
        <p:nvGrpSpPr>
          <p:cNvPr id="54" name="组合 53">
            <a:extLst>
              <a:ext uri="{FF2B5EF4-FFF2-40B4-BE49-F238E27FC236}">
                <a16:creationId xmlns="" xmlns:a16="http://schemas.microsoft.com/office/drawing/2014/main" id="{CD0FF342-3B5D-447D-97ED-E552AB6FFD3F}"/>
              </a:ext>
            </a:extLst>
          </p:cNvPr>
          <p:cNvGrpSpPr/>
          <p:nvPr/>
        </p:nvGrpSpPr>
        <p:grpSpPr>
          <a:xfrm>
            <a:off x="9136165" y="5870115"/>
            <a:ext cx="360328" cy="360328"/>
            <a:chOff x="6156176" y="3548103"/>
            <a:chExt cx="360328" cy="360328"/>
          </a:xfrm>
        </p:grpSpPr>
        <p:sp>
          <p:nvSpPr>
            <p:cNvPr id="55" name="椭圆 54">
              <a:extLst>
                <a:ext uri="{FF2B5EF4-FFF2-40B4-BE49-F238E27FC236}">
                  <a16:creationId xmlns="" xmlns:a16="http://schemas.microsoft.com/office/drawing/2014/main" id="{7B998E62-D759-45C5-851D-D0A6AC7689D2}"/>
                </a:ext>
              </a:extLst>
            </p:cNvPr>
            <p:cNvSpPr/>
            <p:nvPr/>
          </p:nvSpPr>
          <p:spPr>
            <a:xfrm>
              <a:off x="6156176" y="3548103"/>
              <a:ext cx="360328" cy="360328"/>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任意多边形 12">
              <a:extLst>
                <a:ext uri="{FF2B5EF4-FFF2-40B4-BE49-F238E27FC236}">
                  <a16:creationId xmlns="" xmlns:a16="http://schemas.microsoft.com/office/drawing/2014/main" id="{6EFF9648-F055-4795-9FEB-94EE52032C3D}"/>
                </a:ext>
              </a:extLst>
            </p:cNvPr>
            <p:cNvSpPr>
              <a:spLocks noChangeAspect="1"/>
            </p:cNvSpPr>
            <p:nvPr/>
          </p:nvSpPr>
          <p:spPr>
            <a:xfrm>
              <a:off x="6246039" y="3630440"/>
              <a:ext cx="180603" cy="195655"/>
            </a:xfrm>
            <a:custGeom>
              <a:avLst/>
              <a:gdLst/>
              <a:ahLst/>
              <a:cxnLst/>
              <a:rect l="l" t="t" r="r" b="b"/>
              <a:pathLst>
                <a:path w="220435" h="238806">
                  <a:moveTo>
                    <a:pt x="57763" y="37027"/>
                  </a:moveTo>
                  <a:cubicBezTo>
                    <a:pt x="62786" y="37696"/>
                    <a:pt x="66781" y="40088"/>
                    <a:pt x="69747" y="44202"/>
                  </a:cubicBezTo>
                  <a:cubicBezTo>
                    <a:pt x="72808" y="48221"/>
                    <a:pt x="73980" y="52741"/>
                    <a:pt x="73263" y="57764"/>
                  </a:cubicBezTo>
                  <a:cubicBezTo>
                    <a:pt x="72545" y="62787"/>
                    <a:pt x="70177" y="66830"/>
                    <a:pt x="66159" y="69891"/>
                  </a:cubicBezTo>
                  <a:cubicBezTo>
                    <a:pt x="56783" y="76971"/>
                    <a:pt x="49535" y="85630"/>
                    <a:pt x="44417" y="95867"/>
                  </a:cubicBezTo>
                  <a:cubicBezTo>
                    <a:pt x="39298" y="106104"/>
                    <a:pt x="36739" y="117011"/>
                    <a:pt x="36739" y="128588"/>
                  </a:cubicBezTo>
                  <a:cubicBezTo>
                    <a:pt x="36739" y="138538"/>
                    <a:pt x="38676" y="148034"/>
                    <a:pt x="42551" y="157075"/>
                  </a:cubicBezTo>
                  <a:cubicBezTo>
                    <a:pt x="46426" y="166117"/>
                    <a:pt x="51664" y="173938"/>
                    <a:pt x="58266" y="180540"/>
                  </a:cubicBezTo>
                  <a:cubicBezTo>
                    <a:pt x="64867" y="187141"/>
                    <a:pt x="72689" y="192379"/>
                    <a:pt x="81730" y="196254"/>
                  </a:cubicBezTo>
                  <a:cubicBezTo>
                    <a:pt x="90771" y="200129"/>
                    <a:pt x="100267" y="202066"/>
                    <a:pt x="110217" y="202066"/>
                  </a:cubicBezTo>
                  <a:cubicBezTo>
                    <a:pt x="120168" y="202066"/>
                    <a:pt x="129663" y="200129"/>
                    <a:pt x="138705" y="196254"/>
                  </a:cubicBezTo>
                  <a:cubicBezTo>
                    <a:pt x="147746" y="192379"/>
                    <a:pt x="155567" y="187141"/>
                    <a:pt x="162169" y="180540"/>
                  </a:cubicBezTo>
                  <a:cubicBezTo>
                    <a:pt x="168771" y="173938"/>
                    <a:pt x="174009" y="166117"/>
                    <a:pt x="177884" y="157075"/>
                  </a:cubicBezTo>
                  <a:cubicBezTo>
                    <a:pt x="181759" y="148034"/>
                    <a:pt x="183696" y="138538"/>
                    <a:pt x="183696" y="128588"/>
                  </a:cubicBezTo>
                  <a:cubicBezTo>
                    <a:pt x="183696" y="117011"/>
                    <a:pt x="181137" y="106104"/>
                    <a:pt x="176018" y="95867"/>
                  </a:cubicBezTo>
                  <a:cubicBezTo>
                    <a:pt x="170899" y="85630"/>
                    <a:pt x="163652" y="76971"/>
                    <a:pt x="154276" y="69891"/>
                  </a:cubicBezTo>
                  <a:cubicBezTo>
                    <a:pt x="150257" y="66830"/>
                    <a:pt x="147889" y="62787"/>
                    <a:pt x="147172" y="57764"/>
                  </a:cubicBezTo>
                  <a:cubicBezTo>
                    <a:pt x="146454" y="52741"/>
                    <a:pt x="147626" y="48221"/>
                    <a:pt x="150688" y="44202"/>
                  </a:cubicBezTo>
                  <a:cubicBezTo>
                    <a:pt x="153654" y="40088"/>
                    <a:pt x="157672" y="37696"/>
                    <a:pt x="162743" y="37027"/>
                  </a:cubicBezTo>
                  <a:cubicBezTo>
                    <a:pt x="167814" y="36357"/>
                    <a:pt x="172358" y="37553"/>
                    <a:pt x="176377" y="40615"/>
                  </a:cubicBezTo>
                  <a:cubicBezTo>
                    <a:pt x="190345" y="51043"/>
                    <a:pt x="201181" y="63959"/>
                    <a:pt x="208882" y="79363"/>
                  </a:cubicBezTo>
                  <a:cubicBezTo>
                    <a:pt x="216584" y="94767"/>
                    <a:pt x="220435" y="111175"/>
                    <a:pt x="220435" y="128588"/>
                  </a:cubicBezTo>
                  <a:cubicBezTo>
                    <a:pt x="220435" y="143513"/>
                    <a:pt x="217517" y="157769"/>
                    <a:pt x="211681" y="171355"/>
                  </a:cubicBezTo>
                  <a:cubicBezTo>
                    <a:pt x="205845" y="184941"/>
                    <a:pt x="197999" y="196661"/>
                    <a:pt x="188145" y="206515"/>
                  </a:cubicBezTo>
                  <a:cubicBezTo>
                    <a:pt x="178290" y="216370"/>
                    <a:pt x="166570" y="224215"/>
                    <a:pt x="152984" y="230052"/>
                  </a:cubicBezTo>
                  <a:cubicBezTo>
                    <a:pt x="139398" y="235888"/>
                    <a:pt x="125143" y="238806"/>
                    <a:pt x="110217" y="238806"/>
                  </a:cubicBezTo>
                  <a:cubicBezTo>
                    <a:pt x="95292" y="238806"/>
                    <a:pt x="81036" y="235888"/>
                    <a:pt x="67451" y="230052"/>
                  </a:cubicBezTo>
                  <a:cubicBezTo>
                    <a:pt x="53865" y="224215"/>
                    <a:pt x="42144" y="216370"/>
                    <a:pt x="32290" y="206515"/>
                  </a:cubicBezTo>
                  <a:cubicBezTo>
                    <a:pt x="22435" y="196661"/>
                    <a:pt x="14590" y="184941"/>
                    <a:pt x="8754" y="171355"/>
                  </a:cubicBezTo>
                  <a:cubicBezTo>
                    <a:pt x="2918" y="157769"/>
                    <a:pt x="0" y="143513"/>
                    <a:pt x="0" y="128588"/>
                  </a:cubicBezTo>
                  <a:cubicBezTo>
                    <a:pt x="0" y="111175"/>
                    <a:pt x="3850" y="94767"/>
                    <a:pt x="11552" y="79363"/>
                  </a:cubicBezTo>
                  <a:cubicBezTo>
                    <a:pt x="19254" y="63959"/>
                    <a:pt x="30089" y="51043"/>
                    <a:pt x="44058" y="40615"/>
                  </a:cubicBezTo>
                  <a:cubicBezTo>
                    <a:pt x="48172" y="37553"/>
                    <a:pt x="52740" y="36357"/>
                    <a:pt x="57763" y="37027"/>
                  </a:cubicBezTo>
                  <a:close/>
                  <a:moveTo>
                    <a:pt x="110217" y="0"/>
                  </a:moveTo>
                  <a:cubicBezTo>
                    <a:pt x="115192" y="0"/>
                    <a:pt x="119498" y="1818"/>
                    <a:pt x="123134" y="5454"/>
                  </a:cubicBezTo>
                  <a:cubicBezTo>
                    <a:pt x="126769" y="9090"/>
                    <a:pt x="128587" y="13395"/>
                    <a:pt x="128587" y="18370"/>
                  </a:cubicBezTo>
                  <a:lnTo>
                    <a:pt x="128587" y="110218"/>
                  </a:lnTo>
                  <a:cubicBezTo>
                    <a:pt x="128587" y="115193"/>
                    <a:pt x="126769" y="119499"/>
                    <a:pt x="123134" y="123134"/>
                  </a:cubicBezTo>
                  <a:cubicBezTo>
                    <a:pt x="119498" y="126770"/>
                    <a:pt x="115192" y="128588"/>
                    <a:pt x="110217" y="128588"/>
                  </a:cubicBezTo>
                  <a:cubicBezTo>
                    <a:pt x="105242" y="128588"/>
                    <a:pt x="100937" y="126770"/>
                    <a:pt x="97301" y="123134"/>
                  </a:cubicBezTo>
                  <a:cubicBezTo>
                    <a:pt x="93666" y="119499"/>
                    <a:pt x="91848" y="115193"/>
                    <a:pt x="91848" y="110218"/>
                  </a:cubicBezTo>
                  <a:lnTo>
                    <a:pt x="91848" y="18370"/>
                  </a:lnTo>
                  <a:cubicBezTo>
                    <a:pt x="91848" y="13395"/>
                    <a:pt x="93666" y="9090"/>
                    <a:pt x="97301" y="5454"/>
                  </a:cubicBezTo>
                  <a:cubicBezTo>
                    <a:pt x="100937" y="1818"/>
                    <a:pt x="105242" y="0"/>
                    <a:pt x="110217"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grpSp>
        <p:nvGrpSpPr>
          <p:cNvPr id="57" name="组合 56">
            <a:extLst>
              <a:ext uri="{FF2B5EF4-FFF2-40B4-BE49-F238E27FC236}">
                <a16:creationId xmlns="" xmlns:a16="http://schemas.microsoft.com/office/drawing/2014/main" id="{158D5542-ED70-41BF-8737-6215A746133B}"/>
              </a:ext>
            </a:extLst>
          </p:cNvPr>
          <p:cNvGrpSpPr/>
          <p:nvPr/>
        </p:nvGrpSpPr>
        <p:grpSpPr>
          <a:xfrm>
            <a:off x="6407652" y="5870115"/>
            <a:ext cx="360328" cy="360328"/>
            <a:chOff x="4139952" y="3548103"/>
            <a:chExt cx="360328" cy="360328"/>
          </a:xfrm>
        </p:grpSpPr>
        <p:sp>
          <p:nvSpPr>
            <p:cNvPr id="58" name="椭圆 57">
              <a:extLst>
                <a:ext uri="{FF2B5EF4-FFF2-40B4-BE49-F238E27FC236}">
                  <a16:creationId xmlns="" xmlns:a16="http://schemas.microsoft.com/office/drawing/2014/main" id="{9099083A-87B8-4E6A-93FE-1576E06E442D}"/>
                </a:ext>
              </a:extLst>
            </p:cNvPr>
            <p:cNvSpPr/>
            <p:nvPr/>
          </p:nvSpPr>
          <p:spPr>
            <a:xfrm>
              <a:off x="4139952" y="3548103"/>
              <a:ext cx="360328" cy="360328"/>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矩形1">
              <a:extLst>
                <a:ext uri="{FF2B5EF4-FFF2-40B4-BE49-F238E27FC236}">
                  <a16:creationId xmlns="" xmlns:a16="http://schemas.microsoft.com/office/drawing/2014/main" id="{FDC6AEB4-8603-44CA-B878-CEFA47565320}"/>
                </a:ext>
              </a:extLst>
            </p:cNvPr>
            <p:cNvSpPr>
              <a:spLocks noEditPoints="1"/>
            </p:cNvSpPr>
            <p:nvPr/>
          </p:nvSpPr>
          <p:spPr bwMode="auto">
            <a:xfrm>
              <a:off x="4254602" y="3646374"/>
              <a:ext cx="131028" cy="163785"/>
            </a:xfrm>
            <a:custGeom>
              <a:avLst/>
              <a:gdLst>
                <a:gd name="T0" fmla="*/ 31 w 31"/>
                <a:gd name="T1" fmla="*/ 22 h 44"/>
                <a:gd name="T2" fmla="*/ 17 w 31"/>
                <a:gd name="T3" fmla="*/ 37 h 44"/>
                <a:gd name="T4" fmla="*/ 17 w 31"/>
                <a:gd name="T5" fmla="*/ 41 h 44"/>
                <a:gd name="T6" fmla="*/ 24 w 31"/>
                <a:gd name="T7" fmla="*/ 41 h 44"/>
                <a:gd name="T8" fmla="*/ 26 w 31"/>
                <a:gd name="T9" fmla="*/ 43 h 44"/>
                <a:gd name="T10" fmla="*/ 24 w 31"/>
                <a:gd name="T11" fmla="*/ 44 h 44"/>
                <a:gd name="T12" fmla="*/ 7 w 31"/>
                <a:gd name="T13" fmla="*/ 44 h 44"/>
                <a:gd name="T14" fmla="*/ 5 w 31"/>
                <a:gd name="T15" fmla="*/ 43 h 44"/>
                <a:gd name="T16" fmla="*/ 7 w 31"/>
                <a:gd name="T17" fmla="*/ 41 h 44"/>
                <a:gd name="T18" fmla="*/ 14 w 31"/>
                <a:gd name="T19" fmla="*/ 41 h 44"/>
                <a:gd name="T20" fmla="*/ 14 w 31"/>
                <a:gd name="T21" fmla="*/ 37 h 44"/>
                <a:gd name="T22" fmla="*/ 0 w 31"/>
                <a:gd name="T23" fmla="*/ 22 h 44"/>
                <a:gd name="T24" fmla="*/ 0 w 31"/>
                <a:gd name="T25" fmla="*/ 19 h 44"/>
                <a:gd name="T26" fmla="*/ 2 w 31"/>
                <a:gd name="T27" fmla="*/ 17 h 44"/>
                <a:gd name="T28" fmla="*/ 4 w 31"/>
                <a:gd name="T29" fmla="*/ 19 h 44"/>
                <a:gd name="T30" fmla="*/ 4 w 31"/>
                <a:gd name="T31" fmla="*/ 22 h 44"/>
                <a:gd name="T32" fmla="*/ 16 w 31"/>
                <a:gd name="T33" fmla="*/ 34 h 44"/>
                <a:gd name="T34" fmla="*/ 28 w 31"/>
                <a:gd name="T35" fmla="*/ 22 h 44"/>
                <a:gd name="T36" fmla="*/ 28 w 31"/>
                <a:gd name="T37" fmla="*/ 19 h 44"/>
                <a:gd name="T38" fmla="*/ 29 w 31"/>
                <a:gd name="T39" fmla="*/ 17 h 44"/>
                <a:gd name="T40" fmla="*/ 31 w 31"/>
                <a:gd name="T41" fmla="*/ 19 h 44"/>
                <a:gd name="T42" fmla="*/ 31 w 31"/>
                <a:gd name="T43" fmla="*/ 22 h 44"/>
                <a:gd name="T44" fmla="*/ 24 w 31"/>
                <a:gd name="T45" fmla="*/ 22 h 44"/>
                <a:gd name="T46" fmla="*/ 16 w 31"/>
                <a:gd name="T47" fmla="*/ 31 h 44"/>
                <a:gd name="T48" fmla="*/ 7 w 31"/>
                <a:gd name="T49" fmla="*/ 22 h 44"/>
                <a:gd name="T50" fmla="*/ 7 w 31"/>
                <a:gd name="T51" fmla="*/ 8 h 44"/>
                <a:gd name="T52" fmla="*/ 16 w 31"/>
                <a:gd name="T53" fmla="*/ 0 h 44"/>
                <a:gd name="T54" fmla="*/ 24 w 31"/>
                <a:gd name="T55" fmla="*/ 8 h 44"/>
                <a:gd name="T56" fmla="*/ 24 w 31"/>
                <a:gd name="T5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 h="44">
                  <a:moveTo>
                    <a:pt x="31" y="22"/>
                  </a:moveTo>
                  <a:cubicBezTo>
                    <a:pt x="31" y="30"/>
                    <a:pt x="25" y="37"/>
                    <a:pt x="17" y="37"/>
                  </a:cubicBezTo>
                  <a:cubicBezTo>
                    <a:pt x="17" y="41"/>
                    <a:pt x="17" y="41"/>
                    <a:pt x="17" y="41"/>
                  </a:cubicBezTo>
                  <a:cubicBezTo>
                    <a:pt x="24" y="41"/>
                    <a:pt x="24" y="41"/>
                    <a:pt x="24" y="41"/>
                  </a:cubicBezTo>
                  <a:cubicBezTo>
                    <a:pt x="25" y="41"/>
                    <a:pt x="26" y="42"/>
                    <a:pt x="26" y="43"/>
                  </a:cubicBezTo>
                  <a:cubicBezTo>
                    <a:pt x="26" y="44"/>
                    <a:pt x="25" y="44"/>
                    <a:pt x="24" y="44"/>
                  </a:cubicBezTo>
                  <a:cubicBezTo>
                    <a:pt x="7" y="44"/>
                    <a:pt x="7" y="44"/>
                    <a:pt x="7" y="44"/>
                  </a:cubicBezTo>
                  <a:cubicBezTo>
                    <a:pt x="6" y="44"/>
                    <a:pt x="5" y="44"/>
                    <a:pt x="5" y="43"/>
                  </a:cubicBezTo>
                  <a:cubicBezTo>
                    <a:pt x="5" y="42"/>
                    <a:pt x="6" y="41"/>
                    <a:pt x="7" y="41"/>
                  </a:cubicBezTo>
                  <a:cubicBezTo>
                    <a:pt x="14" y="41"/>
                    <a:pt x="14" y="41"/>
                    <a:pt x="14" y="41"/>
                  </a:cubicBezTo>
                  <a:cubicBezTo>
                    <a:pt x="14" y="37"/>
                    <a:pt x="14" y="37"/>
                    <a:pt x="14" y="37"/>
                  </a:cubicBezTo>
                  <a:cubicBezTo>
                    <a:pt x="6" y="37"/>
                    <a:pt x="0" y="30"/>
                    <a:pt x="0" y="22"/>
                  </a:cubicBezTo>
                  <a:cubicBezTo>
                    <a:pt x="0" y="19"/>
                    <a:pt x="0" y="19"/>
                    <a:pt x="0" y="19"/>
                  </a:cubicBezTo>
                  <a:cubicBezTo>
                    <a:pt x="0" y="18"/>
                    <a:pt x="1" y="17"/>
                    <a:pt x="2" y="17"/>
                  </a:cubicBezTo>
                  <a:cubicBezTo>
                    <a:pt x="3" y="17"/>
                    <a:pt x="4" y="18"/>
                    <a:pt x="4" y="19"/>
                  </a:cubicBezTo>
                  <a:cubicBezTo>
                    <a:pt x="4" y="22"/>
                    <a:pt x="4" y="22"/>
                    <a:pt x="4" y="22"/>
                  </a:cubicBezTo>
                  <a:cubicBezTo>
                    <a:pt x="4" y="29"/>
                    <a:pt x="9" y="34"/>
                    <a:pt x="16" y="34"/>
                  </a:cubicBezTo>
                  <a:cubicBezTo>
                    <a:pt x="22" y="34"/>
                    <a:pt x="28" y="29"/>
                    <a:pt x="28" y="22"/>
                  </a:cubicBezTo>
                  <a:cubicBezTo>
                    <a:pt x="28" y="19"/>
                    <a:pt x="28" y="19"/>
                    <a:pt x="28" y="19"/>
                  </a:cubicBezTo>
                  <a:cubicBezTo>
                    <a:pt x="28" y="18"/>
                    <a:pt x="28" y="17"/>
                    <a:pt x="29" y="17"/>
                  </a:cubicBezTo>
                  <a:cubicBezTo>
                    <a:pt x="30" y="17"/>
                    <a:pt x="31" y="18"/>
                    <a:pt x="31" y="19"/>
                  </a:cubicBezTo>
                  <a:lnTo>
                    <a:pt x="31" y="22"/>
                  </a:lnTo>
                  <a:close/>
                  <a:moveTo>
                    <a:pt x="24" y="22"/>
                  </a:moveTo>
                  <a:cubicBezTo>
                    <a:pt x="24" y="27"/>
                    <a:pt x="20" y="31"/>
                    <a:pt x="16" y="31"/>
                  </a:cubicBezTo>
                  <a:cubicBezTo>
                    <a:pt x="11" y="31"/>
                    <a:pt x="7" y="27"/>
                    <a:pt x="7" y="22"/>
                  </a:cubicBezTo>
                  <a:cubicBezTo>
                    <a:pt x="7" y="8"/>
                    <a:pt x="7" y="8"/>
                    <a:pt x="7" y="8"/>
                  </a:cubicBezTo>
                  <a:cubicBezTo>
                    <a:pt x="7" y="4"/>
                    <a:pt x="11" y="0"/>
                    <a:pt x="16" y="0"/>
                  </a:cubicBezTo>
                  <a:cubicBezTo>
                    <a:pt x="20" y="0"/>
                    <a:pt x="24" y="4"/>
                    <a:pt x="24" y="8"/>
                  </a:cubicBezTo>
                  <a:lnTo>
                    <a:pt x="24" y="2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a:p>
          </p:txBody>
        </p:sp>
      </p:grpSp>
      <p:sp>
        <p:nvSpPr>
          <p:cNvPr id="60" name="矩形 59">
            <a:extLst>
              <a:ext uri="{FF2B5EF4-FFF2-40B4-BE49-F238E27FC236}">
                <a16:creationId xmlns="" xmlns:a16="http://schemas.microsoft.com/office/drawing/2014/main" id="{E6AB8E07-C812-43F1-84A6-B74B771F1164}"/>
              </a:ext>
            </a:extLst>
          </p:cNvPr>
          <p:cNvSpPr/>
          <p:nvPr/>
        </p:nvSpPr>
        <p:spPr>
          <a:xfrm>
            <a:off x="6767980" y="5881002"/>
            <a:ext cx="184731" cy="369332"/>
          </a:xfrm>
          <a:prstGeom prst="rect">
            <a:avLst/>
          </a:prstGeom>
        </p:spPr>
        <p:txBody>
          <a:bodyPr wrap="none">
            <a:spAutoFit/>
          </a:bodyPr>
          <a:lstStyle/>
          <a:p>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61" name="矩形 60">
            <a:extLst>
              <a:ext uri="{FF2B5EF4-FFF2-40B4-BE49-F238E27FC236}">
                <a16:creationId xmlns="" xmlns:a16="http://schemas.microsoft.com/office/drawing/2014/main" id="{DD88C4B2-8765-42B7-9F8A-90BAAA724FEF}"/>
              </a:ext>
            </a:extLst>
          </p:cNvPr>
          <p:cNvSpPr/>
          <p:nvPr/>
        </p:nvSpPr>
        <p:spPr>
          <a:xfrm>
            <a:off x="9496493" y="5881002"/>
            <a:ext cx="184731" cy="369332"/>
          </a:xfrm>
          <a:prstGeom prst="rect">
            <a:avLst/>
          </a:prstGeom>
        </p:spPr>
        <p:txBody>
          <a:bodyPr wrap="none">
            <a:spAutoFit/>
          </a:bodyPr>
          <a:lstStyle/>
          <a:p>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7" name="组合 6">
            <a:extLst>
              <a:ext uri="{FF2B5EF4-FFF2-40B4-BE49-F238E27FC236}">
                <a16:creationId xmlns="" xmlns:a16="http://schemas.microsoft.com/office/drawing/2014/main" id="{2A7B3BFF-45A8-4457-A0D1-F23ABC0D8F1B}"/>
              </a:ext>
            </a:extLst>
          </p:cNvPr>
          <p:cNvGrpSpPr/>
          <p:nvPr/>
        </p:nvGrpSpPr>
        <p:grpSpPr>
          <a:xfrm>
            <a:off x="6254551" y="4682948"/>
            <a:ext cx="5532284" cy="461665"/>
            <a:chOff x="6254551" y="4682948"/>
            <a:chExt cx="5532284" cy="461665"/>
          </a:xfrm>
        </p:grpSpPr>
        <p:sp>
          <p:nvSpPr>
            <p:cNvPr id="39" name="文本框 1">
              <a:extLst>
                <a:ext uri="{FF2B5EF4-FFF2-40B4-BE49-F238E27FC236}">
                  <a16:creationId xmlns="" xmlns:a16="http://schemas.microsoft.com/office/drawing/2014/main" id="{075E1CC7-8187-4E1B-8390-EFA455894C2C}"/>
                </a:ext>
              </a:extLst>
            </p:cNvPr>
            <p:cNvSpPr>
              <a:spLocks noChangeArrowheads="1"/>
            </p:cNvSpPr>
            <p:nvPr/>
          </p:nvSpPr>
          <p:spPr bwMode="auto">
            <a:xfrm>
              <a:off x="6254551" y="4682948"/>
              <a:ext cx="55322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24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适用于保险培训    金融理财    银行培训</a:t>
              </a:r>
            </a:p>
          </p:txBody>
        </p:sp>
        <p:cxnSp>
          <p:nvCxnSpPr>
            <p:cNvPr id="3" name="直接连接符 2">
              <a:extLst>
                <a:ext uri="{FF2B5EF4-FFF2-40B4-BE49-F238E27FC236}">
                  <a16:creationId xmlns="" xmlns:a16="http://schemas.microsoft.com/office/drawing/2014/main" id="{BF40C941-14AD-4A3A-AC0E-70E5D77D3466}"/>
                </a:ext>
              </a:extLst>
            </p:cNvPr>
            <p:cNvCxnSpPr>
              <a:cxnSpLocks/>
            </p:cNvCxnSpPr>
            <p:nvPr/>
          </p:nvCxnSpPr>
          <p:spPr>
            <a:xfrm>
              <a:off x="8658786" y="4757898"/>
              <a:ext cx="0" cy="330198"/>
            </a:xfrm>
            <a:prstGeom prst="line">
              <a:avLst/>
            </a:prstGeom>
            <a:ln w="34925"/>
          </p:spPr>
          <p:style>
            <a:lnRef idx="1">
              <a:schemeClr val="dk1"/>
            </a:lnRef>
            <a:fillRef idx="0">
              <a:schemeClr val="dk1"/>
            </a:fillRef>
            <a:effectRef idx="0">
              <a:schemeClr val="dk1"/>
            </a:effectRef>
            <a:fontRef idx="minor">
              <a:schemeClr val="tx1"/>
            </a:fontRef>
          </p:style>
        </p:cxnSp>
        <p:cxnSp>
          <p:nvCxnSpPr>
            <p:cNvPr id="32" name="直接连接符 31">
              <a:extLst>
                <a:ext uri="{FF2B5EF4-FFF2-40B4-BE49-F238E27FC236}">
                  <a16:creationId xmlns="" xmlns:a16="http://schemas.microsoft.com/office/drawing/2014/main" id="{07111394-9527-4122-8A4E-6C11B755F884}"/>
                </a:ext>
              </a:extLst>
            </p:cNvPr>
            <p:cNvCxnSpPr>
              <a:cxnSpLocks/>
            </p:cNvCxnSpPr>
            <p:nvPr/>
          </p:nvCxnSpPr>
          <p:spPr>
            <a:xfrm>
              <a:off x="10255160" y="4748681"/>
              <a:ext cx="0" cy="330198"/>
            </a:xfrm>
            <a:prstGeom prst="line">
              <a:avLst/>
            </a:prstGeom>
            <a:ln w="34925"/>
          </p:spPr>
          <p:style>
            <a:lnRef idx="1">
              <a:schemeClr val="dk1"/>
            </a:lnRef>
            <a:fillRef idx="0">
              <a:schemeClr val="dk1"/>
            </a:fillRef>
            <a:effectRef idx="0">
              <a:schemeClr val="dk1"/>
            </a:effectRef>
            <a:fontRef idx="minor">
              <a:schemeClr val="tx1"/>
            </a:fontRef>
          </p:style>
        </p:cxnSp>
      </p:grpSp>
      <p:sp>
        <p:nvSpPr>
          <p:cNvPr id="6" name="矩形 5">
            <a:extLst>
              <a:ext uri="{FF2B5EF4-FFF2-40B4-BE49-F238E27FC236}">
                <a16:creationId xmlns="" xmlns:a16="http://schemas.microsoft.com/office/drawing/2014/main" id="{214A642A-EE7F-4B42-A480-CDBAAED11686}"/>
              </a:ext>
            </a:extLst>
          </p:cNvPr>
          <p:cNvSpPr/>
          <p:nvPr/>
        </p:nvSpPr>
        <p:spPr>
          <a:xfrm>
            <a:off x="6309630" y="5219563"/>
            <a:ext cx="5568576" cy="369332"/>
          </a:xfrm>
          <a:prstGeom prst="rect">
            <a:avLst/>
          </a:prstGeom>
        </p:spPr>
        <p:txBody>
          <a:bodyPr wrap="none">
            <a:spAutoFit/>
          </a:bodyPr>
          <a:lstStyle/>
          <a:p>
            <a:r>
              <a:rPr lang="zh-CN" altLang="en-US" dirty="0"/>
              <a:t>Insurance training    </a:t>
            </a:r>
            <a:r>
              <a:rPr lang="en-US" altLang="zh-CN" dirty="0"/>
              <a:t>Financial management  Work report</a:t>
            </a:r>
            <a:r>
              <a:rPr lang="zh-CN" altLang="en-US" dirty="0"/>
              <a:t> </a:t>
            </a:r>
          </a:p>
        </p:txBody>
      </p:sp>
    </p:spTree>
    <p:extLst>
      <p:ext uri="{BB962C8B-B14F-4D97-AF65-F5344CB8AC3E}">
        <p14:creationId xmlns:p14="http://schemas.microsoft.com/office/powerpoint/2010/main" val="1613700951"/>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 presetClass="entr" presetSubtype="8" fill="hold" nodeType="withEffect">
                                  <p:stCondLst>
                                    <p:cond delay="0"/>
                                  </p:stCondLst>
                                  <p:childTnLst>
                                    <p:set>
                                      <p:cBhvr>
                                        <p:cTn id="8" dur="1" fill="hold">
                                          <p:stCondLst>
                                            <p:cond delay="0"/>
                                          </p:stCondLst>
                                        </p:cTn>
                                        <p:tgtEl>
                                          <p:spTgt spid="18"/>
                                        </p:tgtEl>
                                        <p:attrNameLst>
                                          <p:attrName>style.visibility</p:attrName>
                                        </p:attrNameLst>
                                      </p:cBhvr>
                                      <p:to>
                                        <p:strVal val="visible"/>
                                      </p:to>
                                    </p:set>
                                    <p:anim calcmode="lin" valueType="num">
                                      <p:cBhvr additive="base">
                                        <p:cTn id="9" dur="1000" fill="hold"/>
                                        <p:tgtEl>
                                          <p:spTgt spid="18"/>
                                        </p:tgtEl>
                                        <p:attrNameLst>
                                          <p:attrName>ppt_x</p:attrName>
                                        </p:attrNameLst>
                                      </p:cBhvr>
                                      <p:tavLst>
                                        <p:tav tm="0">
                                          <p:val>
                                            <p:strVal val="0-#ppt_w/2"/>
                                          </p:val>
                                        </p:tav>
                                        <p:tav tm="100000">
                                          <p:val>
                                            <p:strVal val="#ppt_x"/>
                                          </p:val>
                                        </p:tav>
                                      </p:tavLst>
                                    </p:anim>
                                    <p:anim calcmode="lin" valueType="num">
                                      <p:cBhvr additive="base">
                                        <p:cTn id="10" dur="1000" fill="hold"/>
                                        <p:tgtEl>
                                          <p:spTgt spid="18"/>
                                        </p:tgtEl>
                                        <p:attrNameLst>
                                          <p:attrName>ppt_y</p:attrName>
                                        </p:attrNameLst>
                                      </p:cBhvr>
                                      <p:tavLst>
                                        <p:tav tm="0">
                                          <p:val>
                                            <p:strVal val="#ppt_y"/>
                                          </p:val>
                                        </p:tav>
                                        <p:tav tm="100000">
                                          <p:val>
                                            <p:strVal val="#ppt_y"/>
                                          </p:val>
                                        </p:tav>
                                      </p:tavLst>
                                    </p:anim>
                                  </p:childTnLst>
                                </p:cTn>
                              </p:par>
                            </p:childTnLst>
                          </p:cTn>
                        </p:par>
                        <p:par>
                          <p:cTn id="11" fill="hold">
                            <p:stCondLst>
                              <p:cond delay="1000"/>
                            </p:stCondLst>
                            <p:childTnLst>
                              <p:par>
                                <p:cTn id="12" presetID="2" presetClass="entr" presetSubtype="1"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ppt_x"/>
                                          </p:val>
                                        </p:tav>
                                        <p:tav tm="100000">
                                          <p:val>
                                            <p:strVal val="#ppt_x"/>
                                          </p:val>
                                        </p:tav>
                                      </p:tavLst>
                                    </p:anim>
                                    <p:anim calcmode="lin" valueType="num">
                                      <p:cBhvr additive="base">
                                        <p:cTn id="15" dur="500" fill="hold"/>
                                        <p:tgtEl>
                                          <p:spTgt spid="48"/>
                                        </p:tgtEl>
                                        <p:attrNameLst>
                                          <p:attrName>ppt_y</p:attrName>
                                        </p:attrNameLst>
                                      </p:cBhvr>
                                      <p:tavLst>
                                        <p:tav tm="0">
                                          <p:val>
                                            <p:strVal val="0-#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ppt_x"/>
                                          </p:val>
                                        </p:tav>
                                        <p:tav tm="100000">
                                          <p:val>
                                            <p:strVal val="#ppt_x"/>
                                          </p:val>
                                        </p:tav>
                                      </p:tavLst>
                                    </p:anim>
                                    <p:anim calcmode="lin" valueType="num">
                                      <p:cBhvr additive="base">
                                        <p:cTn id="19" dur="500" fill="hold"/>
                                        <p:tgtEl>
                                          <p:spTgt spid="40"/>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par>
                                <p:cTn id="24" presetID="26" presetClass="emph" presetSubtype="0" fill="hold" nodeType="withEffect">
                                  <p:stCondLst>
                                    <p:cond delay="0"/>
                                  </p:stCondLst>
                                  <p:childTnLst>
                                    <p:animEffect transition="out" filter="fade">
                                      <p:cBhvr>
                                        <p:cTn id="25" dur="500" tmFilter="0, 0; .2, .5; .8, .5; 1, 0"/>
                                        <p:tgtEl>
                                          <p:spTgt spid="35"/>
                                        </p:tgtEl>
                                      </p:cBhvr>
                                    </p:animEffect>
                                    <p:animScale>
                                      <p:cBhvr>
                                        <p:cTn id="26" dur="250" autoRev="1" fill="hold"/>
                                        <p:tgtEl>
                                          <p:spTgt spid="35"/>
                                        </p:tgtEl>
                                      </p:cBhvr>
                                      <p:by x="105000" y="105000"/>
                                    </p:animScale>
                                  </p:childTnLst>
                                </p:cTn>
                              </p:par>
                              <p:par>
                                <p:cTn id="27" presetID="10" presetClass="entr" presetSubtype="0" fill="hold" grpId="0" nodeType="withEffect">
                                  <p:stCondLst>
                                    <p:cond delay="50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26" presetClass="emph" presetSubtype="0" fill="hold" grpId="1" nodeType="withEffect">
                                  <p:stCondLst>
                                    <p:cond delay="500"/>
                                  </p:stCondLst>
                                  <p:childTnLst>
                                    <p:animEffect transition="out" filter="fade">
                                      <p:cBhvr>
                                        <p:cTn id="31" dur="500" tmFilter="0, 0; .2, .5; .8, .5; 1, 0"/>
                                        <p:tgtEl>
                                          <p:spTgt spid="38"/>
                                        </p:tgtEl>
                                      </p:cBhvr>
                                    </p:animEffect>
                                    <p:animScale>
                                      <p:cBhvr>
                                        <p:cTn id="32" dur="250" autoRev="1" fill="hold"/>
                                        <p:tgtEl>
                                          <p:spTgt spid="38"/>
                                        </p:tgtEl>
                                      </p:cBhvr>
                                      <p:by x="105000" y="105000"/>
                                    </p:animScale>
                                  </p:childTnLst>
                                </p:cTn>
                              </p:par>
                            </p:childTnLst>
                          </p:cTn>
                        </p:par>
                        <p:par>
                          <p:cTn id="33" fill="hold">
                            <p:stCondLst>
                              <p:cond delay="2500"/>
                            </p:stCondLst>
                            <p:childTnLst>
                              <p:par>
                                <p:cTn id="34" presetID="25" presetClass="entr" presetSubtype="0"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39" dur="1000" fill="hold"/>
                                        <p:tgtEl>
                                          <p:spTgt spid="49"/>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49"/>
                                        </p:tgtEl>
                                      </p:cBhvr>
                                    </p:animEffect>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1000"/>
                                        <p:tgtEl>
                                          <p:spTgt spid="7"/>
                                        </p:tgtEl>
                                      </p:cBhvr>
                                    </p:animEffect>
                                  </p:childTnLst>
                                </p:cTn>
                              </p:par>
                            </p:childTnLst>
                          </p:cTn>
                        </p:par>
                        <p:par>
                          <p:cTn id="57" fill="hold">
                            <p:stCondLst>
                              <p:cond delay="5500"/>
                            </p:stCondLst>
                            <p:childTnLst>
                              <p:par>
                                <p:cTn id="58" presetID="2" presetClass="entr" presetSubtype="4"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 calcmode="lin" valueType="num">
                                      <p:cBhvr additive="base">
                                        <p:cTn id="60" dur="500" fill="hold"/>
                                        <p:tgtEl>
                                          <p:spTgt spid="6"/>
                                        </p:tgtEl>
                                        <p:attrNameLst>
                                          <p:attrName>ppt_x</p:attrName>
                                        </p:attrNameLst>
                                      </p:cBhvr>
                                      <p:tavLst>
                                        <p:tav tm="0">
                                          <p:val>
                                            <p:strVal val="#ppt_x"/>
                                          </p:val>
                                        </p:tav>
                                        <p:tav tm="100000">
                                          <p:val>
                                            <p:strVal val="#ppt_x"/>
                                          </p:val>
                                        </p:tav>
                                      </p:tavLst>
                                    </p:anim>
                                    <p:anim calcmode="lin" valueType="num">
                                      <p:cBhvr additive="base">
                                        <p:cTn id="61" dur="500" fill="hold"/>
                                        <p:tgtEl>
                                          <p:spTgt spid="6"/>
                                        </p:tgtEl>
                                        <p:attrNameLst>
                                          <p:attrName>ppt_y</p:attrName>
                                        </p:attrNameLst>
                                      </p:cBhvr>
                                      <p:tavLst>
                                        <p:tav tm="0">
                                          <p:val>
                                            <p:strVal val="1+#ppt_h/2"/>
                                          </p:val>
                                        </p:tav>
                                        <p:tav tm="100000">
                                          <p:val>
                                            <p:strVal val="#ppt_y"/>
                                          </p:val>
                                        </p:tav>
                                      </p:tavLst>
                                    </p:anim>
                                  </p:childTnLst>
                                </p:cTn>
                              </p:par>
                            </p:childTnLst>
                          </p:cTn>
                        </p:par>
                        <p:par>
                          <p:cTn id="62" fill="hold">
                            <p:stCondLst>
                              <p:cond delay="6000"/>
                            </p:stCondLst>
                            <p:childTnLst>
                              <p:par>
                                <p:cTn id="63" presetID="16" presetClass="entr" presetSubtype="2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barn(inVertical)">
                                      <p:cBhvr>
                                        <p:cTn id="65" dur="500"/>
                                        <p:tgtEl>
                                          <p:spTgt spid="57"/>
                                        </p:tgtEl>
                                      </p:cBhvr>
                                    </p:animEffect>
                                  </p:childTnLst>
                                </p:cTn>
                              </p:par>
                            </p:childTnLst>
                          </p:cTn>
                        </p:par>
                        <p:par>
                          <p:cTn id="66" fill="hold">
                            <p:stCondLst>
                              <p:cond delay="6500"/>
                            </p:stCondLst>
                            <p:childTnLst>
                              <p:par>
                                <p:cTn id="67" presetID="22" presetClass="entr" presetSubtype="8" fill="hold" grpId="0" nodeType="afterEffect" nodePh="1">
                                  <p:stCondLst>
                                    <p:cond delay="0"/>
                                  </p:stCondLst>
                                  <p:endCondLst>
                                    <p:cond evt="begin" delay="0">
                                      <p:tn val="67"/>
                                    </p:cond>
                                  </p:endCondLst>
                                  <p:childTnLst>
                                    <p:set>
                                      <p:cBhvr>
                                        <p:cTn id="68" dur="1" fill="hold">
                                          <p:stCondLst>
                                            <p:cond delay="0"/>
                                          </p:stCondLst>
                                        </p:cTn>
                                        <p:tgtEl>
                                          <p:spTgt spid="60"/>
                                        </p:tgtEl>
                                        <p:attrNameLst>
                                          <p:attrName>style.visibility</p:attrName>
                                        </p:attrNameLst>
                                      </p:cBhvr>
                                      <p:to>
                                        <p:strVal val="visible"/>
                                      </p:to>
                                    </p:set>
                                    <p:animEffect transition="in" filter="wipe(left)">
                                      <p:cBhvr>
                                        <p:cTn id="69" dur="500"/>
                                        <p:tgtEl>
                                          <p:spTgt spid="60"/>
                                        </p:tgtEl>
                                      </p:cBhvr>
                                    </p:animEffect>
                                  </p:childTnLst>
                                </p:cTn>
                              </p:par>
                            </p:childTnLst>
                          </p:cTn>
                        </p:par>
                        <p:par>
                          <p:cTn id="70" fill="hold">
                            <p:stCondLst>
                              <p:cond delay="7000"/>
                            </p:stCondLst>
                            <p:childTnLst>
                              <p:par>
                                <p:cTn id="71" presetID="16" presetClass="entr" presetSubtype="21" fill="hold" nodeType="after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barn(inVertical)">
                                      <p:cBhvr>
                                        <p:cTn id="73" dur="500"/>
                                        <p:tgtEl>
                                          <p:spTgt spid="54"/>
                                        </p:tgtEl>
                                      </p:cBhvr>
                                    </p:animEffect>
                                  </p:childTnLst>
                                </p:cTn>
                              </p:par>
                            </p:childTnLst>
                          </p:cTn>
                        </p:par>
                        <p:par>
                          <p:cTn id="74" fill="hold">
                            <p:stCondLst>
                              <p:cond delay="7500"/>
                            </p:stCondLst>
                            <p:childTnLst>
                              <p:par>
                                <p:cTn id="75" presetID="22" presetClass="entr" presetSubtype="8" fill="hold" grpId="0" nodeType="afterEffect" nodePh="1">
                                  <p:stCondLst>
                                    <p:cond delay="0"/>
                                  </p:stCondLst>
                                  <p:endCondLst>
                                    <p:cond evt="begin" delay="0">
                                      <p:tn val="75"/>
                                    </p:cond>
                                  </p:endCondLst>
                                  <p:childTnLst>
                                    <p:set>
                                      <p:cBhvr>
                                        <p:cTn id="76" dur="1" fill="hold">
                                          <p:stCondLst>
                                            <p:cond delay="0"/>
                                          </p:stCondLst>
                                        </p:cTn>
                                        <p:tgtEl>
                                          <p:spTgt spid="61"/>
                                        </p:tgtEl>
                                        <p:attrNameLst>
                                          <p:attrName>style.visibility</p:attrName>
                                        </p:attrNameLst>
                                      </p:cBhvr>
                                      <p:to>
                                        <p:strVal val="visible"/>
                                      </p:to>
                                    </p:set>
                                    <p:animEffect transition="in" filter="wipe(left)">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8" repeatCount="indefinite" fill="hold" display="0">
                  <p:stCondLst>
                    <p:cond delay="indefinite"/>
                  </p:stCondLst>
                  <p:endCondLst>
                    <p:cond evt="onStopAudio" delay="0">
                      <p:tgtEl>
                        <p:sldTgt/>
                      </p:tgtEl>
                    </p:cond>
                  </p:endCondLst>
                </p:cTn>
                <p:tgtEl>
                  <p:spTgt spid="10"/>
                </p:tgtEl>
              </p:cMediaNode>
            </p:audio>
          </p:childTnLst>
        </p:cTn>
      </p:par>
    </p:tnLst>
    <p:bldLst>
      <p:bldP spid="38" grpId="0" animBg="1"/>
      <p:bldP spid="38" grpId="1" animBg="1"/>
      <p:bldP spid="48" grpId="0" animBg="1"/>
      <p:bldP spid="49" grpId="0"/>
      <p:bldP spid="50" grpId="0"/>
      <p:bldP spid="60" grpId="0"/>
      <p:bldP spid="61"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D4DA69F3-86A3-4E7D-BCEF-4227E17AD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9086"/>
            <a:ext cx="5936105" cy="4466557"/>
          </a:xfrm>
          <a:prstGeom prst="rect">
            <a:avLst/>
          </a:prstGeom>
        </p:spPr>
      </p:pic>
      <p:sp>
        <p:nvSpPr>
          <p:cNvPr id="23" name="平行四边形 22"/>
          <p:cNvSpPr/>
          <p:nvPr/>
        </p:nvSpPr>
        <p:spPr>
          <a:xfrm rot="10800000" flipH="1">
            <a:off x="6051408" y="5806476"/>
            <a:ext cx="732852" cy="783140"/>
          </a:xfrm>
          <a:prstGeom prst="parallelogram">
            <a:avLst>
              <a:gd name="adj" fmla="val 560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8176801" y="1309417"/>
            <a:ext cx="3775393" cy="707886"/>
          </a:xfrm>
          <a:prstGeom prst="rect">
            <a:avLst/>
          </a:prstGeom>
          <a:noFill/>
        </p:spPr>
        <p:txBody>
          <a:bodyPr wrap="none" rtlCol="0">
            <a:spAutoFit/>
          </a:bodyPr>
          <a:lstStyle/>
          <a:p>
            <a:r>
              <a:rPr lang="zh-CN" altLang="en-US" sz="4000" b="1" dirty="0">
                <a:solidFill>
                  <a:srgbClr val="595959"/>
                </a:solidFill>
                <a:latin typeface="Microsoft YaHei" panose="020B0503020204020204" pitchFamily="34" charset="-122"/>
                <a:ea typeface="Microsoft YaHei" panose="020B0503020204020204" pitchFamily="34" charset="-122"/>
              </a:rPr>
              <a:t>风险与风险管理</a:t>
            </a:r>
          </a:p>
        </p:txBody>
      </p:sp>
      <p:sp>
        <p:nvSpPr>
          <p:cNvPr id="40" name="文本框 39"/>
          <p:cNvSpPr txBox="1"/>
          <p:nvPr/>
        </p:nvSpPr>
        <p:spPr>
          <a:xfrm>
            <a:off x="8176801" y="2592150"/>
            <a:ext cx="2236510" cy="707886"/>
          </a:xfrm>
          <a:prstGeom prst="rect">
            <a:avLst/>
          </a:prstGeom>
          <a:noFill/>
        </p:spPr>
        <p:txBody>
          <a:bodyPr wrap="none" rtlCol="0">
            <a:spAutoFit/>
          </a:bodyPr>
          <a:lstStyle/>
          <a:p>
            <a:r>
              <a:rPr lang="zh-CN" altLang="en-US" sz="4000" b="1" dirty="0">
                <a:solidFill>
                  <a:schemeClr val="tx1">
                    <a:lumMod val="65000"/>
                    <a:lumOff val="35000"/>
                  </a:schemeClr>
                </a:solidFill>
                <a:latin typeface="Microsoft YaHei" panose="020B0503020204020204" pitchFamily="34" charset="-122"/>
                <a:ea typeface="Microsoft YaHei" panose="020B0503020204020204" pitchFamily="34" charset="-122"/>
              </a:rPr>
              <a:t>保险概述</a:t>
            </a:r>
          </a:p>
        </p:txBody>
      </p:sp>
      <p:sp>
        <p:nvSpPr>
          <p:cNvPr id="41" name="文本框 40"/>
          <p:cNvSpPr txBox="1"/>
          <p:nvPr/>
        </p:nvSpPr>
        <p:spPr>
          <a:xfrm>
            <a:off x="8176801" y="3815991"/>
            <a:ext cx="2236510" cy="707886"/>
          </a:xfrm>
          <a:prstGeom prst="rect">
            <a:avLst/>
          </a:prstGeom>
          <a:noFill/>
        </p:spPr>
        <p:txBody>
          <a:bodyPr wrap="none" rtlCol="0">
            <a:spAutoFit/>
          </a:bodyPr>
          <a:lstStyle/>
          <a:p>
            <a:r>
              <a:rPr lang="zh-CN" altLang="en-US" sz="4000" b="1" dirty="0">
                <a:solidFill>
                  <a:schemeClr val="tx1">
                    <a:lumMod val="65000"/>
                    <a:lumOff val="35000"/>
                  </a:schemeClr>
                </a:solidFill>
                <a:latin typeface="Microsoft YaHei" panose="020B0503020204020204" pitchFamily="34" charset="-122"/>
                <a:ea typeface="Microsoft YaHei" panose="020B0503020204020204" pitchFamily="34" charset="-122"/>
              </a:rPr>
              <a:t>保险合同</a:t>
            </a:r>
          </a:p>
        </p:txBody>
      </p:sp>
      <p:sp>
        <p:nvSpPr>
          <p:cNvPr id="42" name="文本框 41"/>
          <p:cNvSpPr txBox="1"/>
          <p:nvPr/>
        </p:nvSpPr>
        <p:spPr>
          <a:xfrm>
            <a:off x="8176801" y="5098590"/>
            <a:ext cx="3262432" cy="707886"/>
          </a:xfrm>
          <a:prstGeom prst="rect">
            <a:avLst/>
          </a:prstGeom>
          <a:noFill/>
        </p:spPr>
        <p:txBody>
          <a:bodyPr wrap="none" rtlCol="0">
            <a:spAutoFit/>
          </a:bodyPr>
          <a:lstStyle/>
          <a:p>
            <a:r>
              <a:rPr lang="zh-CN" altLang="en-US" sz="4000" b="1" dirty="0">
                <a:solidFill>
                  <a:schemeClr val="tx1">
                    <a:lumMod val="65000"/>
                    <a:lumOff val="35000"/>
                  </a:schemeClr>
                </a:solidFill>
                <a:latin typeface="Microsoft YaHei" panose="020B0503020204020204" pitchFamily="34" charset="-122"/>
                <a:ea typeface="Microsoft YaHei" panose="020B0503020204020204" pitchFamily="34" charset="-122"/>
              </a:rPr>
              <a:t>保险基本原则</a:t>
            </a:r>
          </a:p>
        </p:txBody>
      </p:sp>
      <p:grpSp>
        <p:nvGrpSpPr>
          <p:cNvPr id="5" name="组合 4"/>
          <p:cNvGrpSpPr/>
          <p:nvPr/>
        </p:nvGrpSpPr>
        <p:grpSpPr>
          <a:xfrm>
            <a:off x="7231317" y="1393882"/>
            <a:ext cx="602565" cy="710088"/>
            <a:chOff x="7935667" y="1393882"/>
            <a:chExt cx="602565" cy="710088"/>
          </a:xfrm>
        </p:grpSpPr>
        <p:sp>
          <p:nvSpPr>
            <p:cNvPr id="3" name="圆角矩形 2"/>
            <p:cNvSpPr/>
            <p:nvPr/>
          </p:nvSpPr>
          <p:spPr>
            <a:xfrm rot="2700000">
              <a:off x="7935667" y="1393882"/>
              <a:ext cx="602565" cy="602565"/>
            </a:xfrm>
            <a:prstGeom prst="round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7996069" y="1457639"/>
              <a:ext cx="450764" cy="646331"/>
            </a:xfrm>
            <a:prstGeom prst="rect">
              <a:avLst/>
            </a:prstGeom>
            <a:noFill/>
            <a:effectLst/>
          </p:spPr>
          <p:txBody>
            <a:bodyPr wrap="none" rtlCol="0">
              <a:spAutoFit/>
            </a:bodyPr>
            <a:lstStyle/>
            <a:p>
              <a:r>
                <a:rPr lang="en-US" altLang="zh-CN" sz="3600" b="1" dirty="0">
                  <a:solidFill>
                    <a:srgbClr val="353943"/>
                  </a:solidFill>
                  <a:latin typeface="Kartika" panose="02020503030404060203" pitchFamily="18" charset="0"/>
                  <a:ea typeface="方正姚体" panose="02010601030101010101" pitchFamily="2" charset="-122"/>
                  <a:cs typeface="Kartika" panose="02020503030404060203" pitchFamily="18" charset="0"/>
                </a:rPr>
                <a:t>1</a:t>
              </a:r>
              <a:endParaRPr lang="zh-CN" altLang="en-US" sz="3600" b="1" dirty="0">
                <a:solidFill>
                  <a:srgbClr val="353943"/>
                </a:solidFill>
                <a:latin typeface="Kartika" panose="02020503030404060203" pitchFamily="18" charset="0"/>
                <a:ea typeface="方正姚体" panose="02010601030101010101" pitchFamily="2" charset="-122"/>
                <a:cs typeface="Kartika" panose="02020503030404060203" pitchFamily="18" charset="0"/>
              </a:endParaRPr>
            </a:p>
          </p:txBody>
        </p:sp>
      </p:grpSp>
      <p:grpSp>
        <p:nvGrpSpPr>
          <p:cNvPr id="6" name="组合 5"/>
          <p:cNvGrpSpPr/>
          <p:nvPr/>
        </p:nvGrpSpPr>
        <p:grpSpPr>
          <a:xfrm>
            <a:off x="7231317" y="2641885"/>
            <a:ext cx="602565" cy="691483"/>
            <a:chOff x="7935667" y="2641885"/>
            <a:chExt cx="602565" cy="691483"/>
          </a:xfrm>
        </p:grpSpPr>
        <p:sp>
          <p:nvSpPr>
            <p:cNvPr id="35" name="圆角矩形 34"/>
            <p:cNvSpPr/>
            <p:nvPr/>
          </p:nvSpPr>
          <p:spPr>
            <a:xfrm rot="2700000">
              <a:off x="7935667" y="2641885"/>
              <a:ext cx="602565" cy="602565"/>
            </a:xfrm>
            <a:prstGeom prst="round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8011567" y="2687037"/>
              <a:ext cx="450764" cy="646331"/>
            </a:xfrm>
            <a:prstGeom prst="rect">
              <a:avLst/>
            </a:prstGeom>
            <a:noFill/>
            <a:effectLst/>
          </p:spPr>
          <p:txBody>
            <a:bodyPr wrap="none" rtlCol="0">
              <a:spAutoFit/>
            </a:bodyPr>
            <a:lstStyle/>
            <a:p>
              <a:r>
                <a:rPr lang="en-US" altLang="zh-CN" sz="3600" b="1" dirty="0">
                  <a:solidFill>
                    <a:schemeClr val="bg1"/>
                  </a:solidFill>
                  <a:latin typeface="Kartika" panose="02020503030404060203" pitchFamily="18" charset="0"/>
                  <a:ea typeface="方正姚体" panose="02010601030101010101" pitchFamily="2" charset="-122"/>
                  <a:cs typeface="Kartika" panose="02020503030404060203" pitchFamily="18" charset="0"/>
                </a:rPr>
                <a:t>2</a:t>
              </a:r>
              <a:endParaRPr lang="zh-CN" altLang="en-US" sz="3600" b="1" dirty="0">
                <a:solidFill>
                  <a:schemeClr val="bg1"/>
                </a:solidFill>
                <a:latin typeface="Kartika" panose="02020503030404060203" pitchFamily="18" charset="0"/>
                <a:ea typeface="方正姚体" panose="02010601030101010101" pitchFamily="2" charset="-122"/>
                <a:cs typeface="Kartika" panose="02020503030404060203" pitchFamily="18" charset="0"/>
              </a:endParaRPr>
            </a:p>
          </p:txBody>
        </p:sp>
      </p:grpSp>
      <p:grpSp>
        <p:nvGrpSpPr>
          <p:cNvPr id="7" name="组合 6"/>
          <p:cNvGrpSpPr/>
          <p:nvPr/>
        </p:nvGrpSpPr>
        <p:grpSpPr>
          <a:xfrm>
            <a:off x="7231319" y="3889888"/>
            <a:ext cx="602565" cy="694909"/>
            <a:chOff x="7935669" y="3889888"/>
            <a:chExt cx="602565" cy="694909"/>
          </a:xfrm>
        </p:grpSpPr>
        <p:sp>
          <p:nvSpPr>
            <p:cNvPr id="37" name="圆角矩形 36"/>
            <p:cNvSpPr/>
            <p:nvPr/>
          </p:nvSpPr>
          <p:spPr>
            <a:xfrm rot="2700000">
              <a:off x="7935669" y="3889888"/>
              <a:ext cx="602565" cy="602565"/>
            </a:xfrm>
            <a:prstGeom prst="round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8011567" y="3938466"/>
              <a:ext cx="450764" cy="646331"/>
            </a:xfrm>
            <a:prstGeom prst="rect">
              <a:avLst/>
            </a:prstGeom>
            <a:noFill/>
            <a:effectLst/>
          </p:spPr>
          <p:txBody>
            <a:bodyPr wrap="none" rtlCol="0">
              <a:spAutoFit/>
            </a:bodyPr>
            <a:lstStyle/>
            <a:p>
              <a:r>
                <a:rPr lang="en-US" altLang="zh-CN" sz="3600" b="1" dirty="0">
                  <a:solidFill>
                    <a:srgbClr val="353943"/>
                  </a:solidFill>
                  <a:latin typeface="Kartika" panose="02020503030404060203" pitchFamily="18" charset="0"/>
                  <a:ea typeface="方正姚体" panose="02010601030101010101" pitchFamily="2" charset="-122"/>
                  <a:cs typeface="Kartika" panose="02020503030404060203" pitchFamily="18" charset="0"/>
                </a:rPr>
                <a:t>3</a:t>
              </a:r>
              <a:endParaRPr lang="zh-CN" altLang="en-US" sz="3600" b="1" dirty="0">
                <a:solidFill>
                  <a:srgbClr val="353943"/>
                </a:solidFill>
                <a:latin typeface="Kartika" panose="02020503030404060203" pitchFamily="18" charset="0"/>
                <a:ea typeface="方正姚体" panose="02010601030101010101" pitchFamily="2" charset="-122"/>
                <a:cs typeface="Kartika" panose="02020503030404060203" pitchFamily="18" charset="0"/>
              </a:endParaRPr>
            </a:p>
          </p:txBody>
        </p:sp>
      </p:grpSp>
      <p:grpSp>
        <p:nvGrpSpPr>
          <p:cNvPr id="8" name="组合 7"/>
          <p:cNvGrpSpPr/>
          <p:nvPr/>
        </p:nvGrpSpPr>
        <p:grpSpPr>
          <a:xfrm>
            <a:off x="7231319" y="5137891"/>
            <a:ext cx="602565" cy="691633"/>
            <a:chOff x="7935669" y="5137891"/>
            <a:chExt cx="602565" cy="691633"/>
          </a:xfrm>
        </p:grpSpPr>
        <p:sp>
          <p:nvSpPr>
            <p:cNvPr id="38" name="圆角矩形 37"/>
            <p:cNvSpPr/>
            <p:nvPr/>
          </p:nvSpPr>
          <p:spPr>
            <a:xfrm rot="2700000">
              <a:off x="7935669" y="5137891"/>
              <a:ext cx="602565" cy="602565"/>
            </a:xfrm>
            <a:prstGeom prst="round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7996069" y="5183193"/>
              <a:ext cx="450764" cy="646331"/>
            </a:xfrm>
            <a:prstGeom prst="rect">
              <a:avLst/>
            </a:prstGeom>
            <a:noFill/>
            <a:effectLst/>
          </p:spPr>
          <p:txBody>
            <a:bodyPr wrap="none" rtlCol="0">
              <a:spAutoFit/>
            </a:bodyPr>
            <a:lstStyle/>
            <a:p>
              <a:r>
                <a:rPr lang="en-US" altLang="zh-CN" sz="3600" b="1" dirty="0">
                  <a:solidFill>
                    <a:schemeClr val="bg1"/>
                  </a:solidFill>
                  <a:latin typeface="Kartika" panose="02020503030404060203" pitchFamily="18" charset="0"/>
                  <a:ea typeface="方正姚体" panose="02010601030101010101" pitchFamily="2" charset="-122"/>
                  <a:cs typeface="Kartika" panose="02020503030404060203" pitchFamily="18" charset="0"/>
                </a:rPr>
                <a:t>4</a:t>
              </a:r>
              <a:endParaRPr lang="zh-CN" altLang="en-US" sz="3600" b="1" dirty="0">
                <a:solidFill>
                  <a:schemeClr val="bg1"/>
                </a:solidFill>
                <a:latin typeface="Kartika" panose="02020503030404060203" pitchFamily="18" charset="0"/>
                <a:ea typeface="方正姚体" panose="02010601030101010101" pitchFamily="2" charset="-122"/>
                <a:cs typeface="Kartika" panose="02020503030404060203" pitchFamily="18" charset="0"/>
              </a:endParaRPr>
            </a:p>
          </p:txBody>
        </p:sp>
      </p:grpSp>
      <p:grpSp>
        <p:nvGrpSpPr>
          <p:cNvPr id="4" name="组合 3"/>
          <p:cNvGrpSpPr/>
          <p:nvPr/>
        </p:nvGrpSpPr>
        <p:grpSpPr>
          <a:xfrm>
            <a:off x="4254014" y="1060237"/>
            <a:ext cx="2113127" cy="5326523"/>
            <a:chOff x="4254014" y="1060237"/>
            <a:chExt cx="2113127" cy="5326523"/>
          </a:xfrm>
        </p:grpSpPr>
        <p:sp>
          <p:nvSpPr>
            <p:cNvPr id="21" name="平行四边形 20"/>
            <p:cNvSpPr/>
            <p:nvPr/>
          </p:nvSpPr>
          <p:spPr>
            <a:xfrm rot="10800000" flipH="1">
              <a:off x="4254014" y="3435765"/>
              <a:ext cx="2113127" cy="2299877"/>
            </a:xfrm>
            <a:prstGeom prst="parallelogram">
              <a:avLst>
                <a:gd name="adj" fmla="val 56099"/>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rotWithShape="1">
            <a:blip r:embed="rId4">
              <a:biLevel thresh="75000"/>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14546685" flipV="1">
              <a:off x="2542117" y="3609089"/>
              <a:ext cx="5326523" cy="228819"/>
            </a:xfrm>
            <a:prstGeom prst="rect">
              <a:avLst/>
            </a:prstGeom>
            <a:ln>
              <a:noFill/>
            </a:ln>
            <a:effectLst>
              <a:outerShdw blurRad="50800" dist="38100" dir="8100000" algn="tr" rotWithShape="0">
                <a:prstClr val="black">
                  <a:alpha val="40000"/>
                </a:prstClr>
              </a:outerShdw>
            </a:effectLst>
          </p:spPr>
        </p:pic>
      </p:grpSp>
      <p:sp>
        <p:nvSpPr>
          <p:cNvPr id="27" name="平行四边形 26"/>
          <p:cNvSpPr/>
          <p:nvPr/>
        </p:nvSpPr>
        <p:spPr>
          <a:xfrm rot="10800000" flipH="1">
            <a:off x="3365625" y="-5"/>
            <a:ext cx="3215148" cy="3435771"/>
          </a:xfrm>
          <a:prstGeom prst="parallelogram">
            <a:avLst>
              <a:gd name="adj" fmla="val 56099"/>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010046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500"/>
                                        <p:tgtEl>
                                          <p:spTgt spid="23"/>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2"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Scale>
                                      <p:cBhvr>
                                        <p:cTn id="2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5"/>
                                        </p:tgtEl>
                                        <p:attrNameLst>
                                          <p:attrName>ppt_x</p:attrName>
                                          <p:attrName>ppt_y</p:attrName>
                                        </p:attrNameLst>
                                      </p:cBhvr>
                                    </p:animMotion>
                                    <p:animEffect transition="in" filter="fade">
                                      <p:cBhvr>
                                        <p:cTn id="26" dur="1000"/>
                                        <p:tgtEl>
                                          <p:spTgt spid="5"/>
                                        </p:tgtEl>
                                      </p:cBhvr>
                                    </p:animEffect>
                                  </p:childTnLst>
                                </p:cTn>
                              </p:par>
                              <p:par>
                                <p:cTn id="27" presetID="52" presetClass="entr" presetSubtype="0" fill="hold" nodeType="withEffect">
                                  <p:stCondLst>
                                    <p:cond delay="250"/>
                                  </p:stCondLst>
                                  <p:childTnLst>
                                    <p:set>
                                      <p:cBhvr>
                                        <p:cTn id="28" dur="1" fill="hold">
                                          <p:stCondLst>
                                            <p:cond delay="0"/>
                                          </p:stCondLst>
                                        </p:cTn>
                                        <p:tgtEl>
                                          <p:spTgt spid="6"/>
                                        </p:tgtEl>
                                        <p:attrNameLst>
                                          <p:attrName>style.visibility</p:attrName>
                                        </p:attrNameLst>
                                      </p:cBhvr>
                                      <p:to>
                                        <p:strVal val="visible"/>
                                      </p:to>
                                    </p:set>
                                    <p:animScale>
                                      <p:cBhvr>
                                        <p:cTn id="2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6"/>
                                        </p:tgtEl>
                                        <p:attrNameLst>
                                          <p:attrName>ppt_x</p:attrName>
                                          <p:attrName>ppt_y</p:attrName>
                                        </p:attrNameLst>
                                      </p:cBhvr>
                                    </p:animMotion>
                                    <p:animEffect transition="in" filter="fade">
                                      <p:cBhvr>
                                        <p:cTn id="31" dur="1000"/>
                                        <p:tgtEl>
                                          <p:spTgt spid="6"/>
                                        </p:tgtEl>
                                      </p:cBhvr>
                                    </p:animEffect>
                                  </p:childTnLst>
                                </p:cTn>
                              </p:par>
                              <p:par>
                                <p:cTn id="32" presetID="52" presetClass="entr" presetSubtype="0" fill="hold" nodeType="withEffect">
                                  <p:stCondLst>
                                    <p:cond delay="500"/>
                                  </p:stCondLst>
                                  <p:childTnLst>
                                    <p:set>
                                      <p:cBhvr>
                                        <p:cTn id="33" dur="1" fill="hold">
                                          <p:stCondLst>
                                            <p:cond delay="0"/>
                                          </p:stCondLst>
                                        </p:cTn>
                                        <p:tgtEl>
                                          <p:spTgt spid="7"/>
                                        </p:tgtEl>
                                        <p:attrNameLst>
                                          <p:attrName>style.visibility</p:attrName>
                                        </p:attrNameLst>
                                      </p:cBhvr>
                                      <p:to>
                                        <p:strVal val="visible"/>
                                      </p:to>
                                    </p:set>
                                    <p:animScale>
                                      <p:cBhvr>
                                        <p:cTn id="3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7"/>
                                        </p:tgtEl>
                                        <p:attrNameLst>
                                          <p:attrName>ppt_x</p:attrName>
                                          <p:attrName>ppt_y</p:attrName>
                                        </p:attrNameLst>
                                      </p:cBhvr>
                                    </p:animMotion>
                                    <p:animEffect transition="in" filter="fade">
                                      <p:cBhvr>
                                        <p:cTn id="36" dur="1000"/>
                                        <p:tgtEl>
                                          <p:spTgt spid="7"/>
                                        </p:tgtEl>
                                      </p:cBhvr>
                                    </p:animEffect>
                                  </p:childTnLst>
                                </p:cTn>
                              </p:par>
                              <p:par>
                                <p:cTn id="37" presetID="52" presetClass="entr" presetSubtype="0" fill="hold" nodeType="withEffect">
                                  <p:stCondLst>
                                    <p:cond delay="750"/>
                                  </p:stCondLst>
                                  <p:childTnLst>
                                    <p:set>
                                      <p:cBhvr>
                                        <p:cTn id="38" dur="1" fill="hold">
                                          <p:stCondLst>
                                            <p:cond delay="0"/>
                                          </p:stCondLst>
                                        </p:cTn>
                                        <p:tgtEl>
                                          <p:spTgt spid="8"/>
                                        </p:tgtEl>
                                        <p:attrNameLst>
                                          <p:attrName>style.visibility</p:attrName>
                                        </p:attrNameLst>
                                      </p:cBhvr>
                                      <p:to>
                                        <p:strVal val="visible"/>
                                      </p:to>
                                    </p:set>
                                    <p:animScale>
                                      <p:cBhvr>
                                        <p:cTn id="3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8"/>
                                        </p:tgtEl>
                                        <p:attrNameLst>
                                          <p:attrName>ppt_x</p:attrName>
                                          <p:attrName>ppt_y</p:attrName>
                                        </p:attrNameLst>
                                      </p:cBhvr>
                                    </p:animMotion>
                                    <p:animEffect transition="in" filter="fade">
                                      <p:cBhvr>
                                        <p:cTn id="41" dur="1000"/>
                                        <p:tgtEl>
                                          <p:spTgt spid="8"/>
                                        </p:tgtEl>
                                      </p:cBhvr>
                                    </p:animEffect>
                                  </p:childTnLst>
                                </p:cTn>
                              </p:par>
                            </p:childTnLst>
                          </p:cTn>
                        </p:par>
                        <p:par>
                          <p:cTn id="42" fill="hold">
                            <p:stCondLst>
                              <p:cond delay="3750"/>
                            </p:stCondLst>
                            <p:childTnLst>
                              <p:par>
                                <p:cTn id="43" presetID="50" presetClass="entr" presetSubtype="0" decel="100000"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1000" fill="hold"/>
                                        <p:tgtEl>
                                          <p:spTgt spid="39"/>
                                        </p:tgtEl>
                                        <p:attrNameLst>
                                          <p:attrName>ppt_w</p:attrName>
                                        </p:attrNameLst>
                                      </p:cBhvr>
                                      <p:tavLst>
                                        <p:tav tm="0">
                                          <p:val>
                                            <p:strVal val="#ppt_w+.3"/>
                                          </p:val>
                                        </p:tav>
                                        <p:tav tm="100000">
                                          <p:val>
                                            <p:strVal val="#ppt_w"/>
                                          </p:val>
                                        </p:tav>
                                      </p:tavLst>
                                    </p:anim>
                                    <p:anim calcmode="lin" valueType="num">
                                      <p:cBhvr>
                                        <p:cTn id="46" dur="1000" fill="hold"/>
                                        <p:tgtEl>
                                          <p:spTgt spid="39"/>
                                        </p:tgtEl>
                                        <p:attrNameLst>
                                          <p:attrName>ppt_h</p:attrName>
                                        </p:attrNameLst>
                                      </p:cBhvr>
                                      <p:tavLst>
                                        <p:tav tm="0">
                                          <p:val>
                                            <p:strVal val="#ppt_h"/>
                                          </p:val>
                                        </p:tav>
                                        <p:tav tm="100000">
                                          <p:val>
                                            <p:strVal val="#ppt_h"/>
                                          </p:val>
                                        </p:tav>
                                      </p:tavLst>
                                    </p:anim>
                                    <p:animEffect transition="in" filter="fade">
                                      <p:cBhvr>
                                        <p:cTn id="47" dur="1000"/>
                                        <p:tgtEl>
                                          <p:spTgt spid="39"/>
                                        </p:tgtEl>
                                      </p:cBhvr>
                                    </p:animEffect>
                                  </p:childTnLst>
                                </p:cTn>
                              </p:par>
                              <p:par>
                                <p:cTn id="48" presetID="50" presetClass="entr" presetSubtype="0" decel="100000" fill="hold" grpId="0" nodeType="withEffect">
                                  <p:stCondLst>
                                    <p:cond delay="250"/>
                                  </p:stCondLst>
                                  <p:childTnLst>
                                    <p:set>
                                      <p:cBhvr>
                                        <p:cTn id="49" dur="1" fill="hold">
                                          <p:stCondLst>
                                            <p:cond delay="0"/>
                                          </p:stCondLst>
                                        </p:cTn>
                                        <p:tgtEl>
                                          <p:spTgt spid="40"/>
                                        </p:tgtEl>
                                        <p:attrNameLst>
                                          <p:attrName>style.visibility</p:attrName>
                                        </p:attrNameLst>
                                      </p:cBhvr>
                                      <p:to>
                                        <p:strVal val="visible"/>
                                      </p:to>
                                    </p:set>
                                    <p:anim calcmode="lin" valueType="num">
                                      <p:cBhvr>
                                        <p:cTn id="50" dur="1000" fill="hold"/>
                                        <p:tgtEl>
                                          <p:spTgt spid="40"/>
                                        </p:tgtEl>
                                        <p:attrNameLst>
                                          <p:attrName>ppt_w</p:attrName>
                                        </p:attrNameLst>
                                      </p:cBhvr>
                                      <p:tavLst>
                                        <p:tav tm="0">
                                          <p:val>
                                            <p:strVal val="#ppt_w+.3"/>
                                          </p:val>
                                        </p:tav>
                                        <p:tav tm="100000">
                                          <p:val>
                                            <p:strVal val="#ppt_w"/>
                                          </p:val>
                                        </p:tav>
                                      </p:tavLst>
                                    </p:anim>
                                    <p:anim calcmode="lin" valueType="num">
                                      <p:cBhvr>
                                        <p:cTn id="51" dur="1000" fill="hold"/>
                                        <p:tgtEl>
                                          <p:spTgt spid="40"/>
                                        </p:tgtEl>
                                        <p:attrNameLst>
                                          <p:attrName>ppt_h</p:attrName>
                                        </p:attrNameLst>
                                      </p:cBhvr>
                                      <p:tavLst>
                                        <p:tav tm="0">
                                          <p:val>
                                            <p:strVal val="#ppt_h"/>
                                          </p:val>
                                        </p:tav>
                                        <p:tav tm="100000">
                                          <p:val>
                                            <p:strVal val="#ppt_h"/>
                                          </p:val>
                                        </p:tav>
                                      </p:tavLst>
                                    </p:anim>
                                    <p:animEffect transition="in" filter="fade">
                                      <p:cBhvr>
                                        <p:cTn id="52" dur="1000"/>
                                        <p:tgtEl>
                                          <p:spTgt spid="40"/>
                                        </p:tgtEl>
                                      </p:cBhvr>
                                    </p:animEffect>
                                  </p:childTnLst>
                                </p:cTn>
                              </p:par>
                              <p:par>
                                <p:cTn id="53" presetID="50" presetClass="entr" presetSubtype="0" decel="100000" fill="hold" grpId="0" nodeType="withEffect">
                                  <p:stCondLst>
                                    <p:cond delay="500"/>
                                  </p:stCondLst>
                                  <p:childTnLst>
                                    <p:set>
                                      <p:cBhvr>
                                        <p:cTn id="54" dur="1" fill="hold">
                                          <p:stCondLst>
                                            <p:cond delay="0"/>
                                          </p:stCondLst>
                                        </p:cTn>
                                        <p:tgtEl>
                                          <p:spTgt spid="41"/>
                                        </p:tgtEl>
                                        <p:attrNameLst>
                                          <p:attrName>style.visibility</p:attrName>
                                        </p:attrNameLst>
                                      </p:cBhvr>
                                      <p:to>
                                        <p:strVal val="visible"/>
                                      </p:to>
                                    </p:set>
                                    <p:anim calcmode="lin" valueType="num">
                                      <p:cBhvr>
                                        <p:cTn id="55" dur="1000" fill="hold"/>
                                        <p:tgtEl>
                                          <p:spTgt spid="41"/>
                                        </p:tgtEl>
                                        <p:attrNameLst>
                                          <p:attrName>ppt_w</p:attrName>
                                        </p:attrNameLst>
                                      </p:cBhvr>
                                      <p:tavLst>
                                        <p:tav tm="0">
                                          <p:val>
                                            <p:strVal val="#ppt_w+.3"/>
                                          </p:val>
                                        </p:tav>
                                        <p:tav tm="100000">
                                          <p:val>
                                            <p:strVal val="#ppt_w"/>
                                          </p:val>
                                        </p:tav>
                                      </p:tavLst>
                                    </p:anim>
                                    <p:anim calcmode="lin" valueType="num">
                                      <p:cBhvr>
                                        <p:cTn id="56" dur="1000" fill="hold"/>
                                        <p:tgtEl>
                                          <p:spTgt spid="41"/>
                                        </p:tgtEl>
                                        <p:attrNameLst>
                                          <p:attrName>ppt_h</p:attrName>
                                        </p:attrNameLst>
                                      </p:cBhvr>
                                      <p:tavLst>
                                        <p:tav tm="0">
                                          <p:val>
                                            <p:strVal val="#ppt_h"/>
                                          </p:val>
                                        </p:tav>
                                        <p:tav tm="100000">
                                          <p:val>
                                            <p:strVal val="#ppt_h"/>
                                          </p:val>
                                        </p:tav>
                                      </p:tavLst>
                                    </p:anim>
                                    <p:animEffect transition="in" filter="fade">
                                      <p:cBhvr>
                                        <p:cTn id="57" dur="1000"/>
                                        <p:tgtEl>
                                          <p:spTgt spid="41"/>
                                        </p:tgtEl>
                                      </p:cBhvr>
                                    </p:animEffect>
                                  </p:childTnLst>
                                </p:cTn>
                              </p:par>
                              <p:par>
                                <p:cTn id="58" presetID="50" presetClass="entr" presetSubtype="0" decel="100000" fill="hold" grpId="0" nodeType="withEffect">
                                  <p:stCondLst>
                                    <p:cond delay="750"/>
                                  </p:stCondLst>
                                  <p:childTnLst>
                                    <p:set>
                                      <p:cBhvr>
                                        <p:cTn id="59" dur="1" fill="hold">
                                          <p:stCondLst>
                                            <p:cond delay="0"/>
                                          </p:stCondLst>
                                        </p:cTn>
                                        <p:tgtEl>
                                          <p:spTgt spid="42"/>
                                        </p:tgtEl>
                                        <p:attrNameLst>
                                          <p:attrName>style.visibility</p:attrName>
                                        </p:attrNameLst>
                                      </p:cBhvr>
                                      <p:to>
                                        <p:strVal val="visible"/>
                                      </p:to>
                                    </p:set>
                                    <p:anim calcmode="lin" valueType="num">
                                      <p:cBhvr>
                                        <p:cTn id="60" dur="1000" fill="hold"/>
                                        <p:tgtEl>
                                          <p:spTgt spid="42"/>
                                        </p:tgtEl>
                                        <p:attrNameLst>
                                          <p:attrName>ppt_w</p:attrName>
                                        </p:attrNameLst>
                                      </p:cBhvr>
                                      <p:tavLst>
                                        <p:tav tm="0">
                                          <p:val>
                                            <p:strVal val="#ppt_w+.3"/>
                                          </p:val>
                                        </p:tav>
                                        <p:tav tm="100000">
                                          <p:val>
                                            <p:strVal val="#ppt_w"/>
                                          </p:val>
                                        </p:tav>
                                      </p:tavLst>
                                    </p:anim>
                                    <p:anim calcmode="lin" valueType="num">
                                      <p:cBhvr>
                                        <p:cTn id="61" dur="1000" fill="hold"/>
                                        <p:tgtEl>
                                          <p:spTgt spid="42"/>
                                        </p:tgtEl>
                                        <p:attrNameLst>
                                          <p:attrName>ppt_h</p:attrName>
                                        </p:attrNameLst>
                                      </p:cBhvr>
                                      <p:tavLst>
                                        <p:tav tm="0">
                                          <p:val>
                                            <p:strVal val="#ppt_h"/>
                                          </p:val>
                                        </p:tav>
                                        <p:tav tm="100000">
                                          <p:val>
                                            <p:strVal val="#ppt_h"/>
                                          </p:val>
                                        </p:tav>
                                      </p:tavLst>
                                    </p:anim>
                                    <p:animEffect transition="in" filter="fade">
                                      <p:cBhvr>
                                        <p:cTn id="62"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9" grpId="0"/>
      <p:bldP spid="40" grpId="0"/>
      <p:bldP spid="41" grpId="0"/>
      <p:bldP spid="42" grpId="0"/>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D4DA69F3-86A3-4E7D-BCEF-4227E17AD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9086"/>
            <a:ext cx="5936105" cy="4466557"/>
          </a:xfrm>
          <a:prstGeom prst="rect">
            <a:avLst/>
          </a:prstGeom>
        </p:spPr>
      </p:pic>
      <p:sp>
        <p:nvSpPr>
          <p:cNvPr id="23" name="平行四边形 22"/>
          <p:cNvSpPr/>
          <p:nvPr/>
        </p:nvSpPr>
        <p:spPr>
          <a:xfrm rot="10800000" flipH="1">
            <a:off x="6051408" y="5806476"/>
            <a:ext cx="732852" cy="783140"/>
          </a:xfrm>
          <a:prstGeom prst="parallelogram">
            <a:avLst>
              <a:gd name="adj" fmla="val 560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254014" y="1060237"/>
            <a:ext cx="2113127" cy="5326523"/>
            <a:chOff x="4254014" y="1060237"/>
            <a:chExt cx="2113127" cy="5326523"/>
          </a:xfrm>
        </p:grpSpPr>
        <p:sp>
          <p:nvSpPr>
            <p:cNvPr id="21" name="平行四边形 20"/>
            <p:cNvSpPr/>
            <p:nvPr/>
          </p:nvSpPr>
          <p:spPr>
            <a:xfrm rot="10800000" flipH="1">
              <a:off x="4254014" y="3435765"/>
              <a:ext cx="2113127" cy="2299877"/>
            </a:xfrm>
            <a:prstGeom prst="parallelogram">
              <a:avLst>
                <a:gd name="adj" fmla="val 56099"/>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rotWithShape="1">
            <a:blip r:embed="rId4">
              <a:biLevel thresh="75000"/>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14546685" flipV="1">
              <a:off x="2542117" y="3609089"/>
              <a:ext cx="5326523" cy="228819"/>
            </a:xfrm>
            <a:prstGeom prst="rect">
              <a:avLst/>
            </a:prstGeom>
            <a:ln>
              <a:noFill/>
            </a:ln>
            <a:effectLst>
              <a:outerShdw blurRad="50800" dist="38100" dir="8100000" algn="tr" rotWithShape="0">
                <a:prstClr val="black">
                  <a:alpha val="40000"/>
                </a:prstClr>
              </a:outerShdw>
            </a:effectLst>
          </p:spPr>
        </p:pic>
      </p:grpSp>
      <p:sp>
        <p:nvSpPr>
          <p:cNvPr id="27" name="平行四边形 26"/>
          <p:cNvSpPr/>
          <p:nvPr/>
        </p:nvSpPr>
        <p:spPr>
          <a:xfrm rot="10800000" flipH="1">
            <a:off x="3365625" y="-5"/>
            <a:ext cx="3215148" cy="3435771"/>
          </a:xfrm>
          <a:prstGeom prst="parallelogram">
            <a:avLst>
              <a:gd name="adj" fmla="val 56099"/>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51">
            <a:extLst>
              <a:ext uri="{FF2B5EF4-FFF2-40B4-BE49-F238E27FC236}">
                <a16:creationId xmlns="" xmlns:a16="http://schemas.microsoft.com/office/drawing/2014/main" id="{27107300-701D-4165-8D71-0F3865E82E2B}"/>
              </a:ext>
            </a:extLst>
          </p:cNvPr>
          <p:cNvSpPr/>
          <p:nvPr/>
        </p:nvSpPr>
        <p:spPr>
          <a:xfrm flipH="1">
            <a:off x="5936101" y="2457310"/>
            <a:ext cx="6061173" cy="978454"/>
          </a:xfrm>
          <a:custGeom>
            <a:avLst/>
            <a:gdLst>
              <a:gd name="connsiteX0" fmla="*/ 6092680 w 6092680"/>
              <a:gd name="connsiteY0" fmla="*/ 0 h 978454"/>
              <a:gd name="connsiteX1" fmla="*/ 5625148 w 6092680"/>
              <a:gd name="connsiteY1" fmla="*/ 0 h 978454"/>
              <a:gd name="connsiteX2" fmla="*/ 5519545 w 6092680"/>
              <a:gd name="connsiteY2" fmla="*/ 0 h 978454"/>
              <a:gd name="connsiteX3" fmla="*/ 5052013 w 6092680"/>
              <a:gd name="connsiteY3" fmla="*/ 0 h 978454"/>
              <a:gd name="connsiteX4" fmla="*/ 1460260 w 6092680"/>
              <a:gd name="connsiteY4" fmla="*/ 0 h 978454"/>
              <a:gd name="connsiteX5" fmla="*/ 992728 w 6092680"/>
              <a:gd name="connsiteY5" fmla="*/ 0 h 978454"/>
              <a:gd name="connsiteX6" fmla="*/ 726055 w 6092680"/>
              <a:gd name="connsiteY6" fmla="*/ 0 h 978454"/>
              <a:gd name="connsiteX7" fmla="*/ 258523 w 6092680"/>
              <a:gd name="connsiteY7" fmla="*/ 0 h 978454"/>
              <a:gd name="connsiteX8" fmla="*/ 258523 w 6092680"/>
              <a:gd name="connsiteY8" fmla="*/ 1 h 978454"/>
              <a:gd name="connsiteX9" fmla="*/ 0 w 6092680"/>
              <a:gd name="connsiteY9" fmla="*/ 1 h 978454"/>
              <a:gd name="connsiteX10" fmla="*/ 0 w 6092680"/>
              <a:gd name="connsiteY10" fmla="*/ 978454 h 978454"/>
              <a:gd name="connsiteX11" fmla="*/ 467532 w 6092680"/>
              <a:gd name="connsiteY11" fmla="*/ 978454 h 978454"/>
              <a:gd name="connsiteX12" fmla="*/ 5262393 w 6092680"/>
              <a:gd name="connsiteY12" fmla="*/ 978454 h 978454"/>
              <a:gd name="connsiteX13" fmla="*/ 5729925 w 6092680"/>
              <a:gd name="connsiteY13" fmla="*/ 978454 h 97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92680" h="978454">
                <a:moveTo>
                  <a:pt x="6092680" y="0"/>
                </a:moveTo>
                <a:lnTo>
                  <a:pt x="5625148" y="0"/>
                </a:lnTo>
                <a:lnTo>
                  <a:pt x="5519545" y="0"/>
                </a:lnTo>
                <a:lnTo>
                  <a:pt x="5052013" y="0"/>
                </a:lnTo>
                <a:lnTo>
                  <a:pt x="1460260" y="0"/>
                </a:lnTo>
                <a:lnTo>
                  <a:pt x="992728" y="0"/>
                </a:lnTo>
                <a:lnTo>
                  <a:pt x="726055" y="0"/>
                </a:lnTo>
                <a:lnTo>
                  <a:pt x="258523" y="0"/>
                </a:lnTo>
                <a:lnTo>
                  <a:pt x="258523" y="1"/>
                </a:lnTo>
                <a:lnTo>
                  <a:pt x="0" y="1"/>
                </a:lnTo>
                <a:lnTo>
                  <a:pt x="0" y="978454"/>
                </a:lnTo>
                <a:lnTo>
                  <a:pt x="467532" y="978454"/>
                </a:lnTo>
                <a:lnTo>
                  <a:pt x="5262393" y="978454"/>
                </a:lnTo>
                <a:lnTo>
                  <a:pt x="5729925" y="978454"/>
                </a:lnTo>
                <a:close/>
              </a:path>
            </a:pathLst>
          </a:custGeom>
          <a:solidFill>
            <a:srgbClr val="FFD7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2" name="文本框 31">
            <a:extLst>
              <a:ext uri="{FF2B5EF4-FFF2-40B4-BE49-F238E27FC236}">
                <a16:creationId xmlns="" xmlns:a16="http://schemas.microsoft.com/office/drawing/2014/main" id="{9F5D9486-AE49-446C-A2D9-32A3479702E6}"/>
              </a:ext>
            </a:extLst>
          </p:cNvPr>
          <p:cNvSpPr txBox="1"/>
          <p:nvPr/>
        </p:nvSpPr>
        <p:spPr>
          <a:xfrm>
            <a:off x="6932894" y="2531063"/>
            <a:ext cx="4562467" cy="1107996"/>
          </a:xfrm>
          <a:prstGeom prst="rect">
            <a:avLst/>
          </a:prstGeom>
          <a:noFill/>
        </p:spPr>
        <p:txBody>
          <a:bodyPr wrap="none" rtlCol="0">
            <a:spAutoFit/>
          </a:bodyPr>
          <a:lstStyle/>
          <a:p>
            <a:r>
              <a:rPr lang="en-US" altLang="zh-CN" sz="6600" b="1" dirty="0">
                <a:solidFill>
                  <a:srgbClr val="353943"/>
                </a:solidFill>
                <a:latin typeface="Kartika" panose="02020503030404060203" pitchFamily="18" charset="0"/>
                <a:ea typeface="方正姚体" panose="02010601030101010101" pitchFamily="2" charset="-122"/>
                <a:cs typeface="Kartika" panose="02020503030404060203" pitchFamily="18" charset="0"/>
              </a:rPr>
              <a:t>PART    01</a:t>
            </a:r>
            <a:endParaRPr lang="zh-CN" altLang="en-US" sz="6600" b="1" dirty="0">
              <a:solidFill>
                <a:srgbClr val="353943"/>
              </a:solidFill>
              <a:latin typeface="Kartika" panose="02020503030404060203" pitchFamily="18" charset="0"/>
              <a:ea typeface="方正姚体" panose="02010601030101010101" pitchFamily="2" charset="-122"/>
              <a:cs typeface="Kartika" panose="02020503030404060203" pitchFamily="18" charset="0"/>
            </a:endParaRPr>
          </a:p>
        </p:txBody>
      </p:sp>
      <p:sp>
        <p:nvSpPr>
          <p:cNvPr id="33" name="文本框 1">
            <a:extLst>
              <a:ext uri="{FF2B5EF4-FFF2-40B4-BE49-F238E27FC236}">
                <a16:creationId xmlns="" xmlns:a16="http://schemas.microsoft.com/office/drawing/2014/main" id="{F0711527-C41D-433F-8BCA-E8F62469ED9D}"/>
              </a:ext>
            </a:extLst>
          </p:cNvPr>
          <p:cNvSpPr>
            <a:spLocks noChangeArrowheads="1"/>
          </p:cNvSpPr>
          <p:nvPr/>
        </p:nvSpPr>
        <p:spPr bwMode="auto">
          <a:xfrm>
            <a:off x="6771722" y="4101970"/>
            <a:ext cx="503214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54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风险与风险管理</a:t>
            </a:r>
          </a:p>
        </p:txBody>
      </p:sp>
      <p:sp>
        <p:nvSpPr>
          <p:cNvPr id="34" name="TextBox 11">
            <a:extLst>
              <a:ext uri="{FF2B5EF4-FFF2-40B4-BE49-F238E27FC236}">
                <a16:creationId xmlns="" xmlns:a16="http://schemas.microsoft.com/office/drawing/2014/main" id="{F5D2B8F1-69FA-452A-9CBE-307F9C4F8DA1}"/>
              </a:ext>
            </a:extLst>
          </p:cNvPr>
          <p:cNvSpPr txBox="1"/>
          <p:nvPr/>
        </p:nvSpPr>
        <p:spPr>
          <a:xfrm>
            <a:off x="6920946" y="5040290"/>
            <a:ext cx="5076329" cy="523220"/>
          </a:xfrm>
          <a:prstGeom prst="rect">
            <a:avLst/>
          </a:prstGeom>
        </p:spPr>
        <p:txBody>
          <a:bodyPr wrap="square">
            <a:spAutoFit/>
          </a:bodyPr>
          <a:lstStyle>
            <a:defPPr>
              <a:defRPr lang="zh-CN"/>
            </a:defPPr>
            <a:lvl1pPr>
              <a:defRPr sz="2400">
                <a:solidFill>
                  <a:srgbClr val="376092"/>
                </a:solidFill>
                <a:latin typeface="Impact" panose="020B0806030902050204" pitchFamily="34" charset="0"/>
                <a:ea typeface="微软雅黑" panose="020B0503020204020204" pitchFamily="34" charset="-122"/>
              </a:defRPr>
            </a:lvl1pPr>
          </a:lstStyle>
          <a:p>
            <a:r>
              <a:rPr lang="en-US" altLang="zh-CN" sz="2800" b="1" dirty="0">
                <a:solidFill>
                  <a:srgbClr val="FFD737"/>
                </a:solidFill>
                <a:latin typeface="Arial" panose="020B0604020202020204" pitchFamily="34" charset="0"/>
                <a:cs typeface="Arial" panose="020B0604020202020204" pitchFamily="34" charset="0"/>
              </a:rPr>
              <a:t>Risk and Risk Management</a:t>
            </a:r>
            <a:endParaRPr lang="zh-CN" altLang="en-US" sz="2800" b="1" dirty="0">
              <a:solidFill>
                <a:srgbClr val="FFD737"/>
              </a:solidFill>
              <a:latin typeface="Arial" panose="020B0604020202020204" pitchFamily="34" charset="0"/>
              <a:cs typeface="Arial" panose="020B0604020202020204" pitchFamily="34" charset="0"/>
            </a:endParaRPr>
          </a:p>
        </p:txBody>
      </p:sp>
      <p:sp>
        <p:nvSpPr>
          <p:cNvPr id="36" name="平行四边形 35">
            <a:extLst>
              <a:ext uri="{FF2B5EF4-FFF2-40B4-BE49-F238E27FC236}">
                <a16:creationId xmlns="" xmlns:a16="http://schemas.microsoft.com/office/drawing/2014/main" id="{5255179B-4FC8-46B4-93F5-8F30F8020F26}"/>
              </a:ext>
            </a:extLst>
          </p:cNvPr>
          <p:cNvSpPr>
            <a:spLocks noChangeAspect="1"/>
          </p:cNvSpPr>
          <p:nvPr/>
        </p:nvSpPr>
        <p:spPr>
          <a:xfrm>
            <a:off x="10762938" y="196911"/>
            <a:ext cx="1067892" cy="607004"/>
          </a:xfrm>
          <a:prstGeom prst="parallelogram">
            <a:avLst>
              <a:gd name="adj" fmla="val 50044"/>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a:extLst>
              <a:ext uri="{FF2B5EF4-FFF2-40B4-BE49-F238E27FC236}">
                <a16:creationId xmlns="" xmlns:a16="http://schemas.microsoft.com/office/drawing/2014/main" id="{6527A872-4650-4FE2-A277-4772AFB7ACD1}"/>
              </a:ext>
            </a:extLst>
          </p:cNvPr>
          <p:cNvSpPr>
            <a:spLocks noChangeAspect="1"/>
          </p:cNvSpPr>
          <p:nvPr/>
        </p:nvSpPr>
        <p:spPr>
          <a:xfrm>
            <a:off x="11317575" y="662117"/>
            <a:ext cx="606764" cy="404670"/>
          </a:xfrm>
          <a:prstGeom prst="parallelogram">
            <a:avLst>
              <a:gd name="adj" fmla="val 50044"/>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227816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up)">
                                      <p:cBhvr>
                                        <p:cTn id="19" dur="500"/>
                                        <p:tgtEl>
                                          <p:spTgt spid="23"/>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5"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31" dur="1000" fill="hold"/>
                                        <p:tgtEl>
                                          <p:spTgt spid="32"/>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32"/>
                                        </p:tgtEl>
                                      </p:cBhvr>
                                    </p:animEffect>
                                  </p:childTnLst>
                                </p:cTn>
                              </p:par>
                            </p:childTnLst>
                          </p:cTn>
                        </p:par>
                        <p:par>
                          <p:cTn id="36" fill="hold">
                            <p:stCondLst>
                              <p:cond delay="3500"/>
                            </p:stCondLst>
                            <p:childTnLst>
                              <p:par>
                                <p:cTn id="37" presetID="52"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Scale>
                                      <p:cBhvr>
                                        <p:cTn id="39"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33"/>
                                        </p:tgtEl>
                                        <p:attrNameLst>
                                          <p:attrName>ppt_x</p:attrName>
                                          <p:attrName>ppt_y</p:attrName>
                                        </p:attrNameLst>
                                      </p:cBhvr>
                                    </p:animMotion>
                                    <p:animEffect transition="in" filter="fade">
                                      <p:cBhvr>
                                        <p:cTn id="41" dur="1000"/>
                                        <p:tgtEl>
                                          <p:spTgt spid="33"/>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750"/>
                                        <p:tgtEl>
                                          <p:spTgt spid="34"/>
                                        </p:tgtEl>
                                      </p:cBhvr>
                                    </p:animEffect>
                                    <p:anim calcmode="lin" valueType="num">
                                      <p:cBhvr>
                                        <p:cTn id="45" dur="750" fill="hold"/>
                                        <p:tgtEl>
                                          <p:spTgt spid="34"/>
                                        </p:tgtEl>
                                        <p:attrNameLst>
                                          <p:attrName>ppt_x</p:attrName>
                                        </p:attrNameLst>
                                      </p:cBhvr>
                                      <p:tavLst>
                                        <p:tav tm="0">
                                          <p:val>
                                            <p:strVal val="#ppt_x"/>
                                          </p:val>
                                        </p:tav>
                                        <p:tav tm="100000">
                                          <p:val>
                                            <p:strVal val="#ppt_x"/>
                                          </p:val>
                                        </p:tav>
                                      </p:tavLst>
                                    </p:anim>
                                    <p:anim calcmode="lin" valueType="num">
                                      <p:cBhvr>
                                        <p:cTn id="46" dur="750" fill="hold"/>
                                        <p:tgtEl>
                                          <p:spTgt spid="34"/>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28" grpId="0" animBg="1"/>
      <p:bldP spid="32" grpId="0"/>
      <p:bldP spid="33" grpId="0"/>
      <p:bldP spid="34" grpId="0"/>
      <p:bldP spid="36" grpId="0" animBg="1"/>
      <p:bldP spid="4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1484" y="587153"/>
            <a:ext cx="6480516" cy="2114489"/>
          </a:xfrm>
          <a:custGeom>
            <a:avLst/>
            <a:gdLst>
              <a:gd name="connsiteX0" fmla="*/ 1045086 w 8271928"/>
              <a:gd name="connsiteY0" fmla="*/ 0 h 2114489"/>
              <a:gd name="connsiteX1" fmla="*/ 8271928 w 8271928"/>
              <a:gd name="connsiteY1" fmla="*/ 0 h 2114489"/>
              <a:gd name="connsiteX2" fmla="*/ 8271928 w 8271928"/>
              <a:gd name="connsiteY2" fmla="*/ 2114489 h 2114489"/>
              <a:gd name="connsiteX3" fmla="*/ 0 w 8271928"/>
              <a:gd name="connsiteY3" fmla="*/ 2114489 h 2114489"/>
              <a:gd name="connsiteX4" fmla="*/ 0 w 8271928"/>
              <a:gd name="connsiteY4" fmla="*/ 2088334 h 211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1928" h="2114489">
                <a:moveTo>
                  <a:pt x="1045086" y="0"/>
                </a:moveTo>
                <a:lnTo>
                  <a:pt x="8271928" y="0"/>
                </a:lnTo>
                <a:lnTo>
                  <a:pt x="8271928" y="2114489"/>
                </a:lnTo>
                <a:lnTo>
                  <a:pt x="0" y="2114489"/>
                </a:lnTo>
                <a:lnTo>
                  <a:pt x="0" y="2088334"/>
                </a:lnTo>
                <a:close/>
              </a:path>
            </a:pathLst>
          </a:custGeom>
        </p:spPr>
      </p:pic>
      <p:sp>
        <p:nvSpPr>
          <p:cNvPr id="5" name="平行四边形 4"/>
          <p:cNvSpPr/>
          <p:nvPr/>
        </p:nvSpPr>
        <p:spPr>
          <a:xfrm>
            <a:off x="1720588" y="587152"/>
            <a:ext cx="5137412" cy="2114489"/>
          </a:xfrm>
          <a:prstGeom prst="parallelogram">
            <a:avLst>
              <a:gd name="adj" fmla="val 50044"/>
            </a:avLst>
          </a:prstGeom>
          <a:solidFill>
            <a:srgbClr val="FFD73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34444" y="1940403"/>
            <a:ext cx="2560838" cy="1337873"/>
          </a:xfrm>
          <a:prstGeom prst="parallelogram">
            <a:avLst>
              <a:gd name="adj" fmla="val 50044"/>
            </a:avLst>
          </a:prstGeom>
          <a:solidFill>
            <a:srgbClr val="35394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216739" y="1168443"/>
            <a:ext cx="1395319" cy="952283"/>
          </a:xfrm>
          <a:prstGeom prst="parallelogram">
            <a:avLst>
              <a:gd name="adj" fmla="val 50044"/>
            </a:avLst>
          </a:prstGeom>
          <a:solidFill>
            <a:srgbClr val="BFBFBF"/>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a:spLocks noChangeAspect="1"/>
          </p:cNvSpPr>
          <p:nvPr/>
        </p:nvSpPr>
        <p:spPr>
          <a:xfrm>
            <a:off x="2069836" y="545179"/>
            <a:ext cx="324000" cy="221125"/>
          </a:xfrm>
          <a:prstGeom prst="parallelogram">
            <a:avLst>
              <a:gd name="adj" fmla="val 50044"/>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a:spLocks noChangeAspect="1"/>
          </p:cNvSpPr>
          <p:nvPr/>
        </p:nvSpPr>
        <p:spPr>
          <a:xfrm>
            <a:off x="2295292" y="783047"/>
            <a:ext cx="216000" cy="147417"/>
          </a:xfrm>
          <a:prstGeom prst="parallelogram">
            <a:avLst>
              <a:gd name="adj" fmla="val 50044"/>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085252" y="855013"/>
            <a:ext cx="2672526" cy="1754326"/>
          </a:xfrm>
          <a:prstGeom prst="rect">
            <a:avLst/>
          </a:prstGeom>
          <a:noFill/>
          <a:effectLst/>
        </p:spPr>
        <p:txBody>
          <a:bodyPr wrap="none" rtlCol="0">
            <a:spAutoFit/>
          </a:bodyPr>
          <a:lstStyle/>
          <a:p>
            <a:pPr algn="ctr"/>
            <a:r>
              <a:rPr lang="zh-CN" altLang="en-US" sz="5400" dirty="0">
                <a:solidFill>
                  <a:srgbClr val="353943"/>
                </a:solidFill>
                <a:latin typeface="微软雅黑" panose="020B0503020204020204" pitchFamily="34" charset="-122"/>
                <a:ea typeface="微软雅黑" panose="020B0503020204020204" pitchFamily="34" charset="-122"/>
                <a:cs typeface="Kartika" panose="02020503030404060203" pitchFamily="18" charset="0"/>
              </a:rPr>
              <a:t>风 险 的</a:t>
            </a:r>
            <a:endParaRPr lang="en-US" altLang="zh-CN" sz="5400" dirty="0">
              <a:solidFill>
                <a:srgbClr val="353943"/>
              </a:solidFill>
              <a:latin typeface="微软雅黑" panose="020B0503020204020204" pitchFamily="34" charset="-122"/>
              <a:ea typeface="微软雅黑" panose="020B0503020204020204" pitchFamily="34" charset="-122"/>
              <a:cs typeface="Kartika" panose="02020503030404060203" pitchFamily="18" charset="0"/>
            </a:endParaRPr>
          </a:p>
          <a:p>
            <a:pPr algn="ctr"/>
            <a:r>
              <a:rPr lang="zh-CN" altLang="en-US" sz="5400" dirty="0">
                <a:solidFill>
                  <a:srgbClr val="353943"/>
                </a:solidFill>
                <a:latin typeface="微软雅黑" panose="020B0503020204020204" pitchFamily="34" charset="-122"/>
                <a:ea typeface="微软雅黑" panose="020B0503020204020204" pitchFamily="34" charset="-122"/>
                <a:cs typeface="Kartika" panose="02020503030404060203" pitchFamily="18" charset="0"/>
              </a:rPr>
              <a:t>定 义 </a:t>
            </a:r>
            <a:endParaRPr lang="en-US" altLang="zh-CN" sz="5400" dirty="0">
              <a:solidFill>
                <a:srgbClr val="353943"/>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11" name="TextBox 10"/>
          <p:cNvSpPr txBox="1"/>
          <p:nvPr/>
        </p:nvSpPr>
        <p:spPr>
          <a:xfrm>
            <a:off x="1210794" y="3532726"/>
            <a:ext cx="10335042" cy="378289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风险是在特定的客观情况下，在特定的期间内某一事件的预期结果与实际结果之间的差异程度，差异程度越大风险越大</a:t>
            </a:r>
          </a:p>
          <a:p>
            <a:pPr>
              <a:lnSpc>
                <a:spcPct val="150000"/>
              </a:lnSpc>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　　风险是独立于人类意识的客观存在，即风险的存在是不以人的意志为转移的</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       风险无时不在，无处不有，科学技术的发展使生产力水平得到了空前的提高，但人类所面临的风险并未减少</a:t>
            </a:r>
          </a:p>
          <a:p>
            <a:pPr>
              <a:lnSpc>
                <a:spcPct val="150000"/>
              </a:lnSpc>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a:spLocks noChangeAspect="1"/>
          </p:cNvSpPr>
          <p:nvPr/>
        </p:nvSpPr>
        <p:spPr>
          <a:xfrm rot="2700000">
            <a:off x="1208592" y="3704185"/>
            <a:ext cx="222621" cy="222621"/>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a:spLocks noChangeAspect="1"/>
          </p:cNvSpPr>
          <p:nvPr/>
        </p:nvSpPr>
        <p:spPr>
          <a:xfrm rot="2700000">
            <a:off x="1233900" y="4913153"/>
            <a:ext cx="222621" cy="222621"/>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p:cNvSpPr/>
          <p:nvPr/>
        </p:nvSpPr>
        <p:spPr>
          <a:xfrm>
            <a:off x="1671767" y="-1258006"/>
            <a:ext cx="763365" cy="1032923"/>
          </a:xfrm>
          <a:prstGeom prst="rect">
            <a:avLst/>
          </a:prstGeom>
          <a:solidFill>
            <a:srgbClr val="026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35132" y="-1267431"/>
            <a:ext cx="763365" cy="1032923"/>
          </a:xfrm>
          <a:prstGeom prst="rect">
            <a:avLst/>
          </a:prstGeom>
          <a:solidFill>
            <a:srgbClr val="029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178721" y="-1276856"/>
            <a:ext cx="763365" cy="1032923"/>
          </a:xfrm>
          <a:prstGeom prst="rect">
            <a:avLst/>
          </a:prstGeom>
          <a:gradFill>
            <a:gsLst>
              <a:gs pos="0">
                <a:srgbClr val="05508F"/>
              </a:gs>
              <a:gs pos="98000">
                <a:srgbClr val="06A4E5"/>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 xmlns:a16="http://schemas.microsoft.com/office/drawing/2014/main" id="{7A3D80FB-88C7-4792-A85F-B9C7B3009E9A}"/>
              </a:ext>
            </a:extLst>
          </p:cNvPr>
          <p:cNvSpPr>
            <a:spLocks noChangeAspect="1"/>
          </p:cNvSpPr>
          <p:nvPr/>
        </p:nvSpPr>
        <p:spPr>
          <a:xfrm rot="2700000">
            <a:off x="1256901" y="5757974"/>
            <a:ext cx="222621" cy="222621"/>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162354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750"/>
                                        <p:tgtEl>
                                          <p:spTgt spid="4"/>
                                        </p:tgtEl>
                                      </p:cBhvr>
                                    </p:animEffect>
                                  </p:childTnLst>
                                </p:cTn>
                              </p:par>
                            </p:childTnLst>
                          </p:cTn>
                        </p:par>
                        <p:par>
                          <p:cTn id="8" fill="hold">
                            <p:stCondLst>
                              <p:cond delay="750"/>
                            </p:stCondLst>
                            <p:childTnLst>
                              <p:par>
                                <p:cTn id="9" presetID="3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800" decel="100000"/>
                                        <p:tgtEl>
                                          <p:spTgt spid="5"/>
                                        </p:tgtEl>
                                      </p:cBhvr>
                                    </p:animEffect>
                                    <p:anim calcmode="lin" valueType="num">
                                      <p:cBhvr>
                                        <p:cTn id="12" dur="800" decel="100000" fill="hold"/>
                                        <p:tgtEl>
                                          <p:spTgt spid="5"/>
                                        </p:tgtEl>
                                        <p:attrNameLst>
                                          <p:attrName>style.rotation</p:attrName>
                                        </p:attrNameLst>
                                      </p:cBhvr>
                                      <p:tavLst>
                                        <p:tav tm="0">
                                          <p:val>
                                            <p:fltVal val="-90"/>
                                          </p:val>
                                        </p:tav>
                                        <p:tav tm="100000">
                                          <p:val>
                                            <p:fltVal val="0"/>
                                          </p:val>
                                        </p:tav>
                                      </p:tavLst>
                                    </p:anim>
                                    <p:anim calcmode="lin" valueType="num">
                                      <p:cBhvr>
                                        <p:cTn id="13" dur="800" decel="100000" fill="hold"/>
                                        <p:tgtEl>
                                          <p:spTgt spid="5"/>
                                        </p:tgtEl>
                                        <p:attrNameLst>
                                          <p:attrName>ppt_x</p:attrName>
                                        </p:attrNameLst>
                                      </p:cBhvr>
                                      <p:tavLst>
                                        <p:tav tm="0">
                                          <p:val>
                                            <p:strVal val="#ppt_x+0.4"/>
                                          </p:val>
                                        </p:tav>
                                        <p:tav tm="100000">
                                          <p:val>
                                            <p:strVal val="#ppt_x-0.05"/>
                                          </p:val>
                                        </p:tav>
                                      </p:tavLst>
                                    </p:anim>
                                    <p:anim calcmode="lin" valueType="num">
                                      <p:cBhvr>
                                        <p:cTn id="14" dur="800" decel="100000" fill="hold"/>
                                        <p:tgtEl>
                                          <p:spTgt spid="5"/>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7" fill="hold">
                            <p:stCondLst>
                              <p:cond delay="1750"/>
                            </p:stCondLst>
                            <p:childTnLst>
                              <p:par>
                                <p:cTn id="18" presetID="23" presetClass="entr" presetSubtype="3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750" fill="hold"/>
                                        <p:tgtEl>
                                          <p:spTgt spid="10"/>
                                        </p:tgtEl>
                                        <p:attrNameLst>
                                          <p:attrName>ppt_w</p:attrName>
                                        </p:attrNameLst>
                                      </p:cBhvr>
                                      <p:tavLst>
                                        <p:tav tm="0">
                                          <p:val>
                                            <p:strVal val="4*#ppt_w"/>
                                          </p:val>
                                        </p:tav>
                                        <p:tav tm="100000">
                                          <p:val>
                                            <p:strVal val="#ppt_w"/>
                                          </p:val>
                                        </p:tav>
                                      </p:tavLst>
                                    </p:anim>
                                    <p:anim calcmode="lin" valueType="num">
                                      <p:cBhvr>
                                        <p:cTn id="21" dur="750" fill="hold"/>
                                        <p:tgtEl>
                                          <p:spTgt spid="10"/>
                                        </p:tgtEl>
                                        <p:attrNameLst>
                                          <p:attrName>ppt_h</p:attrName>
                                        </p:attrNameLst>
                                      </p:cBhvr>
                                      <p:tavLst>
                                        <p:tav tm="0">
                                          <p:val>
                                            <p:strVal val="4*#ppt_h"/>
                                          </p:val>
                                        </p:tav>
                                        <p:tav tm="100000">
                                          <p:val>
                                            <p:strVal val="#ppt_h"/>
                                          </p:val>
                                        </p:tav>
                                      </p:tavLst>
                                    </p:anim>
                                  </p:childTnLst>
                                </p:cTn>
                              </p:par>
                            </p:childTnLst>
                          </p:cTn>
                        </p:par>
                        <p:par>
                          <p:cTn id="22" fill="hold">
                            <p:stCondLst>
                              <p:cond delay="2500"/>
                            </p:stCondLst>
                            <p:childTnLst>
                              <p:par>
                                <p:cTn id="23" presetID="26" presetClass="emph" presetSubtype="0" fill="hold" grpId="1" nodeType="afterEffect">
                                  <p:stCondLst>
                                    <p:cond delay="0"/>
                                  </p:stCondLst>
                                  <p:childTnLst>
                                    <p:animEffect transition="out" filter="fade">
                                      <p:cBhvr>
                                        <p:cTn id="24" dur="500" tmFilter="0, 0; .2, .5; .8, .5; 1, 0"/>
                                        <p:tgtEl>
                                          <p:spTgt spid="10"/>
                                        </p:tgtEl>
                                      </p:cBhvr>
                                    </p:animEffect>
                                    <p:animScale>
                                      <p:cBhvr>
                                        <p:cTn id="25" dur="250" autoRev="1" fill="hold"/>
                                        <p:tgtEl>
                                          <p:spTgt spid="10"/>
                                        </p:tgtEl>
                                      </p:cBhvr>
                                      <p:by x="105000" y="105000"/>
                                    </p:animScale>
                                  </p:childTnLst>
                                </p:cTn>
                              </p:par>
                            </p:childTnLst>
                          </p:cTn>
                        </p:par>
                        <p:par>
                          <p:cTn id="26" fill="hold">
                            <p:stCondLst>
                              <p:cond delay="3000"/>
                            </p:stCondLst>
                            <p:childTnLst>
                              <p:par>
                                <p:cTn id="27" presetID="2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p:stCondLst>
                              <p:cond delay="3500"/>
                            </p:stCondLst>
                            <p:childTnLst>
                              <p:par>
                                <p:cTn id="31" presetID="22" presetClass="entr" presetSubtype="1"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up)">
                                      <p:cBhvr>
                                        <p:cTn id="33" dur="500"/>
                                        <p:tgtEl>
                                          <p:spTgt spid="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par>
                          <p:cTn id="42" fill="hold">
                            <p:stCondLst>
                              <p:cond delay="5000"/>
                            </p:stCondLst>
                            <p:childTnLst>
                              <p:par>
                                <p:cTn id="43" presetID="9"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dissolve">
                                      <p:cBhvr>
                                        <p:cTn id="45" dur="500"/>
                                        <p:tgtEl>
                                          <p:spTgt spid="12"/>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dissolve">
                                      <p:cBhvr>
                                        <p:cTn id="48" dur="500"/>
                                        <p:tgtEl>
                                          <p:spTgt spid="13"/>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750"/>
                                        <p:tgtEl>
                                          <p:spTgt spid="11"/>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dissolve">
                                      <p:cBhvr>
                                        <p:cTn id="5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0" grpId="1"/>
      <p:bldP spid="11" grpId="0"/>
      <p:bldP spid="12" grpId="0" animBg="1"/>
      <p:bldP spid="13"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75859" y="2006067"/>
            <a:ext cx="3545516" cy="4351867"/>
            <a:chOff x="506894" y="1504550"/>
            <a:chExt cx="2659137" cy="326390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7845" y="1729972"/>
              <a:ext cx="2277234" cy="2737104"/>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06894" y="1504550"/>
              <a:ext cx="2659137" cy="3263900"/>
            </a:xfrm>
            <a:prstGeom prst="rect">
              <a:avLst/>
            </a:prstGeom>
          </p:spPr>
        </p:pic>
      </p:grpSp>
      <p:sp>
        <p:nvSpPr>
          <p:cNvPr id="8" name="圆角矩形 7"/>
          <p:cNvSpPr/>
          <p:nvPr/>
        </p:nvSpPr>
        <p:spPr>
          <a:xfrm>
            <a:off x="4804317" y="2390110"/>
            <a:ext cx="6731799" cy="1052285"/>
          </a:xfrm>
          <a:prstGeom prst="roundRect">
            <a:avLst>
              <a:gd name="adj" fmla="val 49736"/>
            </a:avLst>
          </a:prstGeom>
          <a:noFill/>
          <a:ln w="1905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圆角矩形 26"/>
          <p:cNvSpPr/>
          <p:nvPr/>
        </p:nvSpPr>
        <p:spPr>
          <a:xfrm>
            <a:off x="4804318" y="3638248"/>
            <a:ext cx="6731799" cy="1052285"/>
          </a:xfrm>
          <a:prstGeom prst="roundRect">
            <a:avLst>
              <a:gd name="adj" fmla="val 49736"/>
            </a:avLst>
          </a:prstGeom>
          <a:noFill/>
          <a:ln w="19050">
            <a:solidFill>
              <a:srgbClr val="3539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圆角矩形 27"/>
          <p:cNvSpPr/>
          <p:nvPr/>
        </p:nvSpPr>
        <p:spPr>
          <a:xfrm>
            <a:off x="4804319" y="4886387"/>
            <a:ext cx="6731799" cy="1052285"/>
          </a:xfrm>
          <a:prstGeom prst="roundRect">
            <a:avLst>
              <a:gd name="adj" fmla="val 49736"/>
            </a:avLst>
          </a:prstGeom>
          <a:noFill/>
          <a:ln w="19050">
            <a:solidFill>
              <a:srgbClr val="FFD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圆角矩形 30"/>
          <p:cNvSpPr/>
          <p:nvPr/>
        </p:nvSpPr>
        <p:spPr>
          <a:xfrm>
            <a:off x="3556180" y="2598058"/>
            <a:ext cx="2400267" cy="636389"/>
          </a:xfrm>
          <a:prstGeom prst="roundRect">
            <a:avLst>
              <a:gd name="adj" fmla="val 49736"/>
            </a:avLst>
          </a:prstGeom>
          <a:solidFill>
            <a:srgbClr val="BFBFBF"/>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32" name="圆角矩形 31"/>
          <p:cNvSpPr/>
          <p:nvPr/>
        </p:nvSpPr>
        <p:spPr>
          <a:xfrm>
            <a:off x="3556180" y="3854663"/>
            <a:ext cx="2400267" cy="636389"/>
          </a:xfrm>
          <a:prstGeom prst="roundRect">
            <a:avLst>
              <a:gd name="adj" fmla="val 49736"/>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圆角矩形 32"/>
          <p:cNvSpPr/>
          <p:nvPr/>
        </p:nvSpPr>
        <p:spPr>
          <a:xfrm>
            <a:off x="3556180" y="5111268"/>
            <a:ext cx="2400267" cy="636389"/>
          </a:xfrm>
          <a:prstGeom prst="roundRect">
            <a:avLst>
              <a:gd name="adj" fmla="val 49736"/>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34" name="TextBox 33"/>
          <p:cNvSpPr txBox="1"/>
          <p:nvPr/>
        </p:nvSpPr>
        <p:spPr>
          <a:xfrm>
            <a:off x="2520439" y="1220755"/>
            <a:ext cx="7877147" cy="477503"/>
          </a:xfrm>
          <a:prstGeom prst="rect">
            <a:avLst/>
          </a:prstGeom>
          <a:noFill/>
        </p:spPr>
        <p:txBody>
          <a:bodyPr wrap="square" rtlCol="0">
            <a:spAutoFit/>
          </a:bodyPr>
          <a:lstStyle/>
          <a:p>
            <a:pPr>
              <a:lnSpc>
                <a:spcPct val="130000"/>
              </a:lnSpc>
            </a:pPr>
            <a:r>
              <a:rPr lang="zh-CN" altLang="en-US" sz="2133" b="1" dirty="0">
                <a:solidFill>
                  <a:srgbClr val="353943"/>
                </a:solidFill>
                <a:latin typeface="微软雅黑" panose="020B0503020204020204" pitchFamily="34" charset="-122"/>
                <a:ea typeface="微软雅黑" panose="020B0503020204020204" pitchFamily="34" charset="-122"/>
              </a:rPr>
              <a:t>一般认为构成风险的要素有：风险因素、风险事故、损失三要素</a:t>
            </a:r>
          </a:p>
        </p:txBody>
      </p:sp>
      <p:sp>
        <p:nvSpPr>
          <p:cNvPr id="35" name="矩形 34"/>
          <p:cNvSpPr/>
          <p:nvPr/>
        </p:nvSpPr>
        <p:spPr>
          <a:xfrm>
            <a:off x="4017649" y="2670032"/>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风险因素</a:t>
            </a:r>
          </a:p>
        </p:txBody>
      </p:sp>
      <p:sp>
        <p:nvSpPr>
          <p:cNvPr id="38" name="矩形 37"/>
          <p:cNvSpPr/>
          <p:nvPr/>
        </p:nvSpPr>
        <p:spPr>
          <a:xfrm>
            <a:off x="4017649" y="3926637"/>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风险事故</a:t>
            </a:r>
          </a:p>
        </p:txBody>
      </p:sp>
      <p:sp>
        <p:nvSpPr>
          <p:cNvPr id="39" name="矩形 38"/>
          <p:cNvSpPr/>
          <p:nvPr/>
        </p:nvSpPr>
        <p:spPr>
          <a:xfrm>
            <a:off x="4271798" y="5183242"/>
            <a:ext cx="1074333"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损  失 </a:t>
            </a:r>
          </a:p>
        </p:txBody>
      </p:sp>
      <p:sp>
        <p:nvSpPr>
          <p:cNvPr id="40" name="TextBox 39"/>
          <p:cNvSpPr txBox="1"/>
          <p:nvPr/>
        </p:nvSpPr>
        <p:spPr>
          <a:xfrm>
            <a:off x="6096001" y="2537009"/>
            <a:ext cx="5138041" cy="70134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促使某一特定风险事故发生或增加其发生的可能性或扩大损失程度的原因或条件。</a:t>
            </a:r>
          </a:p>
        </p:txBody>
      </p:sp>
      <p:sp>
        <p:nvSpPr>
          <p:cNvPr id="41" name="TextBox 40"/>
          <p:cNvSpPr txBox="1"/>
          <p:nvPr/>
        </p:nvSpPr>
        <p:spPr>
          <a:xfrm>
            <a:off x="6096001" y="3791215"/>
            <a:ext cx="5138041" cy="70134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造成人身伤害或财产损失的偶发事件，是造成损失的直接的或外在的原因，是损失的媒介物。</a:t>
            </a:r>
          </a:p>
        </p:txBody>
      </p:sp>
      <p:sp>
        <p:nvSpPr>
          <p:cNvPr id="42" name="TextBox 41"/>
          <p:cNvSpPr txBox="1"/>
          <p:nvPr/>
        </p:nvSpPr>
        <p:spPr>
          <a:xfrm>
            <a:off x="6096001" y="5192557"/>
            <a:ext cx="5138041" cy="381258"/>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非故意、非预期、非计划的经济价值的减少。</a:t>
            </a:r>
          </a:p>
        </p:txBody>
      </p:sp>
      <p:sp>
        <p:nvSpPr>
          <p:cNvPr id="47" name="矩形 46">
            <a:extLst>
              <a:ext uri="{FF2B5EF4-FFF2-40B4-BE49-F238E27FC236}">
                <a16:creationId xmlns="" xmlns:a16="http://schemas.microsoft.com/office/drawing/2014/main" id="{F8B087E6-7F5C-4B17-B99F-C28D5A09F026}"/>
              </a:ext>
            </a:extLst>
          </p:cNvPr>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 xmlns:a16="http://schemas.microsoft.com/office/drawing/2014/main" id="{DF0F3E1C-9D96-4E77-81FA-E51E11A1B795}"/>
              </a:ext>
            </a:extLst>
          </p:cNvPr>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 xmlns:a16="http://schemas.microsoft.com/office/drawing/2014/main" id="{BEC0E65C-ADE5-4B52-8870-FE3C38F246D3}"/>
              </a:ext>
            </a:extLst>
          </p:cNvPr>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a:extLst>
              <a:ext uri="{FF2B5EF4-FFF2-40B4-BE49-F238E27FC236}">
                <a16:creationId xmlns="" xmlns:a16="http://schemas.microsoft.com/office/drawing/2014/main" id="{7D37AC80-CE87-4A16-A59C-1136494A109E}"/>
              </a:ext>
            </a:extLst>
          </p:cNvPr>
          <p:cNvGrpSpPr/>
          <p:nvPr/>
        </p:nvGrpSpPr>
        <p:grpSpPr>
          <a:xfrm>
            <a:off x="26470" y="-1"/>
            <a:ext cx="12165530" cy="737406"/>
            <a:chOff x="1300626" y="-1"/>
            <a:chExt cx="12165530" cy="737406"/>
          </a:xfrm>
        </p:grpSpPr>
        <p:grpSp>
          <p:nvGrpSpPr>
            <p:cNvPr id="5" name="组合 4">
              <a:extLst>
                <a:ext uri="{FF2B5EF4-FFF2-40B4-BE49-F238E27FC236}">
                  <a16:creationId xmlns="" xmlns:a16="http://schemas.microsoft.com/office/drawing/2014/main" id="{28533B44-9E32-4940-9CD3-DAFE6F4035FC}"/>
                </a:ext>
              </a:extLst>
            </p:cNvPr>
            <p:cNvGrpSpPr/>
            <p:nvPr/>
          </p:nvGrpSpPr>
          <p:grpSpPr>
            <a:xfrm>
              <a:off x="1300626" y="-1"/>
              <a:ext cx="4470216" cy="737406"/>
              <a:chOff x="1300626" y="-1"/>
              <a:chExt cx="4470216" cy="737406"/>
            </a:xfrm>
          </p:grpSpPr>
          <p:sp>
            <p:nvSpPr>
              <p:cNvPr id="36" name="任意多边形 17">
                <a:extLst>
                  <a:ext uri="{FF2B5EF4-FFF2-40B4-BE49-F238E27FC236}">
                    <a16:creationId xmlns="" xmlns:a16="http://schemas.microsoft.com/office/drawing/2014/main" id="{C20BF3FC-2E43-4983-B02E-478F8A9E11C7}"/>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文本框 1">
                <a:extLst>
                  <a:ext uri="{FF2B5EF4-FFF2-40B4-BE49-F238E27FC236}">
                    <a16:creationId xmlns="" xmlns:a16="http://schemas.microsoft.com/office/drawing/2014/main" id="{B9BEB344-BF76-49AF-9F08-3B2D1D3873B8}"/>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风险的构成要素</a:t>
                </a:r>
              </a:p>
            </p:txBody>
          </p:sp>
          <p:sp>
            <p:nvSpPr>
              <p:cNvPr id="50" name="任意多边形 17">
                <a:extLst>
                  <a:ext uri="{FF2B5EF4-FFF2-40B4-BE49-F238E27FC236}">
                    <a16:creationId xmlns="" xmlns:a16="http://schemas.microsoft.com/office/drawing/2014/main" id="{855F1E80-51C3-4680-AE79-7CBC975A6078}"/>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1" name="任意多边形 17">
                <a:extLst>
                  <a:ext uri="{FF2B5EF4-FFF2-40B4-BE49-F238E27FC236}">
                    <a16:creationId xmlns="" xmlns:a16="http://schemas.microsoft.com/office/drawing/2014/main" id="{82C41B29-7264-4CB2-86A4-CD2AA45B8BA9}"/>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52" name="直接连接符 51">
              <a:extLst>
                <a:ext uri="{FF2B5EF4-FFF2-40B4-BE49-F238E27FC236}">
                  <a16:creationId xmlns="" xmlns:a16="http://schemas.microsoft.com/office/drawing/2014/main" id="{EB84A8E5-4306-4E09-8E6F-74C974478AE0}"/>
                </a:ext>
              </a:extLst>
            </p:cNvPr>
            <p:cNvCxnSpPr>
              <a:cxnSpLocks/>
            </p:cNvCxnSpPr>
            <p:nvPr/>
          </p:nvCxnSpPr>
          <p:spPr>
            <a:xfrm>
              <a:off x="2230922" y="694376"/>
              <a:ext cx="11235234"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57676400"/>
      </p:ext>
    </p:extLst>
  </p:cSld>
  <p:clrMapOvr>
    <a:masterClrMapping/>
  </p:clrMapOvr>
  <mc:AlternateContent xmlns:mc="http://schemas.openxmlformats.org/markup-compatibility/2006" xmlns:p14="http://schemas.microsoft.com/office/powerpoint/2010/main">
    <mc:Choice Requires="p14">
      <p:transition spd="slow" p14:dur="1500" advTm="11000">
        <p:split orient="vert"/>
      </p:transition>
    </mc:Choice>
    <mc:Fallback xmlns="">
      <p:transition spd="slow" advTm="1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1000" fill="hold"/>
                                        <p:tgtEl>
                                          <p:spTgt spid="34"/>
                                        </p:tgtEl>
                                        <p:attrNameLst>
                                          <p:attrName>ppt_w</p:attrName>
                                        </p:attrNameLst>
                                      </p:cBhvr>
                                      <p:tavLst>
                                        <p:tav tm="0">
                                          <p:val>
                                            <p:strVal val="#ppt_w+.3"/>
                                          </p:val>
                                        </p:tav>
                                        <p:tav tm="100000">
                                          <p:val>
                                            <p:strVal val="#ppt_w"/>
                                          </p:val>
                                        </p:tav>
                                      </p:tavLst>
                                    </p:anim>
                                    <p:anim calcmode="lin" valueType="num">
                                      <p:cBhvr>
                                        <p:cTn id="8" dur="1000" fill="hold"/>
                                        <p:tgtEl>
                                          <p:spTgt spid="34"/>
                                        </p:tgtEl>
                                        <p:attrNameLst>
                                          <p:attrName>ppt_h</p:attrName>
                                        </p:attrNameLst>
                                      </p:cBhvr>
                                      <p:tavLst>
                                        <p:tav tm="0">
                                          <p:val>
                                            <p:strVal val="#ppt_h"/>
                                          </p:val>
                                        </p:tav>
                                        <p:tav tm="100000">
                                          <p:val>
                                            <p:strVal val="#ppt_h"/>
                                          </p:val>
                                        </p:tav>
                                      </p:tavLst>
                                    </p:anim>
                                    <p:animEffect transition="in" filter="fade">
                                      <p:cBhvr>
                                        <p:cTn id="9" dur="1000"/>
                                        <p:tgtEl>
                                          <p:spTgt spid="34"/>
                                        </p:tgtEl>
                                      </p:cBhvr>
                                    </p:animEffect>
                                  </p:childTnLst>
                                </p:cTn>
                              </p:par>
                            </p:childTnLst>
                          </p:cTn>
                        </p:par>
                        <p:par>
                          <p:cTn id="10" fill="hold">
                            <p:stCondLst>
                              <p:cond delay="1000"/>
                            </p:stCondLst>
                            <p:childTnLst>
                              <p:par>
                                <p:cTn id="11" presetID="2" presetClass="entr" presetSubtype="12" decel="10000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000" fill="hold"/>
                                        <p:tgtEl>
                                          <p:spTgt spid="4"/>
                                        </p:tgtEl>
                                        <p:attrNameLst>
                                          <p:attrName>ppt_x</p:attrName>
                                        </p:attrNameLst>
                                      </p:cBhvr>
                                      <p:tavLst>
                                        <p:tav tm="0">
                                          <p:val>
                                            <p:strVal val="0-#ppt_w/2"/>
                                          </p:val>
                                        </p:tav>
                                        <p:tav tm="100000">
                                          <p:val>
                                            <p:strVal val="#ppt_x"/>
                                          </p:val>
                                        </p:tav>
                                      </p:tavLst>
                                    </p:anim>
                                    <p:anim calcmode="lin" valueType="num">
                                      <p:cBhvr additive="base">
                                        <p:cTn id="14" dur="1000" fill="hold"/>
                                        <p:tgtEl>
                                          <p:spTgt spid="4"/>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16" presetClass="entr" presetSubtype="21"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barn(inVertical)">
                                      <p:cBhvr>
                                        <p:cTn id="18" dur="500"/>
                                        <p:tgtEl>
                                          <p:spTgt spid="31"/>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3500"/>
                            </p:stCondLst>
                            <p:childTnLst>
                              <p:par>
                                <p:cTn id="28" presetID="22" presetClass="entr" presetSubtype="1"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up)">
                                      <p:cBhvr>
                                        <p:cTn id="30" dur="500"/>
                                        <p:tgtEl>
                                          <p:spTgt spid="40"/>
                                        </p:tgtEl>
                                      </p:cBhvr>
                                    </p:animEffect>
                                  </p:childTnLst>
                                </p:cTn>
                              </p:par>
                            </p:childTnLst>
                          </p:cTn>
                        </p:par>
                        <p:par>
                          <p:cTn id="31" fill="hold">
                            <p:stCondLst>
                              <p:cond delay="4000"/>
                            </p:stCondLst>
                            <p:childTnLst>
                              <p:par>
                                <p:cTn id="32" presetID="16" presetClass="entr" presetSubtype="21"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barn(inVertical)">
                                      <p:cBhvr>
                                        <p:cTn id="34" dur="500"/>
                                        <p:tgtEl>
                                          <p:spTgt spid="32"/>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childTnLst>
                          </p:cTn>
                        </p:par>
                        <p:par>
                          <p:cTn id="43" fill="hold">
                            <p:stCondLst>
                              <p:cond delay="5500"/>
                            </p:stCondLst>
                            <p:childTnLst>
                              <p:par>
                                <p:cTn id="44" presetID="22" presetClass="entr" presetSubtype="1"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up)">
                                      <p:cBhvr>
                                        <p:cTn id="46" dur="500"/>
                                        <p:tgtEl>
                                          <p:spTgt spid="41"/>
                                        </p:tgtEl>
                                      </p:cBhvr>
                                    </p:animEffect>
                                  </p:childTnLst>
                                </p:cTn>
                              </p:par>
                            </p:childTnLst>
                          </p:cTn>
                        </p:par>
                        <p:par>
                          <p:cTn id="47" fill="hold">
                            <p:stCondLst>
                              <p:cond delay="6000"/>
                            </p:stCondLst>
                            <p:childTnLst>
                              <p:par>
                                <p:cTn id="48" presetID="16" presetClass="entr" presetSubtype="21"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barn(inVertical)">
                                      <p:cBhvr>
                                        <p:cTn id="50" dur="500"/>
                                        <p:tgtEl>
                                          <p:spTgt spid="33"/>
                                        </p:tgtEl>
                                      </p:cBhvr>
                                    </p:animEffect>
                                  </p:childTnLst>
                                </p:cTn>
                              </p:par>
                            </p:childTnLst>
                          </p:cTn>
                        </p:par>
                        <p:par>
                          <p:cTn id="51" fill="hold">
                            <p:stCondLst>
                              <p:cond delay="6500"/>
                            </p:stCondLst>
                            <p:childTnLst>
                              <p:par>
                                <p:cTn id="52" presetID="10" presetClass="entr" presetSubtype="0"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500"/>
                                        <p:tgtEl>
                                          <p:spTgt spid="39"/>
                                        </p:tgtEl>
                                      </p:cBhvr>
                                    </p:animEffect>
                                  </p:childTnLst>
                                </p:cTn>
                              </p:par>
                            </p:childTnLst>
                          </p:cTn>
                        </p:par>
                        <p:par>
                          <p:cTn id="55" fill="hold">
                            <p:stCondLst>
                              <p:cond delay="7000"/>
                            </p:stCondLst>
                            <p:childTnLst>
                              <p:par>
                                <p:cTn id="56" presetID="22" presetClass="entr" presetSubtype="8"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left)">
                                      <p:cBhvr>
                                        <p:cTn id="58" dur="500"/>
                                        <p:tgtEl>
                                          <p:spTgt spid="28"/>
                                        </p:tgtEl>
                                      </p:cBhvr>
                                    </p:animEffect>
                                  </p:childTnLst>
                                </p:cTn>
                              </p:par>
                            </p:childTnLst>
                          </p:cTn>
                        </p:par>
                        <p:par>
                          <p:cTn id="59" fill="hold">
                            <p:stCondLst>
                              <p:cond delay="7500"/>
                            </p:stCondLst>
                            <p:childTnLst>
                              <p:par>
                                <p:cTn id="60" presetID="22" presetClass="entr" presetSubtype="1"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up)">
                                      <p:cBhvr>
                                        <p:cTn id="6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7" grpId="0" animBg="1"/>
      <p:bldP spid="28" grpId="0" animBg="1"/>
      <p:bldP spid="31" grpId="0" animBg="1"/>
      <p:bldP spid="32" grpId="0" animBg="1"/>
      <p:bldP spid="33" grpId="0" animBg="1"/>
      <p:bldP spid="34" grpId="0"/>
      <p:bldP spid="35" grpId="0"/>
      <p:bldP spid="38" grpId="0"/>
      <p:bldP spid="39" grpId="0"/>
      <p:bldP spid="40" grpId="0"/>
      <p:bldP spid="41"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箭头: 圆角右 64"/>
          <p:cNvSpPr/>
          <p:nvPr/>
        </p:nvSpPr>
        <p:spPr>
          <a:xfrm rot="16200000" flipH="1">
            <a:off x="6185832" y="4747021"/>
            <a:ext cx="1138640" cy="1019865"/>
          </a:xfrm>
          <a:prstGeom prst="bentArrow">
            <a:avLst>
              <a:gd name="adj1" fmla="val 8723"/>
              <a:gd name="adj2" fmla="val 9154"/>
              <a:gd name="adj3" fmla="val 0"/>
              <a:gd name="adj4" fmla="val 30101"/>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0" name="箭头: 圆角右 44"/>
          <p:cNvSpPr/>
          <p:nvPr/>
        </p:nvSpPr>
        <p:spPr>
          <a:xfrm rot="5400000">
            <a:off x="3938836" y="3781953"/>
            <a:ext cx="2976965" cy="1125072"/>
          </a:xfrm>
          <a:prstGeom prst="bentArrow">
            <a:avLst>
              <a:gd name="adj1" fmla="val 8455"/>
              <a:gd name="adj2" fmla="val 9154"/>
              <a:gd name="adj3" fmla="val 0"/>
              <a:gd name="adj4" fmla="val 30101"/>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箭头: 圆角右 45"/>
          <p:cNvSpPr/>
          <p:nvPr/>
        </p:nvSpPr>
        <p:spPr>
          <a:xfrm rot="5400000">
            <a:off x="4482625" y="4495345"/>
            <a:ext cx="1704153" cy="939835"/>
          </a:xfrm>
          <a:prstGeom prst="bentArrow">
            <a:avLst>
              <a:gd name="adj1" fmla="val 10092"/>
              <a:gd name="adj2" fmla="val 9154"/>
              <a:gd name="adj3" fmla="val 0"/>
              <a:gd name="adj4" fmla="val 30101"/>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2" name="箭头: 圆角右 50"/>
          <p:cNvSpPr/>
          <p:nvPr/>
        </p:nvSpPr>
        <p:spPr>
          <a:xfrm rot="16200000" flipH="1">
            <a:off x="4724396" y="3404393"/>
            <a:ext cx="3665617" cy="1263943"/>
          </a:xfrm>
          <a:prstGeom prst="bentArrow">
            <a:avLst>
              <a:gd name="adj1" fmla="val 6137"/>
              <a:gd name="adj2" fmla="val 9154"/>
              <a:gd name="adj3" fmla="val 0"/>
              <a:gd name="adj4" fmla="val 30101"/>
            </a:avLst>
          </a:prstGeom>
          <a:solidFill>
            <a:srgbClr val="BFBFBF"/>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3" name="箭头: 圆角右 55"/>
          <p:cNvSpPr/>
          <p:nvPr/>
        </p:nvSpPr>
        <p:spPr>
          <a:xfrm rot="16200000" flipH="1">
            <a:off x="5476606" y="4091372"/>
            <a:ext cx="2349759" cy="1133443"/>
          </a:xfrm>
          <a:prstGeom prst="bentArrow">
            <a:avLst>
              <a:gd name="adj1" fmla="val 7064"/>
              <a:gd name="adj2" fmla="val 9154"/>
              <a:gd name="adj3" fmla="val 0"/>
              <a:gd name="adj4" fmla="val 30101"/>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3" name="任意多边形 62"/>
          <p:cNvSpPr/>
          <p:nvPr/>
        </p:nvSpPr>
        <p:spPr bwMode="auto">
          <a:xfrm rot="5400000" flipH="1">
            <a:off x="6629630" y="5487899"/>
            <a:ext cx="1022937" cy="1699684"/>
          </a:xfrm>
          <a:custGeom>
            <a:avLst/>
            <a:gdLst>
              <a:gd name="connsiteX0" fmla="*/ 767203 w 767203"/>
              <a:gd name="connsiteY0" fmla="*/ 1274763 h 1274763"/>
              <a:gd name="connsiteX1" fmla="*/ 767203 w 767203"/>
              <a:gd name="connsiteY1" fmla="*/ 1212784 h 1274763"/>
              <a:gd name="connsiteX2" fmla="*/ 445581 w 767203"/>
              <a:gd name="connsiteY2" fmla="*/ 0 h 1274763"/>
              <a:gd name="connsiteX3" fmla="*/ 0 w 767203"/>
              <a:gd name="connsiteY3" fmla="*/ 0 h 1274763"/>
              <a:gd name="connsiteX4" fmla="*/ 0 w 767203"/>
              <a:gd name="connsiteY4" fmla="*/ 373550 h 1274763"/>
              <a:gd name="connsiteX5" fmla="*/ 445581 w 767203"/>
              <a:gd name="connsiteY5" fmla="*/ 373550 h 1274763"/>
              <a:gd name="connsiteX6" fmla="*/ 445581 w 767203"/>
              <a:gd name="connsiteY6" fmla="*/ 373551 h 1274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7203" h="1274763">
                <a:moveTo>
                  <a:pt x="767203" y="1274763"/>
                </a:moveTo>
                <a:lnTo>
                  <a:pt x="767203" y="1212784"/>
                </a:lnTo>
                <a:lnTo>
                  <a:pt x="445581" y="0"/>
                </a:lnTo>
                <a:lnTo>
                  <a:pt x="0" y="0"/>
                </a:lnTo>
                <a:lnTo>
                  <a:pt x="0" y="373550"/>
                </a:lnTo>
                <a:lnTo>
                  <a:pt x="445581" y="373550"/>
                </a:lnTo>
                <a:lnTo>
                  <a:pt x="445581" y="373551"/>
                </a:lnTo>
                <a:close/>
              </a:path>
            </a:pathLst>
          </a:custGeom>
          <a:solidFill>
            <a:srgbClr val="FFD737"/>
          </a:solidFill>
          <a:ln>
            <a:noFill/>
          </a:ln>
        </p:spPr>
        <p:txBody>
          <a:bodyPr wrap="square">
            <a:noAutofit/>
          </a:bodyPr>
          <a:lstStyle/>
          <a:p>
            <a:pPr>
              <a:spcBef>
                <a:spcPct val="0"/>
              </a:spcBef>
            </a:pPr>
            <a:endParaRPr lang="id-ID" sz="2400">
              <a:latin typeface="Calibri" panose="020F0502020204030204" pitchFamily="34" charset="0"/>
              <a:ea typeface="宋体" panose="02010600030101010101" pitchFamily="2" charset="-122"/>
              <a:sym typeface="Arial" pitchFamily="34" charset="0"/>
            </a:endParaRPr>
          </a:p>
        </p:txBody>
      </p:sp>
      <p:sp>
        <p:nvSpPr>
          <p:cNvPr id="62" name="任意多边形 61"/>
          <p:cNvSpPr/>
          <p:nvPr/>
        </p:nvSpPr>
        <p:spPr bwMode="auto">
          <a:xfrm rot="5400000" flipH="1">
            <a:off x="6128871" y="5848462"/>
            <a:ext cx="1027408" cy="991671"/>
          </a:xfrm>
          <a:custGeom>
            <a:avLst/>
            <a:gdLst>
              <a:gd name="connsiteX0" fmla="*/ 770556 w 770556"/>
              <a:gd name="connsiteY0" fmla="*/ 743753 h 743753"/>
              <a:gd name="connsiteX1" fmla="*/ 770556 w 770556"/>
              <a:gd name="connsiteY1" fmla="*/ 683449 h 743753"/>
              <a:gd name="connsiteX2" fmla="*/ 437208 w 770556"/>
              <a:gd name="connsiteY2" fmla="*/ 2 h 743753"/>
              <a:gd name="connsiteX3" fmla="*/ 437208 w 770556"/>
              <a:gd name="connsiteY3" fmla="*/ 0 h 743753"/>
              <a:gd name="connsiteX4" fmla="*/ 0 w 770556"/>
              <a:gd name="connsiteY4" fmla="*/ 0 h 743753"/>
              <a:gd name="connsiteX5" fmla="*/ 0 w 770556"/>
              <a:gd name="connsiteY5" fmla="*/ 381928 h 743753"/>
              <a:gd name="connsiteX6" fmla="*/ 437207 w 770556"/>
              <a:gd name="connsiteY6" fmla="*/ 381928 h 743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0556" h="743753">
                <a:moveTo>
                  <a:pt x="770556" y="743753"/>
                </a:moveTo>
                <a:lnTo>
                  <a:pt x="770556" y="683449"/>
                </a:lnTo>
                <a:lnTo>
                  <a:pt x="437208" y="2"/>
                </a:lnTo>
                <a:lnTo>
                  <a:pt x="437208" y="0"/>
                </a:lnTo>
                <a:lnTo>
                  <a:pt x="0" y="0"/>
                </a:lnTo>
                <a:lnTo>
                  <a:pt x="0" y="381928"/>
                </a:lnTo>
                <a:lnTo>
                  <a:pt x="437207" y="381928"/>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2400">
              <a:sym typeface="Arial" pitchFamily="34" charset="0"/>
            </a:endParaRPr>
          </a:p>
        </p:txBody>
      </p:sp>
      <p:sp>
        <p:nvSpPr>
          <p:cNvPr id="61" name="任意多边形 60"/>
          <p:cNvSpPr/>
          <p:nvPr/>
        </p:nvSpPr>
        <p:spPr bwMode="auto">
          <a:xfrm rot="5400000" flipH="1">
            <a:off x="5536724" y="6088708"/>
            <a:ext cx="1016240" cy="504769"/>
          </a:xfrm>
          <a:custGeom>
            <a:avLst/>
            <a:gdLst>
              <a:gd name="connsiteX0" fmla="*/ 437206 w 762180"/>
              <a:gd name="connsiteY0" fmla="*/ 378577 h 378577"/>
              <a:gd name="connsiteX1" fmla="*/ 437206 w 762180"/>
              <a:gd name="connsiteY1" fmla="*/ 1 h 378577"/>
              <a:gd name="connsiteX2" fmla="*/ 0 w 762180"/>
              <a:gd name="connsiteY2" fmla="*/ 1 h 378577"/>
              <a:gd name="connsiteX3" fmla="*/ 0 w 762180"/>
              <a:gd name="connsiteY3" fmla="*/ 378577 h 378577"/>
              <a:gd name="connsiteX4" fmla="*/ 762180 w 762180"/>
              <a:gd name="connsiteY4" fmla="*/ 222791 h 378577"/>
              <a:gd name="connsiteX5" fmla="*/ 762180 w 762180"/>
              <a:gd name="connsiteY5" fmla="*/ 164162 h 378577"/>
              <a:gd name="connsiteX6" fmla="*/ 437207 w 762180"/>
              <a:gd name="connsiteY6" fmla="*/ 0 h 378577"/>
              <a:gd name="connsiteX7" fmla="*/ 437207 w 762180"/>
              <a:gd name="connsiteY7" fmla="*/ 378576 h 378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180" h="378577">
                <a:moveTo>
                  <a:pt x="437206" y="378577"/>
                </a:moveTo>
                <a:lnTo>
                  <a:pt x="437206" y="1"/>
                </a:lnTo>
                <a:lnTo>
                  <a:pt x="0" y="1"/>
                </a:lnTo>
                <a:lnTo>
                  <a:pt x="0" y="378577"/>
                </a:lnTo>
                <a:close/>
                <a:moveTo>
                  <a:pt x="762180" y="222791"/>
                </a:moveTo>
                <a:lnTo>
                  <a:pt x="762180" y="164162"/>
                </a:lnTo>
                <a:lnTo>
                  <a:pt x="437207" y="0"/>
                </a:lnTo>
                <a:lnTo>
                  <a:pt x="437207" y="378576"/>
                </a:lnTo>
                <a:close/>
              </a:path>
            </a:pathLst>
          </a:custGeom>
          <a:solidFill>
            <a:srgbClr val="BFBFBF"/>
          </a:solidFill>
          <a:ln>
            <a:noFill/>
          </a:ln>
        </p:spPr>
        <p:txBody>
          <a:bodyPr wrap="square">
            <a:noAutofit/>
          </a:bodyPr>
          <a:lstStyle/>
          <a:p>
            <a:pPr>
              <a:spcBef>
                <a:spcPct val="0"/>
              </a:spcBef>
            </a:pPr>
            <a:endParaRPr lang="id-ID" sz="2400">
              <a:latin typeface="Calibri" panose="020F0502020204030204" pitchFamily="34" charset="0"/>
              <a:ea typeface="宋体" panose="02010600030101010101" pitchFamily="2" charset="-122"/>
              <a:sym typeface="Arial" pitchFamily="34" charset="0"/>
            </a:endParaRPr>
          </a:p>
        </p:txBody>
      </p:sp>
      <p:sp>
        <p:nvSpPr>
          <p:cNvPr id="60" name="任意多边形 59"/>
          <p:cNvSpPr/>
          <p:nvPr/>
        </p:nvSpPr>
        <p:spPr bwMode="auto">
          <a:xfrm rot="5400000" flipH="1">
            <a:off x="4932295" y="5840790"/>
            <a:ext cx="1027408" cy="989436"/>
          </a:xfrm>
          <a:custGeom>
            <a:avLst/>
            <a:gdLst>
              <a:gd name="connsiteX0" fmla="*/ 770556 w 770556"/>
              <a:gd name="connsiteY0" fmla="*/ 58629 h 742077"/>
              <a:gd name="connsiteX1" fmla="*/ 770556 w 770556"/>
              <a:gd name="connsiteY1" fmla="*/ 0 h 742077"/>
              <a:gd name="connsiteX2" fmla="*/ 440265 w 770556"/>
              <a:gd name="connsiteY2" fmla="*/ 361826 h 742077"/>
              <a:gd name="connsiteX3" fmla="*/ 0 w 770556"/>
              <a:gd name="connsiteY3" fmla="*/ 361826 h 742077"/>
              <a:gd name="connsiteX4" fmla="*/ 0 w 770556"/>
              <a:gd name="connsiteY4" fmla="*/ 738727 h 742077"/>
              <a:gd name="connsiteX5" fmla="*/ 437207 w 770556"/>
              <a:gd name="connsiteY5" fmla="*/ 738727 h 742077"/>
              <a:gd name="connsiteX6" fmla="*/ 437207 w 770556"/>
              <a:gd name="connsiteY6" fmla="*/ 742077 h 742077"/>
              <a:gd name="connsiteX7" fmla="*/ 438841 w 770556"/>
              <a:gd name="connsiteY7" fmla="*/ 738727 h 742077"/>
              <a:gd name="connsiteX8" fmla="*/ 440557 w 770556"/>
              <a:gd name="connsiteY8" fmla="*/ 738727 h 742077"/>
              <a:gd name="connsiteX9" fmla="*/ 440557 w 770556"/>
              <a:gd name="connsiteY9" fmla="*/ 735210 h 74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0556" h="742077">
                <a:moveTo>
                  <a:pt x="770556" y="58629"/>
                </a:moveTo>
                <a:lnTo>
                  <a:pt x="770556" y="0"/>
                </a:lnTo>
                <a:lnTo>
                  <a:pt x="440265" y="361826"/>
                </a:lnTo>
                <a:lnTo>
                  <a:pt x="0" y="361826"/>
                </a:lnTo>
                <a:lnTo>
                  <a:pt x="0" y="738727"/>
                </a:lnTo>
                <a:lnTo>
                  <a:pt x="437207" y="738727"/>
                </a:lnTo>
                <a:lnTo>
                  <a:pt x="437207" y="742077"/>
                </a:lnTo>
                <a:lnTo>
                  <a:pt x="438841" y="738727"/>
                </a:lnTo>
                <a:lnTo>
                  <a:pt x="440557" y="738727"/>
                </a:lnTo>
                <a:lnTo>
                  <a:pt x="440557" y="73521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2400">
              <a:sym typeface="Arial" pitchFamily="34" charset="0"/>
            </a:endParaRPr>
          </a:p>
        </p:txBody>
      </p:sp>
      <p:sp>
        <p:nvSpPr>
          <p:cNvPr id="59" name="任意多边形 58"/>
          <p:cNvSpPr/>
          <p:nvPr/>
        </p:nvSpPr>
        <p:spPr bwMode="auto">
          <a:xfrm rot="5400000" flipH="1">
            <a:off x="4388324" y="5477851"/>
            <a:ext cx="1031873" cy="1710852"/>
          </a:xfrm>
          <a:custGeom>
            <a:avLst/>
            <a:gdLst>
              <a:gd name="connsiteX0" fmla="*/ 773905 w 773905"/>
              <a:gd name="connsiteY0" fmla="*/ 58629 h 1283139"/>
              <a:gd name="connsiteX1" fmla="*/ 773905 w 773905"/>
              <a:gd name="connsiteY1" fmla="*/ 0 h 1283139"/>
              <a:gd name="connsiteX2" fmla="*/ 433856 w 773905"/>
              <a:gd name="connsiteY2" fmla="*/ 897863 h 1283139"/>
              <a:gd name="connsiteX3" fmla="*/ 433856 w 773905"/>
              <a:gd name="connsiteY3" fmla="*/ 897862 h 1283139"/>
              <a:gd name="connsiteX4" fmla="*/ 0 w 773905"/>
              <a:gd name="connsiteY4" fmla="*/ 897862 h 1283139"/>
              <a:gd name="connsiteX5" fmla="*/ 0 w 773905"/>
              <a:gd name="connsiteY5" fmla="*/ 1283139 h 1283139"/>
              <a:gd name="connsiteX6" fmla="*/ 433856 w 773905"/>
              <a:gd name="connsiteY6" fmla="*/ 1283139 h 1283139"/>
              <a:gd name="connsiteX7" fmla="*/ 433856 w 773905"/>
              <a:gd name="connsiteY7" fmla="*/ 1279790 h 1283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3905" h="1283139">
                <a:moveTo>
                  <a:pt x="773905" y="58629"/>
                </a:moveTo>
                <a:lnTo>
                  <a:pt x="773905" y="0"/>
                </a:lnTo>
                <a:lnTo>
                  <a:pt x="433856" y="897863"/>
                </a:lnTo>
                <a:lnTo>
                  <a:pt x="433856" y="897862"/>
                </a:lnTo>
                <a:lnTo>
                  <a:pt x="0" y="897862"/>
                </a:lnTo>
                <a:lnTo>
                  <a:pt x="0" y="1283139"/>
                </a:lnTo>
                <a:lnTo>
                  <a:pt x="433856" y="1283139"/>
                </a:lnTo>
                <a:lnTo>
                  <a:pt x="433856" y="1279790"/>
                </a:lnTo>
                <a:close/>
              </a:path>
            </a:pathLst>
          </a:custGeom>
          <a:solidFill>
            <a:srgbClr val="FFD737"/>
          </a:solidFill>
          <a:ln>
            <a:noFill/>
          </a:ln>
        </p:spPr>
        <p:txBody>
          <a:bodyPr wrap="square">
            <a:noAutofit/>
          </a:bodyPr>
          <a:lstStyle/>
          <a:p>
            <a:pPr>
              <a:spcBef>
                <a:spcPct val="0"/>
              </a:spcBef>
            </a:pPr>
            <a:endParaRPr lang="id-ID" sz="2400">
              <a:latin typeface="Calibri" panose="020F0502020204030204" pitchFamily="34" charset="0"/>
              <a:ea typeface="宋体" panose="02010600030101010101" pitchFamily="2" charset="-122"/>
              <a:sym typeface="Arial" pitchFamily="34" charset="0"/>
            </a:endParaRPr>
          </a:p>
        </p:txBody>
      </p:sp>
      <p:sp>
        <p:nvSpPr>
          <p:cNvPr id="29" name="椭圆 28"/>
          <p:cNvSpPr/>
          <p:nvPr/>
        </p:nvSpPr>
        <p:spPr>
          <a:xfrm>
            <a:off x="4277079" y="2598604"/>
            <a:ext cx="686843" cy="686843"/>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p:nvSpPr>
        <p:spPr>
          <a:xfrm>
            <a:off x="4277079" y="3828231"/>
            <a:ext cx="686843" cy="686843"/>
          </a:xfrm>
          <a:prstGeom prst="ellipse">
            <a:avLst/>
          </a:prstGeom>
          <a:solidFill>
            <a:srgbClr val="FFD737"/>
          </a:solidFill>
          <a:ln>
            <a:noFill/>
          </a:ln>
        </p:spPr>
        <p:txBody>
          <a:bodyPr/>
          <a:lstStyle/>
          <a:p>
            <a:pPr algn="ctr">
              <a:spcBef>
                <a:spcPct val="0"/>
              </a:spcBef>
            </a:pPr>
            <a:endParaRPr lang="zh-CN" altLang="en-US" sz="2400">
              <a:latin typeface="Calibri" panose="020F0502020204030204" pitchFamily="34" charset="0"/>
              <a:ea typeface="宋体" panose="02010600030101010101" pitchFamily="2" charset="-122"/>
            </a:endParaRPr>
          </a:p>
        </p:txBody>
      </p:sp>
      <p:sp>
        <p:nvSpPr>
          <p:cNvPr id="31" name="椭圆 30"/>
          <p:cNvSpPr/>
          <p:nvPr/>
        </p:nvSpPr>
        <p:spPr>
          <a:xfrm>
            <a:off x="7120421" y="1911761"/>
            <a:ext cx="686843" cy="686843"/>
          </a:xfrm>
          <a:prstGeom prst="ellipse">
            <a:avLst/>
          </a:prstGeom>
          <a:solidFill>
            <a:srgbClr val="BFBFBF"/>
          </a:solidFill>
          <a:ln>
            <a:noFill/>
          </a:ln>
        </p:spPr>
        <p:txBody>
          <a:bodyPr/>
          <a:lstStyle/>
          <a:p>
            <a:pPr algn="ctr">
              <a:spcBef>
                <a:spcPct val="0"/>
              </a:spcBef>
            </a:pPr>
            <a:endParaRPr lang="zh-CN" altLang="en-US" sz="2400">
              <a:latin typeface="Calibri" panose="020F0502020204030204" pitchFamily="34" charset="0"/>
              <a:ea typeface="宋体" panose="02010600030101010101" pitchFamily="2" charset="-122"/>
            </a:endParaRPr>
          </a:p>
        </p:txBody>
      </p:sp>
      <p:sp>
        <p:nvSpPr>
          <p:cNvPr id="32" name="椭圆 31"/>
          <p:cNvSpPr/>
          <p:nvPr/>
        </p:nvSpPr>
        <p:spPr>
          <a:xfrm>
            <a:off x="7149451" y="3141387"/>
            <a:ext cx="686843" cy="686843"/>
          </a:xfrm>
          <a:prstGeom prst="ellipse">
            <a:avLst/>
          </a:prstGeom>
          <a:solidFill>
            <a:srgbClr val="35394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33" name="椭圆 32"/>
          <p:cNvSpPr/>
          <p:nvPr/>
        </p:nvSpPr>
        <p:spPr>
          <a:xfrm>
            <a:off x="7149451" y="4371013"/>
            <a:ext cx="686843" cy="686843"/>
          </a:xfrm>
          <a:prstGeom prst="ellipse">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34" name="TextBox 33"/>
          <p:cNvSpPr txBox="1"/>
          <p:nvPr/>
        </p:nvSpPr>
        <p:spPr>
          <a:xfrm>
            <a:off x="4371875" y="2675285"/>
            <a:ext cx="497251" cy="502766"/>
          </a:xfrm>
          <a:prstGeom prst="rect">
            <a:avLst/>
          </a:prstGeom>
          <a:noFill/>
        </p:spPr>
        <p:txBody>
          <a:bodyPr wrap="none" rtlCol="0">
            <a:spAutoFit/>
          </a:bodyPr>
          <a:lstStyle/>
          <a:p>
            <a:pPr algn="ctr"/>
            <a:r>
              <a:rPr lang="en-US" altLang="zh-CN" sz="2667" dirty="0">
                <a:solidFill>
                  <a:schemeClr val="bg1"/>
                </a:solidFill>
                <a:latin typeface="Impact" panose="020B0806030902050204" pitchFamily="34" charset="0"/>
                <a:ea typeface="微软雅黑" panose="020B0503020204020204" pitchFamily="34" charset="-122"/>
              </a:rPr>
              <a:t>01</a:t>
            </a:r>
            <a:endParaRPr lang="zh-CN" altLang="en-US" sz="2667" dirty="0">
              <a:solidFill>
                <a:schemeClr val="bg1"/>
              </a:solidFill>
              <a:latin typeface="Impact" panose="020B0806030902050204" pitchFamily="34" charset="0"/>
              <a:ea typeface="微软雅黑" panose="020B0503020204020204" pitchFamily="34" charset="-122"/>
            </a:endParaRPr>
          </a:p>
        </p:txBody>
      </p:sp>
      <p:sp>
        <p:nvSpPr>
          <p:cNvPr id="35" name="TextBox 34"/>
          <p:cNvSpPr txBox="1"/>
          <p:nvPr/>
        </p:nvSpPr>
        <p:spPr>
          <a:xfrm>
            <a:off x="7194377" y="1988443"/>
            <a:ext cx="538930" cy="502766"/>
          </a:xfrm>
          <a:prstGeom prst="rect">
            <a:avLst/>
          </a:prstGeom>
          <a:noFill/>
        </p:spPr>
        <p:txBody>
          <a:bodyPr wrap="none" rtlCol="0">
            <a:spAutoFit/>
          </a:bodyPr>
          <a:lstStyle/>
          <a:p>
            <a:pPr algn="ctr"/>
            <a:r>
              <a:rPr lang="en-US" altLang="zh-CN" sz="2667" dirty="0">
                <a:solidFill>
                  <a:schemeClr val="bg1"/>
                </a:solidFill>
                <a:latin typeface="Impact" panose="020B0806030902050204" pitchFamily="34" charset="0"/>
                <a:ea typeface="微软雅黑" panose="020B0503020204020204" pitchFamily="34" charset="-122"/>
              </a:rPr>
              <a:t>02</a:t>
            </a:r>
            <a:endParaRPr lang="zh-CN" altLang="en-US" sz="2667" dirty="0">
              <a:solidFill>
                <a:schemeClr val="bg1"/>
              </a:solidFill>
              <a:latin typeface="Impact" panose="020B0806030902050204" pitchFamily="34" charset="0"/>
              <a:ea typeface="微软雅黑" panose="020B0503020204020204" pitchFamily="34" charset="-122"/>
            </a:endParaRPr>
          </a:p>
        </p:txBody>
      </p:sp>
      <p:sp>
        <p:nvSpPr>
          <p:cNvPr id="36" name="TextBox 35"/>
          <p:cNvSpPr txBox="1"/>
          <p:nvPr/>
        </p:nvSpPr>
        <p:spPr>
          <a:xfrm>
            <a:off x="7218599" y="3218068"/>
            <a:ext cx="548547" cy="502766"/>
          </a:xfrm>
          <a:prstGeom prst="rect">
            <a:avLst/>
          </a:prstGeom>
          <a:noFill/>
        </p:spPr>
        <p:txBody>
          <a:bodyPr wrap="none" rtlCol="0">
            <a:spAutoFit/>
          </a:bodyPr>
          <a:lstStyle>
            <a:defPPr>
              <a:defRPr lang="zh-CN"/>
            </a:defPPr>
            <a:lvl1pPr>
              <a:defRPr sz="2000">
                <a:solidFill>
                  <a:schemeClr val="bg1"/>
                </a:solidFill>
                <a:latin typeface="Impact" panose="020B0806030902050204" pitchFamily="34" charset="0"/>
                <a:ea typeface="微软雅黑" panose="020B0503020204020204"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en-US" altLang="zh-CN" sz="2667" dirty="0"/>
              <a:t>03</a:t>
            </a:r>
            <a:endParaRPr lang="zh-CN" altLang="en-US" sz="2667" dirty="0"/>
          </a:p>
        </p:txBody>
      </p:sp>
      <p:sp>
        <p:nvSpPr>
          <p:cNvPr id="37" name="TextBox 36"/>
          <p:cNvSpPr txBox="1"/>
          <p:nvPr/>
        </p:nvSpPr>
        <p:spPr>
          <a:xfrm>
            <a:off x="4351035" y="3904912"/>
            <a:ext cx="538930" cy="502766"/>
          </a:xfrm>
          <a:prstGeom prst="rect">
            <a:avLst/>
          </a:prstGeom>
          <a:noFill/>
        </p:spPr>
        <p:txBody>
          <a:bodyPr wrap="none" rtlCol="0">
            <a:spAutoFit/>
          </a:bodyPr>
          <a:lstStyle/>
          <a:p>
            <a:pPr algn="ctr"/>
            <a:r>
              <a:rPr lang="en-US" altLang="zh-CN" sz="2667" dirty="0">
                <a:solidFill>
                  <a:schemeClr val="bg1"/>
                </a:solidFill>
                <a:latin typeface="Impact" panose="020B0806030902050204" pitchFamily="34" charset="0"/>
                <a:ea typeface="微软雅黑" panose="020B0503020204020204" pitchFamily="34" charset="-122"/>
              </a:rPr>
              <a:t>04</a:t>
            </a:r>
            <a:endParaRPr lang="zh-CN" altLang="en-US" sz="2667" dirty="0">
              <a:solidFill>
                <a:schemeClr val="bg1"/>
              </a:solidFill>
              <a:latin typeface="Impact" panose="020B0806030902050204" pitchFamily="34" charset="0"/>
              <a:ea typeface="微软雅黑" panose="020B0503020204020204" pitchFamily="34" charset="-122"/>
            </a:endParaRPr>
          </a:p>
        </p:txBody>
      </p:sp>
      <p:sp>
        <p:nvSpPr>
          <p:cNvPr id="38" name="TextBox 37"/>
          <p:cNvSpPr txBox="1"/>
          <p:nvPr/>
        </p:nvSpPr>
        <p:spPr>
          <a:xfrm>
            <a:off x="7185951" y="4447695"/>
            <a:ext cx="550151" cy="502766"/>
          </a:xfrm>
          <a:prstGeom prst="rect">
            <a:avLst/>
          </a:prstGeom>
          <a:noFill/>
        </p:spPr>
        <p:txBody>
          <a:bodyPr wrap="none" rtlCol="0">
            <a:spAutoFit/>
          </a:bodyPr>
          <a:lstStyle/>
          <a:p>
            <a:r>
              <a:rPr lang="en-US" altLang="zh-CN" sz="2667" dirty="0">
                <a:solidFill>
                  <a:schemeClr val="bg1"/>
                </a:solidFill>
                <a:latin typeface="Impact" panose="020B0806030902050204" pitchFamily="34" charset="0"/>
                <a:ea typeface="微软雅黑" panose="020B0503020204020204" pitchFamily="34" charset="-122"/>
              </a:rPr>
              <a:t>05</a:t>
            </a:r>
            <a:endParaRPr lang="zh-CN" altLang="en-US" sz="2667" dirty="0">
              <a:solidFill>
                <a:schemeClr val="bg1"/>
              </a:solidFill>
              <a:latin typeface="Impact" panose="020B0806030902050204" pitchFamily="34" charset="0"/>
              <a:ea typeface="微软雅黑" panose="020B0503020204020204" pitchFamily="34" charset="-122"/>
            </a:endParaRPr>
          </a:p>
        </p:txBody>
      </p:sp>
      <p:sp>
        <p:nvSpPr>
          <p:cNvPr id="39" name="TextBox 38"/>
          <p:cNvSpPr txBox="1"/>
          <p:nvPr/>
        </p:nvSpPr>
        <p:spPr>
          <a:xfrm>
            <a:off x="7952972" y="1966390"/>
            <a:ext cx="3569816" cy="405304"/>
          </a:xfrm>
          <a:prstGeom prst="rect">
            <a:avLst/>
          </a:prstGeom>
          <a:noFill/>
        </p:spPr>
        <p:txBody>
          <a:bodyPr wrap="square" rtlCol="0">
            <a:spAutoFit/>
          </a:bodyPr>
          <a:lstStyle/>
          <a:p>
            <a:pPr>
              <a:lnSpc>
                <a:spcPct val="130000"/>
              </a:lnSpc>
            </a:pPr>
            <a:r>
              <a:rPr lang="zh-CN" altLang="en-US" sz="1733" dirty="0">
                <a:latin typeface="微软雅黑" panose="020B0503020204020204" pitchFamily="34" charset="-122"/>
                <a:ea typeface="微软雅黑" panose="020B0503020204020204" pitchFamily="34" charset="-122"/>
              </a:rPr>
              <a:t>风险不以人的意志为转移</a:t>
            </a:r>
          </a:p>
        </p:txBody>
      </p:sp>
      <p:sp>
        <p:nvSpPr>
          <p:cNvPr id="40" name="矩形 39"/>
          <p:cNvSpPr/>
          <p:nvPr/>
        </p:nvSpPr>
        <p:spPr>
          <a:xfrm>
            <a:off x="7952973" y="1514984"/>
            <a:ext cx="1007007" cy="420564"/>
          </a:xfrm>
          <a:prstGeom prst="rect">
            <a:avLst/>
          </a:prstGeom>
        </p:spPr>
        <p:txBody>
          <a:bodyPr wrap="none">
            <a:spAutoFit/>
          </a:bodyPr>
          <a:lstStyle/>
          <a:p>
            <a:r>
              <a:rPr lang="zh-CN" altLang="en-US" sz="2133" b="1" dirty="0">
                <a:latin typeface="微软雅黑" panose="020B0503020204020204" pitchFamily="34" charset="-122"/>
                <a:ea typeface="微软雅黑" panose="020B0503020204020204" pitchFamily="34" charset="-122"/>
              </a:rPr>
              <a:t>客观性</a:t>
            </a:r>
            <a:endParaRPr lang="zh-CN" altLang="en-US" sz="2133" b="1" dirty="0"/>
          </a:p>
        </p:txBody>
      </p:sp>
      <p:sp>
        <p:nvSpPr>
          <p:cNvPr id="41" name="TextBox 40"/>
          <p:cNvSpPr txBox="1"/>
          <p:nvPr/>
        </p:nvSpPr>
        <p:spPr>
          <a:xfrm>
            <a:off x="527381" y="2492153"/>
            <a:ext cx="3569816" cy="752001"/>
          </a:xfrm>
          <a:prstGeom prst="rect">
            <a:avLst/>
          </a:prstGeom>
          <a:noFill/>
        </p:spPr>
        <p:txBody>
          <a:bodyPr wrap="square" rtlCol="0">
            <a:spAutoFit/>
          </a:bodyPr>
          <a:lstStyle/>
          <a:p>
            <a:pPr algn="r">
              <a:lnSpc>
                <a:spcPct val="130000"/>
              </a:lnSpc>
            </a:pPr>
            <a:r>
              <a:rPr lang="zh-CN" altLang="en-US" sz="1733" dirty="0">
                <a:latin typeface="微软雅黑" panose="020B0503020204020204" pitchFamily="34" charset="-122"/>
                <a:ea typeface="微软雅黑" panose="020B0503020204020204" pitchFamily="34" charset="-122"/>
              </a:rPr>
              <a:t>风险是否发生不确定、何时发生不确定、产生结果不确定</a:t>
            </a:r>
          </a:p>
        </p:txBody>
      </p:sp>
      <p:sp>
        <p:nvSpPr>
          <p:cNvPr id="42" name="矩形 41"/>
          <p:cNvSpPr/>
          <p:nvPr/>
        </p:nvSpPr>
        <p:spPr>
          <a:xfrm>
            <a:off x="2816077" y="2098805"/>
            <a:ext cx="1281120" cy="420564"/>
          </a:xfrm>
          <a:prstGeom prst="rect">
            <a:avLst/>
          </a:prstGeom>
        </p:spPr>
        <p:txBody>
          <a:bodyPr wrap="none">
            <a:spAutoFit/>
          </a:bodyPr>
          <a:lstStyle/>
          <a:p>
            <a:pPr algn="r"/>
            <a:r>
              <a:rPr lang="zh-CN" altLang="en-US" sz="2133" b="1" dirty="0">
                <a:latin typeface="微软雅黑" panose="020B0503020204020204" pitchFamily="34" charset="-122"/>
                <a:ea typeface="微软雅黑" panose="020B0503020204020204" pitchFamily="34" charset="-122"/>
              </a:rPr>
              <a:t>不确定性</a:t>
            </a:r>
            <a:endParaRPr lang="zh-CN" altLang="en-US" sz="2133" b="1" dirty="0"/>
          </a:p>
        </p:txBody>
      </p:sp>
      <p:sp>
        <p:nvSpPr>
          <p:cNvPr id="43" name="TextBox 42"/>
          <p:cNvSpPr txBox="1"/>
          <p:nvPr/>
        </p:nvSpPr>
        <p:spPr>
          <a:xfrm>
            <a:off x="527381" y="3979625"/>
            <a:ext cx="3569816" cy="752001"/>
          </a:xfrm>
          <a:prstGeom prst="rect">
            <a:avLst/>
          </a:prstGeom>
          <a:noFill/>
        </p:spPr>
        <p:txBody>
          <a:bodyPr wrap="square" rtlCol="0">
            <a:spAutoFit/>
          </a:bodyPr>
          <a:lstStyle/>
          <a:p>
            <a:pPr algn="r">
              <a:lnSpc>
                <a:spcPct val="130000"/>
              </a:lnSpc>
            </a:pPr>
            <a:r>
              <a:rPr lang="zh-CN" altLang="en-US" sz="1733" dirty="0">
                <a:latin typeface="微软雅黑" panose="020B0503020204020204" pitchFamily="34" charset="-122"/>
                <a:ea typeface="微软雅黑" panose="020B0503020204020204" pitchFamily="34" charset="-122"/>
              </a:rPr>
              <a:t>利用概率论和数理统计方法，反映风险的发生规律和损失的程度</a:t>
            </a:r>
          </a:p>
        </p:txBody>
      </p:sp>
      <p:sp>
        <p:nvSpPr>
          <p:cNvPr id="44" name="矩形 43"/>
          <p:cNvSpPr/>
          <p:nvPr/>
        </p:nvSpPr>
        <p:spPr>
          <a:xfrm>
            <a:off x="2816077" y="3586277"/>
            <a:ext cx="1281120" cy="420564"/>
          </a:xfrm>
          <a:prstGeom prst="rect">
            <a:avLst/>
          </a:prstGeom>
        </p:spPr>
        <p:txBody>
          <a:bodyPr wrap="none">
            <a:spAutoFit/>
          </a:bodyPr>
          <a:lstStyle/>
          <a:p>
            <a:pPr algn="r"/>
            <a:r>
              <a:rPr lang="zh-CN" altLang="en-US" sz="2133" b="1" dirty="0">
                <a:latin typeface="微软雅黑" panose="020B0503020204020204" pitchFamily="34" charset="-122"/>
                <a:ea typeface="微软雅黑" panose="020B0503020204020204" pitchFamily="34" charset="-122"/>
              </a:rPr>
              <a:t>可测定性</a:t>
            </a:r>
            <a:endParaRPr lang="zh-CN" altLang="en-US" sz="2133" b="1" dirty="0"/>
          </a:p>
        </p:txBody>
      </p:sp>
      <p:sp>
        <p:nvSpPr>
          <p:cNvPr id="45" name="TextBox 44"/>
          <p:cNvSpPr txBox="1"/>
          <p:nvPr/>
        </p:nvSpPr>
        <p:spPr>
          <a:xfrm>
            <a:off x="7952972" y="3483214"/>
            <a:ext cx="3569816" cy="405304"/>
          </a:xfrm>
          <a:prstGeom prst="rect">
            <a:avLst/>
          </a:prstGeom>
          <a:noFill/>
        </p:spPr>
        <p:txBody>
          <a:bodyPr wrap="square" rtlCol="0">
            <a:spAutoFit/>
          </a:bodyPr>
          <a:lstStyle/>
          <a:p>
            <a:pPr>
              <a:lnSpc>
                <a:spcPct val="130000"/>
              </a:lnSpc>
            </a:pPr>
            <a:r>
              <a:rPr lang="zh-CN" altLang="en-US" sz="1733" dirty="0">
                <a:latin typeface="微软雅黑" panose="020B0503020204020204" pitchFamily="34" charset="-122"/>
                <a:ea typeface="微软雅黑" panose="020B0503020204020204" pitchFamily="34" charset="-122"/>
              </a:rPr>
              <a:t>风险无处不在，无时不有</a:t>
            </a:r>
          </a:p>
        </p:txBody>
      </p:sp>
      <p:sp>
        <p:nvSpPr>
          <p:cNvPr id="46" name="矩形 45"/>
          <p:cNvSpPr/>
          <p:nvPr/>
        </p:nvSpPr>
        <p:spPr>
          <a:xfrm>
            <a:off x="7952973" y="3031808"/>
            <a:ext cx="1007007" cy="420564"/>
          </a:xfrm>
          <a:prstGeom prst="rect">
            <a:avLst/>
          </a:prstGeom>
        </p:spPr>
        <p:txBody>
          <a:bodyPr wrap="none">
            <a:spAutoFit/>
          </a:bodyPr>
          <a:lstStyle/>
          <a:p>
            <a:r>
              <a:rPr lang="zh-CN" altLang="en-US" sz="2133" b="1" dirty="0">
                <a:latin typeface="微软雅黑" panose="020B0503020204020204" pitchFamily="34" charset="-122"/>
                <a:ea typeface="微软雅黑" panose="020B0503020204020204" pitchFamily="34" charset="-122"/>
              </a:rPr>
              <a:t>客观性</a:t>
            </a:r>
            <a:endParaRPr lang="zh-CN" altLang="en-US" sz="2133" b="1" dirty="0"/>
          </a:p>
        </p:txBody>
      </p:sp>
      <p:sp>
        <p:nvSpPr>
          <p:cNvPr id="47" name="TextBox 46"/>
          <p:cNvSpPr txBox="1"/>
          <p:nvPr/>
        </p:nvSpPr>
        <p:spPr>
          <a:xfrm>
            <a:off x="7952972" y="4744502"/>
            <a:ext cx="3569816" cy="405304"/>
          </a:xfrm>
          <a:prstGeom prst="rect">
            <a:avLst/>
          </a:prstGeom>
          <a:noFill/>
        </p:spPr>
        <p:txBody>
          <a:bodyPr wrap="square" rtlCol="0">
            <a:spAutoFit/>
          </a:bodyPr>
          <a:lstStyle/>
          <a:p>
            <a:pPr>
              <a:lnSpc>
                <a:spcPct val="130000"/>
              </a:lnSpc>
            </a:pPr>
            <a:r>
              <a:rPr lang="zh-CN" altLang="en-US" sz="1733" dirty="0">
                <a:latin typeface="微软雅黑" panose="020B0503020204020204" pitchFamily="34" charset="-122"/>
                <a:ea typeface="微软雅黑" panose="020B0503020204020204" pitchFamily="34" charset="-122"/>
              </a:rPr>
              <a:t>伴随社会的进步，风险也在“进步”</a:t>
            </a:r>
          </a:p>
        </p:txBody>
      </p:sp>
      <p:sp>
        <p:nvSpPr>
          <p:cNvPr id="48" name="矩形 47"/>
          <p:cNvSpPr/>
          <p:nvPr/>
        </p:nvSpPr>
        <p:spPr>
          <a:xfrm>
            <a:off x="7952973" y="4293096"/>
            <a:ext cx="1007007" cy="420564"/>
          </a:xfrm>
          <a:prstGeom prst="rect">
            <a:avLst/>
          </a:prstGeom>
        </p:spPr>
        <p:txBody>
          <a:bodyPr wrap="none">
            <a:spAutoFit/>
          </a:bodyPr>
          <a:lstStyle/>
          <a:p>
            <a:r>
              <a:rPr lang="zh-CN" altLang="en-US" sz="2133" b="1" dirty="0">
                <a:latin typeface="微软雅黑" panose="020B0503020204020204" pitchFamily="34" charset="-122"/>
                <a:ea typeface="微软雅黑" panose="020B0503020204020204" pitchFamily="34" charset="-122"/>
              </a:rPr>
              <a:t>发展性</a:t>
            </a:r>
            <a:endParaRPr lang="zh-CN" altLang="en-US" sz="2133" b="1" dirty="0"/>
          </a:p>
        </p:txBody>
      </p:sp>
      <p:sp>
        <p:nvSpPr>
          <p:cNvPr id="70" name="矩形 69">
            <a:extLst>
              <a:ext uri="{FF2B5EF4-FFF2-40B4-BE49-F238E27FC236}">
                <a16:creationId xmlns="" xmlns:a16="http://schemas.microsoft.com/office/drawing/2014/main" id="{70719B88-499E-4F0D-A8C9-DF829529BB88}"/>
              </a:ext>
            </a:extLst>
          </p:cNvPr>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a:extLst>
              <a:ext uri="{FF2B5EF4-FFF2-40B4-BE49-F238E27FC236}">
                <a16:creationId xmlns="" xmlns:a16="http://schemas.microsoft.com/office/drawing/2014/main" id="{4C529FAE-A1D5-4391-9C68-F67339DA8966}"/>
              </a:ext>
            </a:extLst>
          </p:cNvPr>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a:extLst>
              <a:ext uri="{FF2B5EF4-FFF2-40B4-BE49-F238E27FC236}">
                <a16:creationId xmlns="" xmlns:a16="http://schemas.microsoft.com/office/drawing/2014/main" id="{F0F417EB-6871-4757-96B1-6D2EC254A1C4}"/>
              </a:ext>
            </a:extLst>
          </p:cNvPr>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a:extLst>
              <a:ext uri="{FF2B5EF4-FFF2-40B4-BE49-F238E27FC236}">
                <a16:creationId xmlns="" xmlns:a16="http://schemas.microsoft.com/office/drawing/2014/main" id="{CB3AC145-92B3-4325-A4B3-D011C230A8F7}"/>
              </a:ext>
            </a:extLst>
          </p:cNvPr>
          <p:cNvGrpSpPr/>
          <p:nvPr/>
        </p:nvGrpSpPr>
        <p:grpSpPr>
          <a:xfrm>
            <a:off x="-3518" y="-1"/>
            <a:ext cx="12195518" cy="737406"/>
            <a:chOff x="1300626" y="-1"/>
            <a:chExt cx="12195518" cy="737406"/>
          </a:xfrm>
        </p:grpSpPr>
        <p:grpSp>
          <p:nvGrpSpPr>
            <p:cNvPr id="74" name="组合 73">
              <a:extLst>
                <a:ext uri="{FF2B5EF4-FFF2-40B4-BE49-F238E27FC236}">
                  <a16:creationId xmlns="" xmlns:a16="http://schemas.microsoft.com/office/drawing/2014/main" id="{A5E5E909-07D2-48D0-8E46-B18DCD0A8B65}"/>
                </a:ext>
              </a:extLst>
            </p:cNvPr>
            <p:cNvGrpSpPr/>
            <p:nvPr/>
          </p:nvGrpSpPr>
          <p:grpSpPr>
            <a:xfrm>
              <a:off x="1300626" y="-1"/>
              <a:ext cx="3546886" cy="737406"/>
              <a:chOff x="1300626" y="-1"/>
              <a:chExt cx="3546886" cy="737406"/>
            </a:xfrm>
          </p:grpSpPr>
          <p:sp>
            <p:nvSpPr>
              <p:cNvPr id="78" name="任意多边形 17">
                <a:extLst>
                  <a:ext uri="{FF2B5EF4-FFF2-40B4-BE49-F238E27FC236}">
                    <a16:creationId xmlns="" xmlns:a16="http://schemas.microsoft.com/office/drawing/2014/main" id="{51CE8B1E-60AF-4FB5-8E42-B8A64B1D45F8}"/>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0" name="文本框 1">
                <a:extLst>
                  <a:ext uri="{FF2B5EF4-FFF2-40B4-BE49-F238E27FC236}">
                    <a16:creationId xmlns="" xmlns:a16="http://schemas.microsoft.com/office/drawing/2014/main" id="{BCD6399B-CE91-4B63-9591-AC3D1809FBFC}"/>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风险的特征</a:t>
                </a:r>
              </a:p>
            </p:txBody>
          </p:sp>
          <p:sp>
            <p:nvSpPr>
              <p:cNvPr id="81" name="任意多边形 17">
                <a:extLst>
                  <a:ext uri="{FF2B5EF4-FFF2-40B4-BE49-F238E27FC236}">
                    <a16:creationId xmlns="" xmlns:a16="http://schemas.microsoft.com/office/drawing/2014/main" id="{F657B427-4F0F-4C58-9FB9-4BC3C38B5C57}"/>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2" name="任意多边形 17">
                <a:extLst>
                  <a:ext uri="{FF2B5EF4-FFF2-40B4-BE49-F238E27FC236}">
                    <a16:creationId xmlns="" xmlns:a16="http://schemas.microsoft.com/office/drawing/2014/main" id="{138BE07C-34AC-410B-9E6C-53CB5F249E7B}"/>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75" name="直接连接符 74">
              <a:extLst>
                <a:ext uri="{FF2B5EF4-FFF2-40B4-BE49-F238E27FC236}">
                  <a16:creationId xmlns="" xmlns:a16="http://schemas.microsoft.com/office/drawing/2014/main" id="{B0CC7A65-6EBC-44B9-B16B-111A262C26EE}"/>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4452940"/>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750"/>
                                        <p:tgtEl>
                                          <p:spTgt spid="61"/>
                                        </p:tgtEl>
                                      </p:cBhvr>
                                    </p:animEffect>
                                    <p:anim calcmode="lin" valueType="num">
                                      <p:cBhvr>
                                        <p:cTn id="8" dur="750" fill="hold"/>
                                        <p:tgtEl>
                                          <p:spTgt spid="61"/>
                                        </p:tgtEl>
                                        <p:attrNameLst>
                                          <p:attrName>ppt_x</p:attrName>
                                        </p:attrNameLst>
                                      </p:cBhvr>
                                      <p:tavLst>
                                        <p:tav tm="0">
                                          <p:val>
                                            <p:strVal val="#ppt_x"/>
                                          </p:val>
                                        </p:tav>
                                        <p:tav tm="100000">
                                          <p:val>
                                            <p:strVal val="#ppt_x"/>
                                          </p:val>
                                        </p:tav>
                                      </p:tavLst>
                                    </p:anim>
                                    <p:anim calcmode="lin" valueType="num">
                                      <p:cBhvr>
                                        <p:cTn id="9" dur="750" fill="hold"/>
                                        <p:tgtEl>
                                          <p:spTgt spid="6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750"/>
                                        <p:tgtEl>
                                          <p:spTgt spid="60"/>
                                        </p:tgtEl>
                                      </p:cBhvr>
                                    </p:animEffect>
                                    <p:anim calcmode="lin" valueType="num">
                                      <p:cBhvr>
                                        <p:cTn id="13" dur="750" fill="hold"/>
                                        <p:tgtEl>
                                          <p:spTgt spid="60"/>
                                        </p:tgtEl>
                                        <p:attrNameLst>
                                          <p:attrName>ppt_x</p:attrName>
                                        </p:attrNameLst>
                                      </p:cBhvr>
                                      <p:tavLst>
                                        <p:tav tm="0">
                                          <p:val>
                                            <p:strVal val="#ppt_x"/>
                                          </p:val>
                                        </p:tav>
                                        <p:tav tm="100000">
                                          <p:val>
                                            <p:strVal val="#ppt_x"/>
                                          </p:val>
                                        </p:tav>
                                      </p:tavLst>
                                    </p:anim>
                                    <p:anim calcmode="lin" valueType="num">
                                      <p:cBhvr>
                                        <p:cTn id="14" dur="750" fill="hold"/>
                                        <p:tgtEl>
                                          <p:spTgt spid="6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62"/>
                                        </p:tgtEl>
                                        <p:attrNameLst>
                                          <p:attrName>style.visibility</p:attrName>
                                        </p:attrNameLst>
                                      </p:cBhvr>
                                      <p:to>
                                        <p:strVal val="visible"/>
                                      </p:to>
                                    </p:set>
                                    <p:animEffect transition="in" filter="fade">
                                      <p:cBhvr>
                                        <p:cTn id="17" dur="750"/>
                                        <p:tgtEl>
                                          <p:spTgt spid="62"/>
                                        </p:tgtEl>
                                      </p:cBhvr>
                                    </p:animEffect>
                                    <p:anim calcmode="lin" valueType="num">
                                      <p:cBhvr>
                                        <p:cTn id="18" dur="750" fill="hold"/>
                                        <p:tgtEl>
                                          <p:spTgt spid="62"/>
                                        </p:tgtEl>
                                        <p:attrNameLst>
                                          <p:attrName>ppt_x</p:attrName>
                                        </p:attrNameLst>
                                      </p:cBhvr>
                                      <p:tavLst>
                                        <p:tav tm="0">
                                          <p:val>
                                            <p:strVal val="#ppt_x"/>
                                          </p:val>
                                        </p:tav>
                                        <p:tav tm="100000">
                                          <p:val>
                                            <p:strVal val="#ppt_x"/>
                                          </p:val>
                                        </p:tav>
                                      </p:tavLst>
                                    </p:anim>
                                    <p:anim calcmode="lin" valueType="num">
                                      <p:cBhvr>
                                        <p:cTn id="19" dur="750" fill="hold"/>
                                        <p:tgtEl>
                                          <p:spTgt spid="6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750"/>
                                        <p:tgtEl>
                                          <p:spTgt spid="59"/>
                                        </p:tgtEl>
                                      </p:cBhvr>
                                    </p:animEffect>
                                    <p:anim calcmode="lin" valueType="num">
                                      <p:cBhvr>
                                        <p:cTn id="23" dur="750" fill="hold"/>
                                        <p:tgtEl>
                                          <p:spTgt spid="59"/>
                                        </p:tgtEl>
                                        <p:attrNameLst>
                                          <p:attrName>ppt_x</p:attrName>
                                        </p:attrNameLst>
                                      </p:cBhvr>
                                      <p:tavLst>
                                        <p:tav tm="0">
                                          <p:val>
                                            <p:strVal val="#ppt_x"/>
                                          </p:val>
                                        </p:tav>
                                        <p:tav tm="100000">
                                          <p:val>
                                            <p:strVal val="#ppt_x"/>
                                          </p:val>
                                        </p:tav>
                                      </p:tavLst>
                                    </p:anim>
                                    <p:anim calcmode="lin" valueType="num">
                                      <p:cBhvr>
                                        <p:cTn id="24" dur="750" fill="hold"/>
                                        <p:tgtEl>
                                          <p:spTgt spid="5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750"/>
                                        <p:tgtEl>
                                          <p:spTgt spid="63"/>
                                        </p:tgtEl>
                                      </p:cBhvr>
                                    </p:animEffect>
                                    <p:anim calcmode="lin" valueType="num">
                                      <p:cBhvr>
                                        <p:cTn id="28" dur="750" fill="hold"/>
                                        <p:tgtEl>
                                          <p:spTgt spid="63"/>
                                        </p:tgtEl>
                                        <p:attrNameLst>
                                          <p:attrName>ppt_x</p:attrName>
                                        </p:attrNameLst>
                                      </p:cBhvr>
                                      <p:tavLst>
                                        <p:tav tm="0">
                                          <p:val>
                                            <p:strVal val="#ppt_x"/>
                                          </p:val>
                                        </p:tav>
                                        <p:tav tm="100000">
                                          <p:val>
                                            <p:strVal val="#ppt_x"/>
                                          </p:val>
                                        </p:tav>
                                      </p:tavLst>
                                    </p:anim>
                                    <p:anim calcmode="lin" valueType="num">
                                      <p:cBhvr>
                                        <p:cTn id="29" dur="750" fill="hold"/>
                                        <p:tgtEl>
                                          <p:spTgt spid="63"/>
                                        </p:tgtEl>
                                        <p:attrNameLst>
                                          <p:attrName>ppt_y</p:attrName>
                                        </p:attrNameLst>
                                      </p:cBhvr>
                                      <p:tavLst>
                                        <p:tav tm="0">
                                          <p:val>
                                            <p:strVal val="#ppt_y+.1"/>
                                          </p:val>
                                        </p:tav>
                                        <p:tav tm="100000">
                                          <p:val>
                                            <p:strVal val="#ppt_y"/>
                                          </p:val>
                                        </p:tav>
                                      </p:tavLst>
                                    </p:anim>
                                  </p:childTnLst>
                                </p:cTn>
                              </p:par>
                            </p:childTnLst>
                          </p:cTn>
                        </p:par>
                        <p:par>
                          <p:cTn id="30" fill="hold">
                            <p:stCondLst>
                              <p:cond delay="1250"/>
                            </p:stCondLst>
                            <p:childTnLst>
                              <p:par>
                                <p:cTn id="31" presetID="2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par>
                          <p:cTn id="34" fill="hold">
                            <p:stCondLst>
                              <p:cond delay="1750"/>
                            </p:stCondLst>
                            <p:childTnLst>
                              <p:par>
                                <p:cTn id="35" presetID="16" presetClass="entr" presetSubtype="21"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barn(inVertical)">
                                      <p:cBhvr>
                                        <p:cTn id="37" dur="500"/>
                                        <p:tgtEl>
                                          <p:spTgt spid="29"/>
                                        </p:tgtEl>
                                      </p:cBhvr>
                                    </p:animEffect>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par>
                          <p:cTn id="42" fill="hold">
                            <p:stCondLst>
                              <p:cond delay="2750"/>
                            </p:stCondLst>
                            <p:childTnLst>
                              <p:par>
                                <p:cTn id="43" presetID="47"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750"/>
                                        <p:tgtEl>
                                          <p:spTgt spid="42"/>
                                        </p:tgtEl>
                                      </p:cBhvr>
                                    </p:animEffect>
                                    <p:anim calcmode="lin" valueType="num">
                                      <p:cBhvr>
                                        <p:cTn id="46" dur="750" fill="hold"/>
                                        <p:tgtEl>
                                          <p:spTgt spid="42"/>
                                        </p:tgtEl>
                                        <p:attrNameLst>
                                          <p:attrName>ppt_x</p:attrName>
                                        </p:attrNameLst>
                                      </p:cBhvr>
                                      <p:tavLst>
                                        <p:tav tm="0">
                                          <p:val>
                                            <p:strVal val="#ppt_x"/>
                                          </p:val>
                                        </p:tav>
                                        <p:tav tm="100000">
                                          <p:val>
                                            <p:strVal val="#ppt_x"/>
                                          </p:val>
                                        </p:tav>
                                      </p:tavLst>
                                    </p:anim>
                                    <p:anim calcmode="lin" valueType="num">
                                      <p:cBhvr>
                                        <p:cTn id="47" dur="750" fill="hold"/>
                                        <p:tgtEl>
                                          <p:spTgt spid="4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750"/>
                                        <p:tgtEl>
                                          <p:spTgt spid="41"/>
                                        </p:tgtEl>
                                      </p:cBhvr>
                                    </p:animEffect>
                                    <p:anim calcmode="lin" valueType="num">
                                      <p:cBhvr>
                                        <p:cTn id="51" dur="750" fill="hold"/>
                                        <p:tgtEl>
                                          <p:spTgt spid="41"/>
                                        </p:tgtEl>
                                        <p:attrNameLst>
                                          <p:attrName>ppt_x</p:attrName>
                                        </p:attrNameLst>
                                      </p:cBhvr>
                                      <p:tavLst>
                                        <p:tav tm="0">
                                          <p:val>
                                            <p:strVal val="#ppt_x"/>
                                          </p:val>
                                        </p:tav>
                                        <p:tav tm="100000">
                                          <p:val>
                                            <p:strVal val="#ppt_x"/>
                                          </p:val>
                                        </p:tav>
                                      </p:tavLst>
                                    </p:anim>
                                    <p:anim calcmode="lin" valueType="num">
                                      <p:cBhvr>
                                        <p:cTn id="52" dur="750" fill="hold"/>
                                        <p:tgtEl>
                                          <p:spTgt spid="41"/>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22" presetClass="entr" presetSubtype="4"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down)">
                                      <p:cBhvr>
                                        <p:cTn id="56" dur="500"/>
                                        <p:tgtEl>
                                          <p:spTgt spid="12"/>
                                        </p:tgtEl>
                                      </p:cBhvr>
                                    </p:animEffect>
                                  </p:childTnLst>
                                </p:cTn>
                              </p:par>
                            </p:childTnLst>
                          </p:cTn>
                        </p:par>
                        <p:par>
                          <p:cTn id="57" fill="hold">
                            <p:stCondLst>
                              <p:cond delay="4000"/>
                            </p:stCondLst>
                            <p:childTnLst>
                              <p:par>
                                <p:cTn id="58" presetID="16" presetClass="entr" presetSubtype="21"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barn(inVertical)">
                                      <p:cBhvr>
                                        <p:cTn id="60" dur="500"/>
                                        <p:tgtEl>
                                          <p:spTgt spid="31"/>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childTnLst>
                          </p:cTn>
                        </p:par>
                        <p:par>
                          <p:cTn id="65" fill="hold">
                            <p:stCondLst>
                              <p:cond delay="5000"/>
                            </p:stCondLst>
                            <p:childTnLst>
                              <p:par>
                                <p:cTn id="66" presetID="47" presetClass="entr" presetSubtype="0"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750"/>
                                        <p:tgtEl>
                                          <p:spTgt spid="40"/>
                                        </p:tgtEl>
                                      </p:cBhvr>
                                    </p:animEffect>
                                    <p:anim calcmode="lin" valueType="num">
                                      <p:cBhvr>
                                        <p:cTn id="69" dur="750" fill="hold"/>
                                        <p:tgtEl>
                                          <p:spTgt spid="40"/>
                                        </p:tgtEl>
                                        <p:attrNameLst>
                                          <p:attrName>ppt_x</p:attrName>
                                        </p:attrNameLst>
                                      </p:cBhvr>
                                      <p:tavLst>
                                        <p:tav tm="0">
                                          <p:val>
                                            <p:strVal val="#ppt_x"/>
                                          </p:val>
                                        </p:tav>
                                        <p:tav tm="100000">
                                          <p:val>
                                            <p:strVal val="#ppt_x"/>
                                          </p:val>
                                        </p:tav>
                                      </p:tavLst>
                                    </p:anim>
                                    <p:anim calcmode="lin" valueType="num">
                                      <p:cBhvr>
                                        <p:cTn id="70" dur="750" fill="hold"/>
                                        <p:tgtEl>
                                          <p:spTgt spid="4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750"/>
                                        <p:tgtEl>
                                          <p:spTgt spid="39"/>
                                        </p:tgtEl>
                                      </p:cBhvr>
                                    </p:animEffect>
                                    <p:anim calcmode="lin" valueType="num">
                                      <p:cBhvr>
                                        <p:cTn id="74" dur="750" fill="hold"/>
                                        <p:tgtEl>
                                          <p:spTgt spid="39"/>
                                        </p:tgtEl>
                                        <p:attrNameLst>
                                          <p:attrName>ppt_x</p:attrName>
                                        </p:attrNameLst>
                                      </p:cBhvr>
                                      <p:tavLst>
                                        <p:tav tm="0">
                                          <p:val>
                                            <p:strVal val="#ppt_x"/>
                                          </p:val>
                                        </p:tav>
                                        <p:tav tm="100000">
                                          <p:val>
                                            <p:strVal val="#ppt_x"/>
                                          </p:val>
                                        </p:tav>
                                      </p:tavLst>
                                    </p:anim>
                                    <p:anim calcmode="lin" valueType="num">
                                      <p:cBhvr>
                                        <p:cTn id="75" dur="750" fill="hold"/>
                                        <p:tgtEl>
                                          <p:spTgt spid="39"/>
                                        </p:tgtEl>
                                        <p:attrNameLst>
                                          <p:attrName>ppt_y</p:attrName>
                                        </p:attrNameLst>
                                      </p:cBhvr>
                                      <p:tavLst>
                                        <p:tav tm="0">
                                          <p:val>
                                            <p:strVal val="#ppt_y+.1"/>
                                          </p:val>
                                        </p:tav>
                                        <p:tav tm="100000">
                                          <p:val>
                                            <p:strVal val="#ppt_y"/>
                                          </p:val>
                                        </p:tav>
                                      </p:tavLst>
                                    </p:anim>
                                  </p:childTnLst>
                                </p:cTn>
                              </p:par>
                            </p:childTnLst>
                          </p:cTn>
                        </p:par>
                        <p:par>
                          <p:cTn id="76" fill="hold">
                            <p:stCondLst>
                              <p:cond delay="5750"/>
                            </p:stCondLst>
                            <p:childTnLst>
                              <p:par>
                                <p:cTn id="77" presetID="22" presetClass="entr" presetSubtype="4"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wipe(down)">
                                      <p:cBhvr>
                                        <p:cTn id="79" dur="500"/>
                                        <p:tgtEl>
                                          <p:spTgt spid="13"/>
                                        </p:tgtEl>
                                      </p:cBhvr>
                                    </p:animEffect>
                                  </p:childTnLst>
                                </p:cTn>
                              </p:par>
                            </p:childTnLst>
                          </p:cTn>
                        </p:par>
                        <p:par>
                          <p:cTn id="80" fill="hold">
                            <p:stCondLst>
                              <p:cond delay="6250"/>
                            </p:stCondLst>
                            <p:childTnLst>
                              <p:par>
                                <p:cTn id="81" presetID="16" presetClass="entr" presetSubtype="21"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barn(inVertical)">
                                      <p:cBhvr>
                                        <p:cTn id="83" dur="500"/>
                                        <p:tgtEl>
                                          <p:spTgt spid="32"/>
                                        </p:tgtEl>
                                      </p:cBhvr>
                                    </p:animEffect>
                                  </p:childTnLst>
                                </p:cTn>
                              </p:par>
                            </p:childTnLst>
                          </p:cTn>
                        </p:par>
                        <p:par>
                          <p:cTn id="84" fill="hold">
                            <p:stCondLst>
                              <p:cond delay="6750"/>
                            </p:stCondLst>
                            <p:childTnLst>
                              <p:par>
                                <p:cTn id="85" presetID="10" presetClass="entr" presetSubtype="0"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500"/>
                                        <p:tgtEl>
                                          <p:spTgt spid="36"/>
                                        </p:tgtEl>
                                      </p:cBhvr>
                                    </p:animEffect>
                                  </p:childTnLst>
                                </p:cTn>
                              </p:par>
                            </p:childTnLst>
                          </p:cTn>
                        </p:par>
                        <p:par>
                          <p:cTn id="88" fill="hold">
                            <p:stCondLst>
                              <p:cond delay="7250"/>
                            </p:stCondLst>
                            <p:childTnLst>
                              <p:par>
                                <p:cTn id="89" presetID="47" presetClass="entr" presetSubtype="0" fill="hold" grpId="0"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750"/>
                                        <p:tgtEl>
                                          <p:spTgt spid="46"/>
                                        </p:tgtEl>
                                      </p:cBhvr>
                                    </p:animEffect>
                                    <p:anim calcmode="lin" valueType="num">
                                      <p:cBhvr>
                                        <p:cTn id="92" dur="750" fill="hold"/>
                                        <p:tgtEl>
                                          <p:spTgt spid="46"/>
                                        </p:tgtEl>
                                        <p:attrNameLst>
                                          <p:attrName>ppt_x</p:attrName>
                                        </p:attrNameLst>
                                      </p:cBhvr>
                                      <p:tavLst>
                                        <p:tav tm="0">
                                          <p:val>
                                            <p:strVal val="#ppt_x"/>
                                          </p:val>
                                        </p:tav>
                                        <p:tav tm="100000">
                                          <p:val>
                                            <p:strVal val="#ppt_x"/>
                                          </p:val>
                                        </p:tav>
                                      </p:tavLst>
                                    </p:anim>
                                    <p:anim calcmode="lin" valueType="num">
                                      <p:cBhvr>
                                        <p:cTn id="93" dur="750" fill="hold"/>
                                        <p:tgtEl>
                                          <p:spTgt spid="4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750"/>
                                        <p:tgtEl>
                                          <p:spTgt spid="45"/>
                                        </p:tgtEl>
                                      </p:cBhvr>
                                    </p:animEffect>
                                    <p:anim calcmode="lin" valueType="num">
                                      <p:cBhvr>
                                        <p:cTn id="97" dur="750" fill="hold"/>
                                        <p:tgtEl>
                                          <p:spTgt spid="45"/>
                                        </p:tgtEl>
                                        <p:attrNameLst>
                                          <p:attrName>ppt_x</p:attrName>
                                        </p:attrNameLst>
                                      </p:cBhvr>
                                      <p:tavLst>
                                        <p:tav tm="0">
                                          <p:val>
                                            <p:strVal val="#ppt_x"/>
                                          </p:val>
                                        </p:tav>
                                        <p:tav tm="100000">
                                          <p:val>
                                            <p:strVal val="#ppt_x"/>
                                          </p:val>
                                        </p:tav>
                                      </p:tavLst>
                                    </p:anim>
                                    <p:anim calcmode="lin" valueType="num">
                                      <p:cBhvr>
                                        <p:cTn id="98" dur="750" fill="hold"/>
                                        <p:tgtEl>
                                          <p:spTgt spid="45"/>
                                        </p:tgtEl>
                                        <p:attrNameLst>
                                          <p:attrName>ppt_y</p:attrName>
                                        </p:attrNameLst>
                                      </p:cBhvr>
                                      <p:tavLst>
                                        <p:tav tm="0">
                                          <p:val>
                                            <p:strVal val="#ppt_y+.1"/>
                                          </p:val>
                                        </p:tav>
                                        <p:tav tm="100000">
                                          <p:val>
                                            <p:strVal val="#ppt_y"/>
                                          </p:val>
                                        </p:tav>
                                      </p:tavLst>
                                    </p:anim>
                                  </p:childTnLst>
                                </p:cTn>
                              </p:par>
                            </p:childTnLst>
                          </p:cTn>
                        </p:par>
                        <p:par>
                          <p:cTn id="99" fill="hold">
                            <p:stCondLst>
                              <p:cond delay="8000"/>
                            </p:stCondLst>
                            <p:childTnLst>
                              <p:par>
                                <p:cTn id="100" presetID="22" presetClass="entr" presetSubtype="4" fill="hold" grpId="0" nodeType="afterEffect">
                                  <p:stCondLst>
                                    <p:cond delay="0"/>
                                  </p:stCondLst>
                                  <p:childTnLst>
                                    <p:set>
                                      <p:cBhvr>
                                        <p:cTn id="101" dur="1" fill="hold">
                                          <p:stCondLst>
                                            <p:cond delay="0"/>
                                          </p:stCondLst>
                                        </p:cTn>
                                        <p:tgtEl>
                                          <p:spTgt spid="11"/>
                                        </p:tgtEl>
                                        <p:attrNameLst>
                                          <p:attrName>style.visibility</p:attrName>
                                        </p:attrNameLst>
                                      </p:cBhvr>
                                      <p:to>
                                        <p:strVal val="visible"/>
                                      </p:to>
                                    </p:set>
                                    <p:animEffect transition="in" filter="wipe(down)">
                                      <p:cBhvr>
                                        <p:cTn id="102" dur="500"/>
                                        <p:tgtEl>
                                          <p:spTgt spid="11"/>
                                        </p:tgtEl>
                                      </p:cBhvr>
                                    </p:animEffect>
                                  </p:childTnLst>
                                </p:cTn>
                              </p:par>
                            </p:childTnLst>
                          </p:cTn>
                        </p:par>
                        <p:par>
                          <p:cTn id="103" fill="hold">
                            <p:stCondLst>
                              <p:cond delay="8500"/>
                            </p:stCondLst>
                            <p:childTnLst>
                              <p:par>
                                <p:cTn id="104" presetID="16" presetClass="entr" presetSubtype="21" fill="hold" grpId="0" nodeType="after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barn(inVertical)">
                                      <p:cBhvr>
                                        <p:cTn id="106" dur="500"/>
                                        <p:tgtEl>
                                          <p:spTgt spid="30"/>
                                        </p:tgtEl>
                                      </p:cBhvr>
                                    </p:animEffect>
                                  </p:childTnLst>
                                </p:cTn>
                              </p:par>
                            </p:childTnLst>
                          </p:cTn>
                        </p:par>
                        <p:par>
                          <p:cTn id="107" fill="hold">
                            <p:stCondLst>
                              <p:cond delay="9000"/>
                            </p:stCondLst>
                            <p:childTnLst>
                              <p:par>
                                <p:cTn id="108" presetID="10" presetClass="entr" presetSubtype="0" fill="hold" grpId="0" nodeType="after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500"/>
                                        <p:tgtEl>
                                          <p:spTgt spid="37"/>
                                        </p:tgtEl>
                                      </p:cBhvr>
                                    </p:animEffect>
                                  </p:childTnLst>
                                </p:cTn>
                              </p:par>
                            </p:childTnLst>
                          </p:cTn>
                        </p:par>
                        <p:par>
                          <p:cTn id="111" fill="hold">
                            <p:stCondLst>
                              <p:cond delay="9500"/>
                            </p:stCondLst>
                            <p:childTnLst>
                              <p:par>
                                <p:cTn id="112" presetID="47" presetClass="entr" presetSubtype="0" fill="hold" grpId="0" nodeType="after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fade">
                                      <p:cBhvr>
                                        <p:cTn id="114" dur="750"/>
                                        <p:tgtEl>
                                          <p:spTgt spid="44"/>
                                        </p:tgtEl>
                                      </p:cBhvr>
                                    </p:animEffect>
                                    <p:anim calcmode="lin" valueType="num">
                                      <p:cBhvr>
                                        <p:cTn id="115" dur="750" fill="hold"/>
                                        <p:tgtEl>
                                          <p:spTgt spid="44"/>
                                        </p:tgtEl>
                                        <p:attrNameLst>
                                          <p:attrName>ppt_x</p:attrName>
                                        </p:attrNameLst>
                                      </p:cBhvr>
                                      <p:tavLst>
                                        <p:tav tm="0">
                                          <p:val>
                                            <p:strVal val="#ppt_x"/>
                                          </p:val>
                                        </p:tav>
                                        <p:tav tm="100000">
                                          <p:val>
                                            <p:strVal val="#ppt_x"/>
                                          </p:val>
                                        </p:tav>
                                      </p:tavLst>
                                    </p:anim>
                                    <p:anim calcmode="lin" valueType="num">
                                      <p:cBhvr>
                                        <p:cTn id="116" dur="750" fill="hold"/>
                                        <p:tgtEl>
                                          <p:spTgt spid="44"/>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Effect transition="in" filter="fade">
                                      <p:cBhvr>
                                        <p:cTn id="119" dur="750"/>
                                        <p:tgtEl>
                                          <p:spTgt spid="43"/>
                                        </p:tgtEl>
                                      </p:cBhvr>
                                    </p:animEffect>
                                    <p:anim calcmode="lin" valueType="num">
                                      <p:cBhvr>
                                        <p:cTn id="120" dur="750" fill="hold"/>
                                        <p:tgtEl>
                                          <p:spTgt spid="43"/>
                                        </p:tgtEl>
                                        <p:attrNameLst>
                                          <p:attrName>ppt_x</p:attrName>
                                        </p:attrNameLst>
                                      </p:cBhvr>
                                      <p:tavLst>
                                        <p:tav tm="0">
                                          <p:val>
                                            <p:strVal val="#ppt_x"/>
                                          </p:val>
                                        </p:tav>
                                        <p:tav tm="100000">
                                          <p:val>
                                            <p:strVal val="#ppt_x"/>
                                          </p:val>
                                        </p:tav>
                                      </p:tavLst>
                                    </p:anim>
                                    <p:anim calcmode="lin" valueType="num">
                                      <p:cBhvr>
                                        <p:cTn id="121" dur="750" fill="hold"/>
                                        <p:tgtEl>
                                          <p:spTgt spid="43"/>
                                        </p:tgtEl>
                                        <p:attrNameLst>
                                          <p:attrName>ppt_y</p:attrName>
                                        </p:attrNameLst>
                                      </p:cBhvr>
                                      <p:tavLst>
                                        <p:tav tm="0">
                                          <p:val>
                                            <p:strVal val="#ppt_y+.1"/>
                                          </p:val>
                                        </p:tav>
                                        <p:tav tm="100000">
                                          <p:val>
                                            <p:strVal val="#ppt_y"/>
                                          </p:val>
                                        </p:tav>
                                      </p:tavLst>
                                    </p:anim>
                                  </p:childTnLst>
                                </p:cTn>
                              </p:par>
                            </p:childTnLst>
                          </p:cTn>
                        </p:par>
                        <p:par>
                          <p:cTn id="122" fill="hold">
                            <p:stCondLst>
                              <p:cond delay="10250"/>
                            </p:stCondLst>
                            <p:childTnLst>
                              <p:par>
                                <p:cTn id="123" presetID="22" presetClass="entr" presetSubtype="4" fill="hold" grpId="0" nodeType="afterEffect">
                                  <p:stCondLst>
                                    <p:cond delay="0"/>
                                  </p:stCondLst>
                                  <p:childTnLst>
                                    <p:set>
                                      <p:cBhvr>
                                        <p:cTn id="124" dur="1" fill="hold">
                                          <p:stCondLst>
                                            <p:cond delay="0"/>
                                          </p:stCondLst>
                                        </p:cTn>
                                        <p:tgtEl>
                                          <p:spTgt spid="8"/>
                                        </p:tgtEl>
                                        <p:attrNameLst>
                                          <p:attrName>style.visibility</p:attrName>
                                        </p:attrNameLst>
                                      </p:cBhvr>
                                      <p:to>
                                        <p:strVal val="visible"/>
                                      </p:to>
                                    </p:set>
                                    <p:animEffect transition="in" filter="wipe(down)">
                                      <p:cBhvr>
                                        <p:cTn id="125" dur="500"/>
                                        <p:tgtEl>
                                          <p:spTgt spid="8"/>
                                        </p:tgtEl>
                                      </p:cBhvr>
                                    </p:animEffect>
                                  </p:childTnLst>
                                </p:cTn>
                              </p:par>
                            </p:childTnLst>
                          </p:cTn>
                        </p:par>
                        <p:par>
                          <p:cTn id="126" fill="hold">
                            <p:stCondLst>
                              <p:cond delay="10750"/>
                            </p:stCondLst>
                            <p:childTnLst>
                              <p:par>
                                <p:cTn id="127" presetID="16" presetClass="entr" presetSubtype="21" fill="hold" grpId="0" nodeType="afterEffect">
                                  <p:stCondLst>
                                    <p:cond delay="0"/>
                                  </p:stCondLst>
                                  <p:childTnLst>
                                    <p:set>
                                      <p:cBhvr>
                                        <p:cTn id="128" dur="1" fill="hold">
                                          <p:stCondLst>
                                            <p:cond delay="0"/>
                                          </p:stCondLst>
                                        </p:cTn>
                                        <p:tgtEl>
                                          <p:spTgt spid="33"/>
                                        </p:tgtEl>
                                        <p:attrNameLst>
                                          <p:attrName>style.visibility</p:attrName>
                                        </p:attrNameLst>
                                      </p:cBhvr>
                                      <p:to>
                                        <p:strVal val="visible"/>
                                      </p:to>
                                    </p:set>
                                    <p:animEffect transition="in" filter="barn(inVertical)">
                                      <p:cBhvr>
                                        <p:cTn id="129" dur="500"/>
                                        <p:tgtEl>
                                          <p:spTgt spid="33"/>
                                        </p:tgtEl>
                                      </p:cBhvr>
                                    </p:animEffect>
                                  </p:childTnLst>
                                </p:cTn>
                              </p:par>
                            </p:childTnLst>
                          </p:cTn>
                        </p:par>
                        <p:par>
                          <p:cTn id="130" fill="hold">
                            <p:stCondLst>
                              <p:cond delay="11250"/>
                            </p:stCondLst>
                            <p:childTnLst>
                              <p:par>
                                <p:cTn id="131" presetID="10" presetClass="entr" presetSubtype="0" fill="hold" grpId="0" nodeType="after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fade">
                                      <p:cBhvr>
                                        <p:cTn id="133" dur="500"/>
                                        <p:tgtEl>
                                          <p:spTgt spid="38"/>
                                        </p:tgtEl>
                                      </p:cBhvr>
                                    </p:animEffect>
                                  </p:childTnLst>
                                </p:cTn>
                              </p:par>
                            </p:childTnLst>
                          </p:cTn>
                        </p:par>
                        <p:par>
                          <p:cTn id="134" fill="hold">
                            <p:stCondLst>
                              <p:cond delay="11750"/>
                            </p:stCondLst>
                            <p:childTnLst>
                              <p:par>
                                <p:cTn id="135" presetID="47" presetClass="entr" presetSubtype="0" fill="hold" grpId="0" nodeType="afterEffect">
                                  <p:stCondLst>
                                    <p:cond delay="0"/>
                                  </p:stCondLst>
                                  <p:childTnLst>
                                    <p:set>
                                      <p:cBhvr>
                                        <p:cTn id="136" dur="1" fill="hold">
                                          <p:stCondLst>
                                            <p:cond delay="0"/>
                                          </p:stCondLst>
                                        </p:cTn>
                                        <p:tgtEl>
                                          <p:spTgt spid="48"/>
                                        </p:tgtEl>
                                        <p:attrNameLst>
                                          <p:attrName>style.visibility</p:attrName>
                                        </p:attrNameLst>
                                      </p:cBhvr>
                                      <p:to>
                                        <p:strVal val="visible"/>
                                      </p:to>
                                    </p:set>
                                    <p:animEffect transition="in" filter="fade">
                                      <p:cBhvr>
                                        <p:cTn id="137" dur="750"/>
                                        <p:tgtEl>
                                          <p:spTgt spid="48"/>
                                        </p:tgtEl>
                                      </p:cBhvr>
                                    </p:animEffect>
                                    <p:anim calcmode="lin" valueType="num">
                                      <p:cBhvr>
                                        <p:cTn id="138" dur="750" fill="hold"/>
                                        <p:tgtEl>
                                          <p:spTgt spid="48"/>
                                        </p:tgtEl>
                                        <p:attrNameLst>
                                          <p:attrName>ppt_x</p:attrName>
                                        </p:attrNameLst>
                                      </p:cBhvr>
                                      <p:tavLst>
                                        <p:tav tm="0">
                                          <p:val>
                                            <p:strVal val="#ppt_x"/>
                                          </p:val>
                                        </p:tav>
                                        <p:tav tm="100000">
                                          <p:val>
                                            <p:strVal val="#ppt_x"/>
                                          </p:val>
                                        </p:tav>
                                      </p:tavLst>
                                    </p:anim>
                                    <p:anim calcmode="lin" valueType="num">
                                      <p:cBhvr>
                                        <p:cTn id="139" dur="750" fill="hold"/>
                                        <p:tgtEl>
                                          <p:spTgt spid="4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47"/>
                                        </p:tgtEl>
                                        <p:attrNameLst>
                                          <p:attrName>style.visibility</p:attrName>
                                        </p:attrNameLst>
                                      </p:cBhvr>
                                      <p:to>
                                        <p:strVal val="visible"/>
                                      </p:to>
                                    </p:set>
                                    <p:animEffect transition="in" filter="fade">
                                      <p:cBhvr>
                                        <p:cTn id="142" dur="750"/>
                                        <p:tgtEl>
                                          <p:spTgt spid="47"/>
                                        </p:tgtEl>
                                      </p:cBhvr>
                                    </p:animEffect>
                                    <p:anim calcmode="lin" valueType="num">
                                      <p:cBhvr>
                                        <p:cTn id="143" dur="750" fill="hold"/>
                                        <p:tgtEl>
                                          <p:spTgt spid="47"/>
                                        </p:tgtEl>
                                        <p:attrNameLst>
                                          <p:attrName>ppt_x</p:attrName>
                                        </p:attrNameLst>
                                      </p:cBhvr>
                                      <p:tavLst>
                                        <p:tav tm="0">
                                          <p:val>
                                            <p:strVal val="#ppt_x"/>
                                          </p:val>
                                        </p:tav>
                                        <p:tav tm="100000">
                                          <p:val>
                                            <p:strVal val="#ppt_x"/>
                                          </p:val>
                                        </p:tav>
                                      </p:tavLst>
                                    </p:anim>
                                    <p:anim calcmode="lin" valueType="num">
                                      <p:cBhvr>
                                        <p:cTn id="144" dur="75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63" grpId="0" animBg="1"/>
      <p:bldP spid="62" grpId="0" animBg="1"/>
      <p:bldP spid="61" grpId="0" animBg="1"/>
      <p:bldP spid="60" grpId="0" animBg="1"/>
      <p:bldP spid="59"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871531" y="3415970"/>
            <a:ext cx="8376879" cy="60959"/>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五边形 8"/>
          <p:cNvSpPr/>
          <p:nvPr/>
        </p:nvSpPr>
        <p:spPr>
          <a:xfrm>
            <a:off x="815413" y="3123360"/>
            <a:ext cx="1304544" cy="646176"/>
          </a:xfrm>
          <a:prstGeom prst="homePlat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五边形 9"/>
          <p:cNvSpPr/>
          <p:nvPr/>
        </p:nvSpPr>
        <p:spPr>
          <a:xfrm flipH="1">
            <a:off x="10168053" y="3123360"/>
            <a:ext cx="1304544" cy="646176"/>
          </a:xfrm>
          <a:prstGeom prst="homePlat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p:nvSpPr>
        <p:spPr>
          <a:xfrm>
            <a:off x="2558720" y="3154392"/>
            <a:ext cx="563789" cy="563789"/>
          </a:xfrm>
          <a:prstGeom prst="ellipse">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4" name="矩形-32"/>
          <p:cNvSpPr>
            <a:spLocks noEditPoints="1"/>
          </p:cNvSpPr>
          <p:nvPr/>
        </p:nvSpPr>
        <p:spPr bwMode="auto">
          <a:xfrm>
            <a:off x="2695168" y="3292296"/>
            <a:ext cx="290893" cy="287985"/>
          </a:xfrm>
          <a:custGeom>
            <a:avLst/>
            <a:gdLst>
              <a:gd name="T0" fmla="*/ 172 w 344"/>
              <a:gd name="T1" fmla="*/ 0 h 344"/>
              <a:gd name="T2" fmla="*/ 0 w 344"/>
              <a:gd name="T3" fmla="*/ 172 h 344"/>
              <a:gd name="T4" fmla="*/ 172 w 344"/>
              <a:gd name="T5" fmla="*/ 344 h 344"/>
              <a:gd name="T6" fmla="*/ 344 w 344"/>
              <a:gd name="T7" fmla="*/ 172 h 344"/>
              <a:gd name="T8" fmla="*/ 172 w 344"/>
              <a:gd name="T9" fmla="*/ 0 h 344"/>
              <a:gd name="T10" fmla="*/ 186 w 344"/>
              <a:gd name="T11" fmla="*/ 311 h 344"/>
              <a:gd name="T12" fmla="*/ 186 w 344"/>
              <a:gd name="T13" fmla="*/ 234 h 344"/>
              <a:gd name="T14" fmla="*/ 158 w 344"/>
              <a:gd name="T15" fmla="*/ 234 h 344"/>
              <a:gd name="T16" fmla="*/ 158 w 344"/>
              <a:gd name="T17" fmla="*/ 311 h 344"/>
              <a:gd name="T18" fmla="*/ 32 w 344"/>
              <a:gd name="T19" fmla="*/ 186 h 344"/>
              <a:gd name="T20" fmla="*/ 110 w 344"/>
              <a:gd name="T21" fmla="*/ 186 h 344"/>
              <a:gd name="T22" fmla="*/ 110 w 344"/>
              <a:gd name="T23" fmla="*/ 158 h 344"/>
              <a:gd name="T24" fmla="*/ 32 w 344"/>
              <a:gd name="T25" fmla="*/ 158 h 344"/>
              <a:gd name="T26" fmla="*/ 158 w 344"/>
              <a:gd name="T27" fmla="*/ 33 h 344"/>
              <a:gd name="T28" fmla="*/ 158 w 344"/>
              <a:gd name="T29" fmla="*/ 110 h 344"/>
              <a:gd name="T30" fmla="*/ 186 w 344"/>
              <a:gd name="T31" fmla="*/ 110 h 344"/>
              <a:gd name="T32" fmla="*/ 186 w 344"/>
              <a:gd name="T33" fmla="*/ 33 h 344"/>
              <a:gd name="T34" fmla="*/ 311 w 344"/>
              <a:gd name="T35" fmla="*/ 158 h 344"/>
              <a:gd name="T36" fmla="*/ 234 w 344"/>
              <a:gd name="T37" fmla="*/ 158 h 344"/>
              <a:gd name="T38" fmla="*/ 234 w 344"/>
              <a:gd name="T39" fmla="*/ 186 h 344"/>
              <a:gd name="T40" fmla="*/ 311 w 344"/>
              <a:gd name="T41" fmla="*/ 186 h 344"/>
              <a:gd name="T42" fmla="*/ 186 w 344"/>
              <a:gd name="T43" fmla="*/ 31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4" h="344">
                <a:moveTo>
                  <a:pt x="172" y="0"/>
                </a:moveTo>
                <a:cubicBezTo>
                  <a:pt x="77" y="0"/>
                  <a:pt x="0" y="77"/>
                  <a:pt x="0" y="172"/>
                </a:cubicBezTo>
                <a:cubicBezTo>
                  <a:pt x="0" y="267"/>
                  <a:pt x="77" y="344"/>
                  <a:pt x="172" y="344"/>
                </a:cubicBezTo>
                <a:cubicBezTo>
                  <a:pt x="267" y="344"/>
                  <a:pt x="344" y="267"/>
                  <a:pt x="344" y="172"/>
                </a:cubicBezTo>
                <a:cubicBezTo>
                  <a:pt x="344" y="77"/>
                  <a:pt x="267" y="0"/>
                  <a:pt x="172" y="0"/>
                </a:cubicBezTo>
                <a:close/>
                <a:moveTo>
                  <a:pt x="186" y="311"/>
                </a:moveTo>
                <a:cubicBezTo>
                  <a:pt x="186" y="234"/>
                  <a:pt x="186" y="234"/>
                  <a:pt x="186" y="234"/>
                </a:cubicBezTo>
                <a:cubicBezTo>
                  <a:pt x="158" y="234"/>
                  <a:pt x="158" y="234"/>
                  <a:pt x="158" y="234"/>
                </a:cubicBezTo>
                <a:cubicBezTo>
                  <a:pt x="158" y="311"/>
                  <a:pt x="158" y="311"/>
                  <a:pt x="158" y="311"/>
                </a:cubicBezTo>
                <a:cubicBezTo>
                  <a:pt x="92" y="305"/>
                  <a:pt x="39" y="252"/>
                  <a:pt x="32" y="186"/>
                </a:cubicBezTo>
                <a:cubicBezTo>
                  <a:pt x="110" y="186"/>
                  <a:pt x="110" y="186"/>
                  <a:pt x="110" y="186"/>
                </a:cubicBezTo>
                <a:cubicBezTo>
                  <a:pt x="110" y="158"/>
                  <a:pt x="110" y="158"/>
                  <a:pt x="110" y="158"/>
                </a:cubicBezTo>
                <a:cubicBezTo>
                  <a:pt x="32" y="158"/>
                  <a:pt x="32" y="158"/>
                  <a:pt x="32" y="158"/>
                </a:cubicBezTo>
                <a:cubicBezTo>
                  <a:pt x="39" y="92"/>
                  <a:pt x="92" y="39"/>
                  <a:pt x="158" y="33"/>
                </a:cubicBezTo>
                <a:cubicBezTo>
                  <a:pt x="158" y="110"/>
                  <a:pt x="158" y="110"/>
                  <a:pt x="158" y="110"/>
                </a:cubicBezTo>
                <a:cubicBezTo>
                  <a:pt x="186" y="110"/>
                  <a:pt x="186" y="110"/>
                  <a:pt x="186" y="110"/>
                </a:cubicBezTo>
                <a:cubicBezTo>
                  <a:pt x="186" y="33"/>
                  <a:pt x="186" y="33"/>
                  <a:pt x="186" y="33"/>
                </a:cubicBezTo>
                <a:cubicBezTo>
                  <a:pt x="252" y="39"/>
                  <a:pt x="305" y="92"/>
                  <a:pt x="311" y="158"/>
                </a:cubicBezTo>
                <a:cubicBezTo>
                  <a:pt x="234" y="158"/>
                  <a:pt x="234" y="158"/>
                  <a:pt x="234" y="158"/>
                </a:cubicBezTo>
                <a:cubicBezTo>
                  <a:pt x="234" y="186"/>
                  <a:pt x="234" y="186"/>
                  <a:pt x="234" y="186"/>
                </a:cubicBezTo>
                <a:cubicBezTo>
                  <a:pt x="311" y="186"/>
                  <a:pt x="311" y="186"/>
                  <a:pt x="311" y="186"/>
                </a:cubicBezTo>
                <a:cubicBezTo>
                  <a:pt x="305" y="252"/>
                  <a:pt x="252" y="305"/>
                  <a:pt x="186" y="311"/>
                </a:cubicBezTo>
                <a:close/>
              </a:path>
            </a:pathLst>
          </a:custGeom>
          <a:solidFill>
            <a:schemeClr val="bg1"/>
          </a:solidFill>
          <a:ln>
            <a:noFill/>
          </a:ln>
          <a:effectLst>
            <a:outerShdw blurRad="63500" dist="38100" dir="2700000" algn="tl" rotWithShape="0">
              <a:prstClr val="black">
                <a:alpha val="20000"/>
              </a:prst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AU" sz="2667">
              <a:solidFill>
                <a:srgbClr val="000000"/>
              </a:solidFill>
              <a:latin typeface="FontAwesome" pitchFamily="2" charset="0"/>
            </a:endParaRPr>
          </a:p>
        </p:txBody>
      </p:sp>
      <p:sp>
        <p:nvSpPr>
          <p:cNvPr id="16" name="椭圆 15"/>
          <p:cNvSpPr/>
          <p:nvPr/>
        </p:nvSpPr>
        <p:spPr>
          <a:xfrm>
            <a:off x="4195262" y="3154392"/>
            <a:ext cx="563789" cy="563789"/>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3"/>
          <p:cNvSpPr>
            <a:spLocks noEditPoints="1"/>
          </p:cNvSpPr>
          <p:nvPr/>
        </p:nvSpPr>
        <p:spPr bwMode="auto">
          <a:xfrm>
            <a:off x="4342749" y="3298705"/>
            <a:ext cx="268817" cy="275167"/>
          </a:xfrm>
          <a:custGeom>
            <a:avLst/>
            <a:gdLst/>
            <a:ahLst/>
            <a:cxnLst>
              <a:cxn ang="0">
                <a:pos x="1" y="40"/>
              </a:cxn>
              <a:cxn ang="0">
                <a:pos x="1" y="38"/>
              </a:cxn>
              <a:cxn ang="0">
                <a:pos x="13" y="39"/>
              </a:cxn>
              <a:cxn ang="0">
                <a:pos x="28" y="19"/>
              </a:cxn>
              <a:cxn ang="0">
                <a:pos x="16" y="8"/>
              </a:cxn>
              <a:cxn ang="0">
                <a:pos x="8" y="14"/>
              </a:cxn>
              <a:cxn ang="0">
                <a:pos x="8" y="19"/>
              </a:cxn>
              <a:cxn ang="0">
                <a:pos x="17" y="37"/>
              </a:cxn>
              <a:cxn ang="0">
                <a:pos x="3" y="24"/>
              </a:cxn>
              <a:cxn ang="0">
                <a:pos x="3" y="9"/>
              </a:cxn>
              <a:cxn ang="0">
                <a:pos x="16" y="1"/>
              </a:cxn>
              <a:cxn ang="0">
                <a:pos x="35" y="16"/>
              </a:cxn>
              <a:cxn ang="0">
                <a:pos x="28" y="19"/>
              </a:cxn>
              <a:cxn ang="0">
                <a:pos x="5" y="55"/>
              </a:cxn>
              <a:cxn ang="0">
                <a:pos x="5" y="53"/>
              </a:cxn>
              <a:cxn ang="0">
                <a:pos x="15" y="44"/>
              </a:cxn>
              <a:cxn ang="0">
                <a:pos x="6" y="55"/>
              </a:cxn>
              <a:cxn ang="0">
                <a:pos x="20" y="60"/>
              </a:cxn>
              <a:cxn ang="0">
                <a:pos x="19" y="47"/>
              </a:cxn>
              <a:cxn ang="0">
                <a:pos x="21" y="47"/>
              </a:cxn>
              <a:cxn ang="0">
                <a:pos x="56" y="51"/>
              </a:cxn>
              <a:cxn ang="0">
                <a:pos x="43" y="59"/>
              </a:cxn>
              <a:cxn ang="0">
                <a:pos x="24" y="44"/>
              </a:cxn>
              <a:cxn ang="0">
                <a:pos x="31" y="42"/>
              </a:cxn>
              <a:cxn ang="0">
                <a:pos x="45" y="51"/>
              </a:cxn>
              <a:cxn ang="0">
                <a:pos x="52" y="44"/>
              </a:cxn>
              <a:cxn ang="0">
                <a:pos x="41" y="32"/>
              </a:cxn>
              <a:cxn ang="0">
                <a:pos x="44" y="24"/>
              </a:cxn>
              <a:cxn ang="0">
                <a:pos x="59" y="44"/>
              </a:cxn>
              <a:cxn ang="0">
                <a:pos x="40" y="13"/>
              </a:cxn>
              <a:cxn ang="0">
                <a:pos x="37" y="13"/>
              </a:cxn>
              <a:cxn ang="0">
                <a:pos x="39" y="0"/>
              </a:cxn>
              <a:cxn ang="0">
                <a:pos x="40" y="13"/>
              </a:cxn>
              <a:cxn ang="0">
                <a:pos x="44" y="16"/>
              </a:cxn>
              <a:cxn ang="0">
                <a:pos x="43" y="14"/>
              </a:cxn>
              <a:cxn ang="0">
                <a:pos x="54" y="5"/>
              </a:cxn>
              <a:cxn ang="0">
                <a:pos x="45" y="16"/>
              </a:cxn>
              <a:cxn ang="0">
                <a:pos x="47" y="22"/>
              </a:cxn>
              <a:cxn ang="0">
                <a:pos x="47" y="20"/>
              </a:cxn>
              <a:cxn ang="0">
                <a:pos x="59" y="21"/>
              </a:cxn>
            </a:cxnLst>
            <a:rect l="0" t="0" r="r" b="b"/>
            <a:pathLst>
              <a:path w="59" h="60">
                <a:moveTo>
                  <a:pt x="12" y="40"/>
                </a:moveTo>
                <a:cubicBezTo>
                  <a:pt x="1" y="40"/>
                  <a:pt x="1" y="40"/>
                  <a:pt x="1" y="40"/>
                </a:cubicBezTo>
                <a:cubicBezTo>
                  <a:pt x="0" y="40"/>
                  <a:pt x="0" y="40"/>
                  <a:pt x="0" y="39"/>
                </a:cubicBezTo>
                <a:cubicBezTo>
                  <a:pt x="0" y="39"/>
                  <a:pt x="0" y="38"/>
                  <a:pt x="1" y="38"/>
                </a:cubicBezTo>
                <a:cubicBezTo>
                  <a:pt x="12" y="38"/>
                  <a:pt x="12" y="38"/>
                  <a:pt x="12" y="38"/>
                </a:cubicBezTo>
                <a:cubicBezTo>
                  <a:pt x="13" y="38"/>
                  <a:pt x="13" y="39"/>
                  <a:pt x="13" y="39"/>
                </a:cubicBezTo>
                <a:cubicBezTo>
                  <a:pt x="13" y="40"/>
                  <a:pt x="13" y="40"/>
                  <a:pt x="12" y="40"/>
                </a:cubicBezTo>
                <a:close/>
                <a:moveTo>
                  <a:pt x="28" y="19"/>
                </a:moveTo>
                <a:cubicBezTo>
                  <a:pt x="18" y="9"/>
                  <a:pt x="18" y="9"/>
                  <a:pt x="18" y="9"/>
                </a:cubicBezTo>
                <a:cubicBezTo>
                  <a:pt x="18" y="8"/>
                  <a:pt x="17" y="8"/>
                  <a:pt x="16" y="8"/>
                </a:cubicBezTo>
                <a:cubicBezTo>
                  <a:pt x="15" y="8"/>
                  <a:pt x="14" y="8"/>
                  <a:pt x="13" y="9"/>
                </a:cubicBezTo>
                <a:cubicBezTo>
                  <a:pt x="8" y="14"/>
                  <a:pt x="8" y="14"/>
                  <a:pt x="8" y="14"/>
                </a:cubicBezTo>
                <a:cubicBezTo>
                  <a:pt x="8" y="15"/>
                  <a:pt x="7" y="15"/>
                  <a:pt x="7" y="16"/>
                </a:cubicBezTo>
                <a:cubicBezTo>
                  <a:pt x="7" y="17"/>
                  <a:pt x="8" y="18"/>
                  <a:pt x="8" y="19"/>
                </a:cubicBezTo>
                <a:cubicBezTo>
                  <a:pt x="18" y="29"/>
                  <a:pt x="18" y="29"/>
                  <a:pt x="18" y="29"/>
                </a:cubicBezTo>
                <a:cubicBezTo>
                  <a:pt x="17" y="37"/>
                  <a:pt x="17" y="37"/>
                  <a:pt x="17" y="37"/>
                </a:cubicBezTo>
                <a:cubicBezTo>
                  <a:pt x="17" y="37"/>
                  <a:pt x="16" y="36"/>
                  <a:pt x="15" y="36"/>
                </a:cubicBezTo>
                <a:cubicBezTo>
                  <a:pt x="3" y="24"/>
                  <a:pt x="3" y="24"/>
                  <a:pt x="3" y="24"/>
                </a:cubicBezTo>
                <a:cubicBezTo>
                  <a:pt x="1" y="22"/>
                  <a:pt x="0" y="19"/>
                  <a:pt x="0" y="16"/>
                </a:cubicBezTo>
                <a:cubicBezTo>
                  <a:pt x="0" y="14"/>
                  <a:pt x="1" y="11"/>
                  <a:pt x="3" y="9"/>
                </a:cubicBezTo>
                <a:cubicBezTo>
                  <a:pt x="9" y="4"/>
                  <a:pt x="9" y="4"/>
                  <a:pt x="9" y="4"/>
                </a:cubicBezTo>
                <a:cubicBezTo>
                  <a:pt x="11" y="2"/>
                  <a:pt x="13" y="1"/>
                  <a:pt x="16" y="1"/>
                </a:cubicBezTo>
                <a:cubicBezTo>
                  <a:pt x="19" y="1"/>
                  <a:pt x="21" y="2"/>
                  <a:pt x="23" y="4"/>
                </a:cubicBezTo>
                <a:cubicBezTo>
                  <a:pt x="35" y="16"/>
                  <a:pt x="35" y="16"/>
                  <a:pt x="35" y="16"/>
                </a:cubicBezTo>
                <a:cubicBezTo>
                  <a:pt x="36" y="17"/>
                  <a:pt x="36" y="17"/>
                  <a:pt x="37" y="18"/>
                </a:cubicBezTo>
                <a:lnTo>
                  <a:pt x="28" y="19"/>
                </a:lnTo>
                <a:close/>
                <a:moveTo>
                  <a:pt x="6" y="55"/>
                </a:moveTo>
                <a:cubicBezTo>
                  <a:pt x="6" y="55"/>
                  <a:pt x="6" y="55"/>
                  <a:pt x="5" y="55"/>
                </a:cubicBezTo>
                <a:cubicBezTo>
                  <a:pt x="5" y="55"/>
                  <a:pt x="5" y="55"/>
                  <a:pt x="5" y="55"/>
                </a:cubicBezTo>
                <a:cubicBezTo>
                  <a:pt x="4" y="54"/>
                  <a:pt x="4" y="54"/>
                  <a:pt x="5" y="53"/>
                </a:cubicBezTo>
                <a:cubicBezTo>
                  <a:pt x="14" y="44"/>
                  <a:pt x="14" y="44"/>
                  <a:pt x="14" y="44"/>
                </a:cubicBezTo>
                <a:cubicBezTo>
                  <a:pt x="14" y="44"/>
                  <a:pt x="15" y="44"/>
                  <a:pt x="15" y="44"/>
                </a:cubicBezTo>
                <a:cubicBezTo>
                  <a:pt x="16" y="45"/>
                  <a:pt x="16" y="45"/>
                  <a:pt x="15" y="46"/>
                </a:cubicBezTo>
                <a:lnTo>
                  <a:pt x="6" y="55"/>
                </a:lnTo>
                <a:close/>
                <a:moveTo>
                  <a:pt x="21" y="59"/>
                </a:moveTo>
                <a:cubicBezTo>
                  <a:pt x="21" y="59"/>
                  <a:pt x="21" y="60"/>
                  <a:pt x="20" y="60"/>
                </a:cubicBezTo>
                <a:cubicBezTo>
                  <a:pt x="20" y="60"/>
                  <a:pt x="19" y="59"/>
                  <a:pt x="19" y="59"/>
                </a:cubicBezTo>
                <a:cubicBezTo>
                  <a:pt x="19" y="47"/>
                  <a:pt x="19" y="47"/>
                  <a:pt x="19" y="47"/>
                </a:cubicBezTo>
                <a:cubicBezTo>
                  <a:pt x="19" y="47"/>
                  <a:pt x="20" y="46"/>
                  <a:pt x="20" y="46"/>
                </a:cubicBezTo>
                <a:cubicBezTo>
                  <a:pt x="21" y="46"/>
                  <a:pt x="21" y="47"/>
                  <a:pt x="21" y="47"/>
                </a:cubicBezTo>
                <a:lnTo>
                  <a:pt x="21" y="59"/>
                </a:lnTo>
                <a:close/>
                <a:moveTo>
                  <a:pt x="56" y="51"/>
                </a:moveTo>
                <a:cubicBezTo>
                  <a:pt x="50" y="56"/>
                  <a:pt x="50" y="56"/>
                  <a:pt x="50" y="56"/>
                </a:cubicBezTo>
                <a:cubicBezTo>
                  <a:pt x="48" y="58"/>
                  <a:pt x="46" y="59"/>
                  <a:pt x="43" y="59"/>
                </a:cubicBezTo>
                <a:cubicBezTo>
                  <a:pt x="40" y="59"/>
                  <a:pt x="38" y="58"/>
                  <a:pt x="36" y="56"/>
                </a:cubicBezTo>
                <a:cubicBezTo>
                  <a:pt x="24" y="44"/>
                  <a:pt x="24" y="44"/>
                  <a:pt x="24" y="44"/>
                </a:cubicBezTo>
                <a:cubicBezTo>
                  <a:pt x="23" y="44"/>
                  <a:pt x="23" y="43"/>
                  <a:pt x="22" y="42"/>
                </a:cubicBezTo>
                <a:cubicBezTo>
                  <a:pt x="31" y="42"/>
                  <a:pt x="31" y="42"/>
                  <a:pt x="31" y="42"/>
                </a:cubicBezTo>
                <a:cubicBezTo>
                  <a:pt x="41" y="51"/>
                  <a:pt x="41" y="51"/>
                  <a:pt x="41" y="51"/>
                </a:cubicBezTo>
                <a:cubicBezTo>
                  <a:pt x="42" y="53"/>
                  <a:pt x="44" y="53"/>
                  <a:pt x="45" y="51"/>
                </a:cubicBezTo>
                <a:cubicBezTo>
                  <a:pt x="51" y="46"/>
                  <a:pt x="51" y="46"/>
                  <a:pt x="51" y="46"/>
                </a:cubicBezTo>
                <a:cubicBezTo>
                  <a:pt x="51" y="46"/>
                  <a:pt x="52" y="45"/>
                  <a:pt x="52" y="44"/>
                </a:cubicBezTo>
                <a:cubicBezTo>
                  <a:pt x="52" y="43"/>
                  <a:pt x="51" y="42"/>
                  <a:pt x="51" y="41"/>
                </a:cubicBezTo>
                <a:cubicBezTo>
                  <a:pt x="41" y="32"/>
                  <a:pt x="41" y="32"/>
                  <a:pt x="41" y="32"/>
                </a:cubicBezTo>
                <a:cubicBezTo>
                  <a:pt x="42" y="23"/>
                  <a:pt x="42" y="23"/>
                  <a:pt x="42" y="23"/>
                </a:cubicBezTo>
                <a:cubicBezTo>
                  <a:pt x="42" y="23"/>
                  <a:pt x="43" y="24"/>
                  <a:pt x="44" y="24"/>
                </a:cubicBezTo>
                <a:cubicBezTo>
                  <a:pt x="56" y="36"/>
                  <a:pt x="56" y="36"/>
                  <a:pt x="56" y="36"/>
                </a:cubicBezTo>
                <a:cubicBezTo>
                  <a:pt x="58" y="38"/>
                  <a:pt x="59" y="41"/>
                  <a:pt x="59" y="44"/>
                </a:cubicBezTo>
                <a:cubicBezTo>
                  <a:pt x="59" y="47"/>
                  <a:pt x="58" y="49"/>
                  <a:pt x="56" y="51"/>
                </a:cubicBezTo>
                <a:close/>
                <a:moveTo>
                  <a:pt x="40" y="13"/>
                </a:moveTo>
                <a:cubicBezTo>
                  <a:pt x="40" y="14"/>
                  <a:pt x="39" y="14"/>
                  <a:pt x="39" y="14"/>
                </a:cubicBezTo>
                <a:cubicBezTo>
                  <a:pt x="38" y="14"/>
                  <a:pt x="37" y="14"/>
                  <a:pt x="37" y="13"/>
                </a:cubicBezTo>
                <a:cubicBezTo>
                  <a:pt x="37" y="1"/>
                  <a:pt x="37" y="1"/>
                  <a:pt x="37" y="1"/>
                </a:cubicBezTo>
                <a:cubicBezTo>
                  <a:pt x="37" y="1"/>
                  <a:pt x="38" y="0"/>
                  <a:pt x="39" y="0"/>
                </a:cubicBezTo>
                <a:cubicBezTo>
                  <a:pt x="39" y="0"/>
                  <a:pt x="40" y="1"/>
                  <a:pt x="40" y="1"/>
                </a:cubicBezTo>
                <a:lnTo>
                  <a:pt x="40" y="13"/>
                </a:lnTo>
                <a:close/>
                <a:moveTo>
                  <a:pt x="45" y="16"/>
                </a:moveTo>
                <a:cubicBezTo>
                  <a:pt x="45" y="16"/>
                  <a:pt x="45" y="16"/>
                  <a:pt x="44" y="16"/>
                </a:cubicBezTo>
                <a:cubicBezTo>
                  <a:pt x="44" y="16"/>
                  <a:pt x="44" y="16"/>
                  <a:pt x="43" y="16"/>
                </a:cubicBezTo>
                <a:cubicBezTo>
                  <a:pt x="43" y="16"/>
                  <a:pt x="43" y="15"/>
                  <a:pt x="43" y="14"/>
                </a:cubicBezTo>
                <a:cubicBezTo>
                  <a:pt x="53" y="5"/>
                  <a:pt x="53" y="5"/>
                  <a:pt x="53" y="5"/>
                </a:cubicBezTo>
                <a:cubicBezTo>
                  <a:pt x="53" y="5"/>
                  <a:pt x="54" y="5"/>
                  <a:pt x="54" y="5"/>
                </a:cubicBezTo>
                <a:cubicBezTo>
                  <a:pt x="55" y="6"/>
                  <a:pt x="55" y="6"/>
                  <a:pt x="54" y="7"/>
                </a:cubicBezTo>
                <a:lnTo>
                  <a:pt x="45" y="16"/>
                </a:lnTo>
                <a:close/>
                <a:moveTo>
                  <a:pt x="58" y="22"/>
                </a:moveTo>
                <a:cubicBezTo>
                  <a:pt x="47" y="22"/>
                  <a:pt x="47" y="22"/>
                  <a:pt x="47" y="22"/>
                </a:cubicBezTo>
                <a:cubicBezTo>
                  <a:pt x="46" y="22"/>
                  <a:pt x="45" y="22"/>
                  <a:pt x="45" y="21"/>
                </a:cubicBezTo>
                <a:cubicBezTo>
                  <a:pt x="45" y="20"/>
                  <a:pt x="46" y="20"/>
                  <a:pt x="47" y="20"/>
                </a:cubicBezTo>
                <a:cubicBezTo>
                  <a:pt x="58" y="20"/>
                  <a:pt x="58" y="20"/>
                  <a:pt x="58" y="20"/>
                </a:cubicBezTo>
                <a:cubicBezTo>
                  <a:pt x="59" y="20"/>
                  <a:pt x="59" y="20"/>
                  <a:pt x="59" y="21"/>
                </a:cubicBezTo>
                <a:cubicBezTo>
                  <a:pt x="59" y="22"/>
                  <a:pt x="59" y="22"/>
                  <a:pt x="58" y="22"/>
                </a:cubicBezTo>
                <a:close/>
              </a:path>
            </a:pathLst>
          </a:custGeom>
          <a:solidFill>
            <a:schemeClr val="bg1"/>
          </a:solidFill>
          <a:ln>
            <a:noFill/>
          </a:ln>
          <a:effectLst>
            <a:outerShdw blurRad="63500" dist="38100" dir="2700000" algn="tl" rotWithShape="0">
              <a:prstClr val="black">
                <a:alpha val="20000"/>
              </a:prstClr>
            </a:outerShdw>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a:solidFill>
                <a:srgbClr val="000000"/>
              </a:solidFill>
              <a:latin typeface="FontAwesome" pitchFamily="2" charset="0"/>
            </a:endParaRPr>
          </a:p>
        </p:txBody>
      </p:sp>
      <p:sp>
        <p:nvSpPr>
          <p:cNvPr id="19" name="椭圆 18"/>
          <p:cNvSpPr/>
          <p:nvPr/>
        </p:nvSpPr>
        <p:spPr>
          <a:xfrm>
            <a:off x="7468344" y="3154392"/>
            <a:ext cx="563789" cy="563789"/>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8"/>
          <p:cNvSpPr>
            <a:spLocks noEditPoints="1"/>
          </p:cNvSpPr>
          <p:nvPr/>
        </p:nvSpPr>
        <p:spPr bwMode="auto">
          <a:xfrm>
            <a:off x="7635939" y="3321987"/>
            <a:ext cx="228600" cy="228600"/>
          </a:xfrm>
          <a:custGeom>
            <a:avLst/>
            <a:gdLst/>
            <a:ahLst/>
            <a:cxnLst>
              <a:cxn ang="0">
                <a:pos x="49" y="49"/>
              </a:cxn>
              <a:cxn ang="0">
                <a:pos x="48" y="50"/>
              </a:cxn>
              <a:cxn ang="0">
                <a:pos x="43" y="50"/>
              </a:cxn>
              <a:cxn ang="0">
                <a:pos x="40" y="48"/>
              </a:cxn>
              <a:cxn ang="0">
                <a:pos x="2" y="10"/>
              </a:cxn>
              <a:cxn ang="0">
                <a:pos x="0" y="7"/>
              </a:cxn>
              <a:cxn ang="0">
                <a:pos x="0" y="2"/>
              </a:cxn>
              <a:cxn ang="0">
                <a:pos x="0" y="1"/>
              </a:cxn>
              <a:cxn ang="0">
                <a:pos x="2" y="0"/>
              </a:cxn>
              <a:cxn ang="0">
                <a:pos x="2" y="0"/>
              </a:cxn>
              <a:cxn ang="0">
                <a:pos x="35" y="15"/>
              </a:cxn>
              <a:cxn ang="0">
                <a:pos x="50" y="48"/>
              </a:cxn>
              <a:cxn ang="0">
                <a:pos x="49" y="49"/>
              </a:cxn>
              <a:cxn ang="0">
                <a:pos x="31" y="49"/>
              </a:cxn>
              <a:cxn ang="0">
                <a:pos x="29" y="50"/>
              </a:cxn>
              <a:cxn ang="0">
                <a:pos x="25" y="50"/>
              </a:cxn>
              <a:cxn ang="0">
                <a:pos x="22" y="48"/>
              </a:cxn>
              <a:cxn ang="0">
                <a:pos x="2" y="28"/>
              </a:cxn>
              <a:cxn ang="0">
                <a:pos x="0" y="25"/>
              </a:cxn>
              <a:cxn ang="0">
                <a:pos x="0" y="20"/>
              </a:cxn>
              <a:cxn ang="0">
                <a:pos x="1" y="19"/>
              </a:cxn>
              <a:cxn ang="0">
                <a:pos x="2" y="18"/>
              </a:cxn>
              <a:cxn ang="0">
                <a:pos x="2" y="18"/>
              </a:cxn>
              <a:cxn ang="0">
                <a:pos x="22" y="28"/>
              </a:cxn>
              <a:cxn ang="0">
                <a:pos x="32" y="48"/>
              </a:cxn>
              <a:cxn ang="0">
                <a:pos x="31" y="49"/>
              </a:cxn>
              <a:cxn ang="0">
                <a:pos x="7" y="50"/>
              </a:cxn>
              <a:cxn ang="0">
                <a:pos x="0" y="43"/>
              </a:cxn>
              <a:cxn ang="0">
                <a:pos x="7" y="36"/>
              </a:cxn>
              <a:cxn ang="0">
                <a:pos x="13" y="43"/>
              </a:cxn>
              <a:cxn ang="0">
                <a:pos x="7" y="50"/>
              </a:cxn>
            </a:cxnLst>
            <a:rect l="0" t="0" r="r" b="b"/>
            <a:pathLst>
              <a:path w="50" h="50">
                <a:moveTo>
                  <a:pt x="49" y="49"/>
                </a:moveTo>
                <a:cubicBezTo>
                  <a:pt x="49" y="50"/>
                  <a:pt x="48" y="50"/>
                  <a:pt x="48" y="50"/>
                </a:cubicBezTo>
                <a:cubicBezTo>
                  <a:pt x="43" y="50"/>
                  <a:pt x="43" y="50"/>
                  <a:pt x="43" y="50"/>
                </a:cubicBezTo>
                <a:cubicBezTo>
                  <a:pt x="41" y="50"/>
                  <a:pt x="40" y="49"/>
                  <a:pt x="40" y="48"/>
                </a:cubicBezTo>
                <a:cubicBezTo>
                  <a:pt x="39" y="27"/>
                  <a:pt x="23" y="11"/>
                  <a:pt x="2" y="10"/>
                </a:cubicBezTo>
                <a:cubicBezTo>
                  <a:pt x="1" y="9"/>
                  <a:pt x="0" y="8"/>
                  <a:pt x="0" y="7"/>
                </a:cubicBezTo>
                <a:cubicBezTo>
                  <a:pt x="0" y="2"/>
                  <a:pt x="0" y="2"/>
                  <a:pt x="0" y="2"/>
                </a:cubicBezTo>
                <a:cubicBezTo>
                  <a:pt x="0" y="2"/>
                  <a:pt x="0" y="1"/>
                  <a:pt x="0" y="1"/>
                </a:cubicBezTo>
                <a:cubicBezTo>
                  <a:pt x="1" y="0"/>
                  <a:pt x="1" y="0"/>
                  <a:pt x="2" y="0"/>
                </a:cubicBezTo>
                <a:cubicBezTo>
                  <a:pt x="2" y="0"/>
                  <a:pt x="2" y="0"/>
                  <a:pt x="2" y="0"/>
                </a:cubicBezTo>
                <a:cubicBezTo>
                  <a:pt x="15" y="1"/>
                  <a:pt x="26" y="6"/>
                  <a:pt x="35" y="15"/>
                </a:cubicBezTo>
                <a:cubicBezTo>
                  <a:pt x="44" y="24"/>
                  <a:pt x="49" y="35"/>
                  <a:pt x="50" y="48"/>
                </a:cubicBezTo>
                <a:cubicBezTo>
                  <a:pt x="50" y="48"/>
                  <a:pt x="50" y="49"/>
                  <a:pt x="49" y="49"/>
                </a:cubicBezTo>
                <a:close/>
                <a:moveTo>
                  <a:pt x="31" y="49"/>
                </a:moveTo>
                <a:cubicBezTo>
                  <a:pt x="31" y="50"/>
                  <a:pt x="30" y="50"/>
                  <a:pt x="29" y="50"/>
                </a:cubicBezTo>
                <a:cubicBezTo>
                  <a:pt x="25" y="50"/>
                  <a:pt x="25" y="50"/>
                  <a:pt x="25" y="50"/>
                </a:cubicBezTo>
                <a:cubicBezTo>
                  <a:pt x="23" y="50"/>
                  <a:pt x="23" y="49"/>
                  <a:pt x="22" y="48"/>
                </a:cubicBezTo>
                <a:cubicBezTo>
                  <a:pt x="21" y="37"/>
                  <a:pt x="13" y="29"/>
                  <a:pt x="2" y="28"/>
                </a:cubicBezTo>
                <a:cubicBezTo>
                  <a:pt x="1" y="27"/>
                  <a:pt x="0" y="26"/>
                  <a:pt x="0" y="25"/>
                </a:cubicBezTo>
                <a:cubicBezTo>
                  <a:pt x="0" y="20"/>
                  <a:pt x="0" y="20"/>
                  <a:pt x="0" y="20"/>
                </a:cubicBezTo>
                <a:cubicBezTo>
                  <a:pt x="0" y="20"/>
                  <a:pt x="0" y="19"/>
                  <a:pt x="1" y="19"/>
                </a:cubicBezTo>
                <a:cubicBezTo>
                  <a:pt x="1" y="18"/>
                  <a:pt x="1" y="18"/>
                  <a:pt x="2" y="18"/>
                </a:cubicBezTo>
                <a:cubicBezTo>
                  <a:pt x="2" y="18"/>
                  <a:pt x="2" y="18"/>
                  <a:pt x="2" y="18"/>
                </a:cubicBezTo>
                <a:cubicBezTo>
                  <a:pt x="10" y="19"/>
                  <a:pt x="17" y="22"/>
                  <a:pt x="22" y="28"/>
                </a:cubicBezTo>
                <a:cubicBezTo>
                  <a:pt x="28" y="33"/>
                  <a:pt x="31" y="40"/>
                  <a:pt x="32" y="48"/>
                </a:cubicBezTo>
                <a:cubicBezTo>
                  <a:pt x="32" y="48"/>
                  <a:pt x="32" y="49"/>
                  <a:pt x="31" y="49"/>
                </a:cubicBezTo>
                <a:close/>
                <a:moveTo>
                  <a:pt x="7" y="50"/>
                </a:moveTo>
                <a:cubicBezTo>
                  <a:pt x="3" y="50"/>
                  <a:pt x="0" y="47"/>
                  <a:pt x="0" y="43"/>
                </a:cubicBezTo>
                <a:cubicBezTo>
                  <a:pt x="0" y="40"/>
                  <a:pt x="3" y="36"/>
                  <a:pt x="7" y="36"/>
                </a:cubicBezTo>
                <a:cubicBezTo>
                  <a:pt x="10" y="36"/>
                  <a:pt x="13" y="40"/>
                  <a:pt x="13" y="43"/>
                </a:cubicBezTo>
                <a:cubicBezTo>
                  <a:pt x="13" y="47"/>
                  <a:pt x="10" y="50"/>
                  <a:pt x="7" y="50"/>
                </a:cubicBezTo>
                <a:close/>
              </a:path>
            </a:pathLst>
          </a:custGeom>
          <a:solidFill>
            <a:schemeClr val="bg1"/>
          </a:solidFill>
          <a:ln>
            <a:noFill/>
          </a:ln>
          <a:effectLst>
            <a:outerShdw blurRad="63500" dist="38100" dir="2700000" algn="tl" rotWithShape="0">
              <a:prstClr val="black">
                <a:alpha val="20000"/>
              </a:prstClr>
            </a:outerShdw>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a:solidFill>
                <a:srgbClr val="000000"/>
              </a:solidFill>
              <a:latin typeface="FontAwesome" pitchFamily="2" charset="0"/>
            </a:endParaRPr>
          </a:p>
        </p:txBody>
      </p:sp>
      <p:sp>
        <p:nvSpPr>
          <p:cNvPr id="22" name="椭圆 21"/>
          <p:cNvSpPr/>
          <p:nvPr/>
        </p:nvSpPr>
        <p:spPr>
          <a:xfrm>
            <a:off x="5831803" y="3154392"/>
            <a:ext cx="563789" cy="563789"/>
          </a:xfrm>
          <a:prstGeom prst="ellipse">
            <a:avLst/>
          </a:prstGeom>
          <a:solidFill>
            <a:srgbClr val="BFBFBF"/>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23" name="矩形-9"/>
          <p:cNvSpPr>
            <a:spLocks noEditPoints="1"/>
          </p:cNvSpPr>
          <p:nvPr/>
        </p:nvSpPr>
        <p:spPr bwMode="auto">
          <a:xfrm>
            <a:off x="5978231" y="3301880"/>
            <a:ext cx="270933" cy="268817"/>
          </a:xfrm>
          <a:custGeom>
            <a:avLst/>
            <a:gdLst/>
            <a:ahLst/>
            <a:cxnLst>
              <a:cxn ang="0">
                <a:pos x="55" y="59"/>
              </a:cxn>
              <a:cxn ang="0">
                <a:pos x="51" y="58"/>
              </a:cxn>
              <a:cxn ang="0">
                <a:pos x="39" y="46"/>
              </a:cxn>
              <a:cxn ang="0">
                <a:pos x="25" y="50"/>
              </a:cxn>
              <a:cxn ang="0">
                <a:pos x="0" y="25"/>
              </a:cxn>
              <a:cxn ang="0">
                <a:pos x="25" y="0"/>
              </a:cxn>
              <a:cxn ang="0">
                <a:pos x="50" y="25"/>
              </a:cxn>
              <a:cxn ang="0">
                <a:pos x="46" y="39"/>
              </a:cxn>
              <a:cxn ang="0">
                <a:pos x="58" y="52"/>
              </a:cxn>
              <a:cxn ang="0">
                <a:pos x="59" y="55"/>
              </a:cxn>
              <a:cxn ang="0">
                <a:pos x="55" y="59"/>
              </a:cxn>
              <a:cxn ang="0">
                <a:pos x="25" y="9"/>
              </a:cxn>
              <a:cxn ang="0">
                <a:pos x="9" y="25"/>
              </a:cxn>
              <a:cxn ang="0">
                <a:pos x="25" y="41"/>
              </a:cxn>
              <a:cxn ang="0">
                <a:pos x="41" y="25"/>
              </a:cxn>
              <a:cxn ang="0">
                <a:pos x="25" y="9"/>
              </a:cxn>
              <a:cxn ang="0">
                <a:pos x="36" y="26"/>
              </a:cxn>
              <a:cxn ang="0">
                <a:pos x="35" y="27"/>
              </a:cxn>
              <a:cxn ang="0">
                <a:pos x="15" y="27"/>
              </a:cxn>
              <a:cxn ang="0">
                <a:pos x="13" y="26"/>
              </a:cxn>
              <a:cxn ang="0">
                <a:pos x="13" y="24"/>
              </a:cxn>
              <a:cxn ang="0">
                <a:pos x="15" y="23"/>
              </a:cxn>
              <a:cxn ang="0">
                <a:pos x="35" y="23"/>
              </a:cxn>
              <a:cxn ang="0">
                <a:pos x="36" y="24"/>
              </a:cxn>
              <a:cxn ang="0">
                <a:pos x="36" y="26"/>
              </a:cxn>
            </a:cxnLst>
            <a:rect l="0" t="0" r="r" b="b"/>
            <a:pathLst>
              <a:path w="59" h="59">
                <a:moveTo>
                  <a:pt x="55" y="59"/>
                </a:moveTo>
                <a:cubicBezTo>
                  <a:pt x="53" y="59"/>
                  <a:pt x="52" y="59"/>
                  <a:pt x="51" y="58"/>
                </a:cubicBezTo>
                <a:cubicBezTo>
                  <a:pt x="39" y="46"/>
                  <a:pt x="39" y="46"/>
                  <a:pt x="39" y="46"/>
                </a:cubicBezTo>
                <a:cubicBezTo>
                  <a:pt x="35" y="49"/>
                  <a:pt x="30" y="50"/>
                  <a:pt x="25" y="50"/>
                </a:cubicBezTo>
                <a:cubicBezTo>
                  <a:pt x="11" y="50"/>
                  <a:pt x="0" y="39"/>
                  <a:pt x="0" y="25"/>
                </a:cubicBezTo>
                <a:cubicBezTo>
                  <a:pt x="0" y="11"/>
                  <a:pt x="11" y="0"/>
                  <a:pt x="25" y="0"/>
                </a:cubicBezTo>
                <a:cubicBezTo>
                  <a:pt x="39" y="0"/>
                  <a:pt x="50" y="11"/>
                  <a:pt x="50" y="25"/>
                </a:cubicBezTo>
                <a:cubicBezTo>
                  <a:pt x="50" y="30"/>
                  <a:pt x="48" y="35"/>
                  <a:pt x="46" y="39"/>
                </a:cubicBezTo>
                <a:cubicBezTo>
                  <a:pt x="58" y="52"/>
                  <a:pt x="58" y="52"/>
                  <a:pt x="58" y="52"/>
                </a:cubicBezTo>
                <a:cubicBezTo>
                  <a:pt x="59" y="52"/>
                  <a:pt x="59" y="54"/>
                  <a:pt x="59" y="55"/>
                </a:cubicBezTo>
                <a:cubicBezTo>
                  <a:pt x="59" y="57"/>
                  <a:pt x="57" y="59"/>
                  <a:pt x="55" y="59"/>
                </a:cubicBezTo>
                <a:close/>
                <a:moveTo>
                  <a:pt x="25" y="9"/>
                </a:moveTo>
                <a:cubicBezTo>
                  <a:pt x="16" y="9"/>
                  <a:pt x="9" y="16"/>
                  <a:pt x="9" y="25"/>
                </a:cubicBezTo>
                <a:cubicBezTo>
                  <a:pt x="9" y="34"/>
                  <a:pt x="16" y="41"/>
                  <a:pt x="25" y="41"/>
                </a:cubicBezTo>
                <a:cubicBezTo>
                  <a:pt x="34" y="41"/>
                  <a:pt x="41" y="34"/>
                  <a:pt x="41" y="25"/>
                </a:cubicBezTo>
                <a:cubicBezTo>
                  <a:pt x="41" y="16"/>
                  <a:pt x="34" y="9"/>
                  <a:pt x="25" y="9"/>
                </a:cubicBezTo>
                <a:close/>
                <a:moveTo>
                  <a:pt x="36" y="26"/>
                </a:moveTo>
                <a:cubicBezTo>
                  <a:pt x="36" y="27"/>
                  <a:pt x="36" y="27"/>
                  <a:pt x="35" y="27"/>
                </a:cubicBezTo>
                <a:cubicBezTo>
                  <a:pt x="15" y="27"/>
                  <a:pt x="15" y="27"/>
                  <a:pt x="15" y="27"/>
                </a:cubicBezTo>
                <a:cubicBezTo>
                  <a:pt x="14" y="27"/>
                  <a:pt x="13" y="27"/>
                  <a:pt x="13" y="26"/>
                </a:cubicBezTo>
                <a:cubicBezTo>
                  <a:pt x="13" y="24"/>
                  <a:pt x="13" y="24"/>
                  <a:pt x="13" y="24"/>
                </a:cubicBezTo>
                <a:cubicBezTo>
                  <a:pt x="13" y="23"/>
                  <a:pt x="14" y="23"/>
                  <a:pt x="15" y="23"/>
                </a:cubicBezTo>
                <a:cubicBezTo>
                  <a:pt x="35" y="23"/>
                  <a:pt x="35" y="23"/>
                  <a:pt x="35" y="23"/>
                </a:cubicBezTo>
                <a:cubicBezTo>
                  <a:pt x="36" y="23"/>
                  <a:pt x="36" y="23"/>
                  <a:pt x="36" y="24"/>
                </a:cubicBezTo>
                <a:lnTo>
                  <a:pt x="36" y="26"/>
                </a:lnTo>
                <a:close/>
              </a:path>
            </a:pathLst>
          </a:custGeom>
          <a:solidFill>
            <a:schemeClr val="bg1"/>
          </a:solidFill>
          <a:ln>
            <a:noFill/>
          </a:ln>
          <a:effectLst>
            <a:outerShdw blurRad="63500" dist="38100" dir="2700000" algn="tl" rotWithShape="0">
              <a:prstClr val="black">
                <a:alpha val="20000"/>
              </a:prstClr>
            </a:outerShdw>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a:solidFill>
                <a:srgbClr val="000000"/>
              </a:solidFill>
              <a:latin typeface="FontAwesome" pitchFamily="2" charset="0"/>
            </a:endParaRPr>
          </a:p>
        </p:txBody>
      </p:sp>
      <p:sp>
        <p:nvSpPr>
          <p:cNvPr id="25" name="椭圆 24"/>
          <p:cNvSpPr/>
          <p:nvPr/>
        </p:nvSpPr>
        <p:spPr>
          <a:xfrm>
            <a:off x="9104887" y="3154392"/>
            <a:ext cx="563789" cy="563789"/>
          </a:xfrm>
          <a:prstGeom prst="ellipse">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26" name="矩形-7"/>
          <p:cNvSpPr>
            <a:spLocks noEditPoints="1"/>
          </p:cNvSpPr>
          <p:nvPr/>
        </p:nvSpPr>
        <p:spPr bwMode="auto">
          <a:xfrm>
            <a:off x="9219566" y="3320928"/>
            <a:ext cx="334433" cy="230717"/>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a:noFill/>
          </a:ln>
          <a:effectLst>
            <a:outerShdw blurRad="63500" dist="38100" dir="2700000" algn="tl" rotWithShape="0">
              <a:prstClr val="black">
                <a:alpha val="20000"/>
              </a:prstClr>
            </a:outerShdw>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a:solidFill>
                <a:srgbClr val="000000"/>
              </a:solidFill>
              <a:latin typeface="FontAwesome" pitchFamily="2" charset="0"/>
            </a:endParaRPr>
          </a:p>
        </p:txBody>
      </p:sp>
      <p:sp>
        <p:nvSpPr>
          <p:cNvPr id="27" name="矩形 26"/>
          <p:cNvSpPr/>
          <p:nvPr/>
        </p:nvSpPr>
        <p:spPr>
          <a:xfrm>
            <a:off x="3073315" y="1412776"/>
            <a:ext cx="2797647" cy="1536171"/>
          </a:xfrm>
          <a:prstGeom prst="rect">
            <a:avLst/>
          </a:prstGeom>
          <a:noFill/>
          <a:ln w="19050">
            <a:solidFill>
              <a:srgbClr val="37609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TextBox 31"/>
          <p:cNvSpPr txBox="1"/>
          <p:nvPr/>
        </p:nvSpPr>
        <p:spPr>
          <a:xfrm>
            <a:off x="3139284" y="1925354"/>
            <a:ext cx="2731677" cy="70134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自然风险、社会风险、政治风险、经济风险、技术风险</a:t>
            </a:r>
          </a:p>
        </p:txBody>
      </p:sp>
      <p:sp>
        <p:nvSpPr>
          <p:cNvPr id="33" name="矩形 32"/>
          <p:cNvSpPr/>
          <p:nvPr/>
        </p:nvSpPr>
        <p:spPr>
          <a:xfrm>
            <a:off x="3139284" y="1514984"/>
            <a:ext cx="2573140" cy="379656"/>
          </a:xfrm>
          <a:prstGeom prst="rect">
            <a:avLst/>
          </a:prstGeom>
        </p:spPr>
        <p:txBody>
          <a:bodyPr wrap="none">
            <a:spAutoFit/>
          </a:bodyPr>
          <a:lstStyle/>
          <a:p>
            <a:r>
              <a:rPr lang="zh-CN" altLang="en-US" sz="1867" b="1" dirty="0">
                <a:latin typeface="微软雅黑" panose="020B0503020204020204" pitchFamily="34" charset="-122"/>
                <a:ea typeface="微软雅黑" panose="020B0503020204020204" pitchFamily="34" charset="-122"/>
              </a:rPr>
              <a:t>按风险产生的原因分类</a:t>
            </a:r>
            <a:endParaRPr lang="zh-CN" altLang="en-US" sz="1867" b="1" dirty="0"/>
          </a:p>
        </p:txBody>
      </p:sp>
      <p:sp>
        <p:nvSpPr>
          <p:cNvPr id="28" name="矩形 27"/>
          <p:cNvSpPr/>
          <p:nvPr/>
        </p:nvSpPr>
        <p:spPr>
          <a:xfrm>
            <a:off x="6321040" y="1429282"/>
            <a:ext cx="2797647" cy="1536171"/>
          </a:xfrm>
          <a:prstGeom prst="rect">
            <a:avLst/>
          </a:prstGeom>
          <a:noFill/>
          <a:ln w="19050">
            <a:solidFill>
              <a:srgbClr val="37609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TextBox 33"/>
          <p:cNvSpPr txBox="1"/>
          <p:nvPr/>
        </p:nvSpPr>
        <p:spPr>
          <a:xfrm>
            <a:off x="6389494" y="1941859"/>
            <a:ext cx="2731677" cy="70134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财产风险、人身风险、信用风险、责任风险</a:t>
            </a:r>
          </a:p>
        </p:txBody>
      </p:sp>
      <p:sp>
        <p:nvSpPr>
          <p:cNvPr id="35" name="矩形 34"/>
          <p:cNvSpPr/>
          <p:nvPr/>
        </p:nvSpPr>
        <p:spPr>
          <a:xfrm>
            <a:off x="6389494" y="1531490"/>
            <a:ext cx="1856598" cy="379656"/>
          </a:xfrm>
          <a:prstGeom prst="rect">
            <a:avLst/>
          </a:prstGeom>
        </p:spPr>
        <p:txBody>
          <a:bodyPr wrap="none">
            <a:spAutoFit/>
          </a:bodyPr>
          <a:lstStyle/>
          <a:p>
            <a:r>
              <a:rPr lang="zh-CN" altLang="en-US" sz="1867" b="1" dirty="0">
                <a:latin typeface="微软雅黑" panose="020B0503020204020204" pitchFamily="34" charset="-122"/>
                <a:ea typeface="微软雅黑" panose="020B0503020204020204" pitchFamily="34" charset="-122"/>
              </a:rPr>
              <a:t>按风险标的分类</a:t>
            </a:r>
            <a:endParaRPr lang="zh-CN" altLang="en-US" sz="1867" b="1" dirty="0"/>
          </a:p>
        </p:txBody>
      </p:sp>
      <p:sp>
        <p:nvSpPr>
          <p:cNvPr id="31" name="矩形 30"/>
          <p:cNvSpPr/>
          <p:nvPr/>
        </p:nvSpPr>
        <p:spPr>
          <a:xfrm>
            <a:off x="1445122" y="4101075"/>
            <a:ext cx="2797647" cy="1536171"/>
          </a:xfrm>
          <a:prstGeom prst="rect">
            <a:avLst/>
          </a:prstGeom>
          <a:noFill/>
          <a:ln w="19050">
            <a:solidFill>
              <a:srgbClr val="3539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TextBox 35"/>
          <p:cNvSpPr txBox="1"/>
          <p:nvPr/>
        </p:nvSpPr>
        <p:spPr>
          <a:xfrm>
            <a:off x="1540120" y="4677139"/>
            <a:ext cx="2731677" cy="381258"/>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纯粹风险、投机风险</a:t>
            </a:r>
          </a:p>
        </p:txBody>
      </p:sp>
      <p:sp>
        <p:nvSpPr>
          <p:cNvPr id="37" name="矩形 36"/>
          <p:cNvSpPr/>
          <p:nvPr/>
        </p:nvSpPr>
        <p:spPr>
          <a:xfrm>
            <a:off x="1540120" y="4266769"/>
            <a:ext cx="1856598" cy="379656"/>
          </a:xfrm>
          <a:prstGeom prst="rect">
            <a:avLst/>
          </a:prstGeom>
        </p:spPr>
        <p:txBody>
          <a:bodyPr wrap="none">
            <a:spAutoFit/>
          </a:bodyPr>
          <a:lstStyle/>
          <a:p>
            <a:r>
              <a:rPr lang="zh-CN" altLang="en-US" sz="1867" b="1" dirty="0">
                <a:latin typeface="微软雅黑" panose="020B0503020204020204" pitchFamily="34" charset="-122"/>
                <a:ea typeface="微软雅黑" panose="020B0503020204020204" pitchFamily="34" charset="-122"/>
              </a:rPr>
              <a:t>按风险性质分类</a:t>
            </a:r>
            <a:endParaRPr lang="zh-CN" altLang="en-US" sz="1867" b="1" dirty="0"/>
          </a:p>
        </p:txBody>
      </p:sp>
      <p:sp>
        <p:nvSpPr>
          <p:cNvPr id="29" name="矩形 28"/>
          <p:cNvSpPr/>
          <p:nvPr/>
        </p:nvSpPr>
        <p:spPr>
          <a:xfrm>
            <a:off x="4714975" y="4101075"/>
            <a:ext cx="2797647" cy="1536171"/>
          </a:xfrm>
          <a:prstGeom prst="rect">
            <a:avLst/>
          </a:prstGeom>
          <a:noFill/>
          <a:ln w="190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TextBox 37"/>
          <p:cNvSpPr txBox="1"/>
          <p:nvPr/>
        </p:nvSpPr>
        <p:spPr>
          <a:xfrm>
            <a:off x="4818998" y="4937220"/>
            <a:ext cx="2731677" cy="381258"/>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静态风险、动态风险</a:t>
            </a:r>
          </a:p>
        </p:txBody>
      </p:sp>
      <p:sp>
        <p:nvSpPr>
          <p:cNvPr id="39" name="矩形 38"/>
          <p:cNvSpPr/>
          <p:nvPr/>
        </p:nvSpPr>
        <p:spPr>
          <a:xfrm>
            <a:off x="4803112" y="4266770"/>
            <a:ext cx="2811113" cy="666977"/>
          </a:xfrm>
          <a:prstGeom prst="rect">
            <a:avLst/>
          </a:prstGeom>
        </p:spPr>
        <p:txBody>
          <a:bodyPr wrap="square">
            <a:spAutoFit/>
          </a:bodyPr>
          <a:lstStyle/>
          <a:p>
            <a:r>
              <a:rPr lang="zh-CN" altLang="en-US" sz="1867" b="1" dirty="0">
                <a:latin typeface="微软雅黑" panose="020B0503020204020204" pitchFamily="34" charset="-122"/>
                <a:ea typeface="微软雅黑" panose="020B0503020204020204" pitchFamily="34" charset="-122"/>
              </a:rPr>
              <a:t>按风险产生的社会环境</a:t>
            </a:r>
            <a:endParaRPr lang="en-US" altLang="zh-CN" sz="1867" b="1" dirty="0">
              <a:latin typeface="微软雅黑" panose="020B0503020204020204" pitchFamily="34" charset="-122"/>
              <a:ea typeface="微软雅黑" panose="020B0503020204020204" pitchFamily="34" charset="-122"/>
            </a:endParaRPr>
          </a:p>
          <a:p>
            <a:r>
              <a:rPr lang="zh-CN" altLang="en-US" sz="1867" b="1" dirty="0">
                <a:latin typeface="微软雅黑" panose="020B0503020204020204" pitchFamily="34" charset="-122"/>
                <a:ea typeface="微软雅黑" panose="020B0503020204020204" pitchFamily="34" charset="-122"/>
              </a:rPr>
              <a:t>分类</a:t>
            </a:r>
            <a:endParaRPr lang="zh-CN" altLang="en-US" sz="1867" b="1" dirty="0"/>
          </a:p>
        </p:txBody>
      </p:sp>
      <p:sp>
        <p:nvSpPr>
          <p:cNvPr id="30" name="矩形 29"/>
          <p:cNvSpPr/>
          <p:nvPr/>
        </p:nvSpPr>
        <p:spPr>
          <a:xfrm>
            <a:off x="7973847" y="4101075"/>
            <a:ext cx="2797647" cy="1536171"/>
          </a:xfrm>
          <a:prstGeom prst="rect">
            <a:avLst/>
          </a:prstGeom>
          <a:noFill/>
          <a:ln w="190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TextBox 39"/>
          <p:cNvSpPr txBox="1"/>
          <p:nvPr/>
        </p:nvSpPr>
        <p:spPr>
          <a:xfrm>
            <a:off x="8068846" y="4677139"/>
            <a:ext cx="2731677" cy="381258"/>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基本风险、特定风险</a:t>
            </a:r>
          </a:p>
        </p:txBody>
      </p:sp>
      <p:sp>
        <p:nvSpPr>
          <p:cNvPr id="41" name="矩形 40"/>
          <p:cNvSpPr/>
          <p:nvPr/>
        </p:nvSpPr>
        <p:spPr>
          <a:xfrm>
            <a:off x="8054331" y="4266769"/>
            <a:ext cx="2573140" cy="379656"/>
          </a:xfrm>
          <a:prstGeom prst="rect">
            <a:avLst/>
          </a:prstGeom>
        </p:spPr>
        <p:txBody>
          <a:bodyPr wrap="none">
            <a:spAutoFit/>
          </a:bodyPr>
          <a:lstStyle/>
          <a:p>
            <a:r>
              <a:rPr lang="zh-CN" altLang="en-US" sz="1867" b="1" dirty="0">
                <a:latin typeface="微软雅黑" panose="020B0503020204020204" pitchFamily="34" charset="-122"/>
                <a:ea typeface="微软雅黑" panose="020B0503020204020204" pitchFamily="34" charset="-122"/>
              </a:rPr>
              <a:t>按产生风险的行为分类</a:t>
            </a:r>
            <a:endParaRPr lang="zh-CN" altLang="en-US" sz="1867" b="1" dirty="0"/>
          </a:p>
        </p:txBody>
      </p:sp>
      <p:sp>
        <p:nvSpPr>
          <p:cNvPr id="58" name="矩形 57">
            <a:extLst>
              <a:ext uri="{FF2B5EF4-FFF2-40B4-BE49-F238E27FC236}">
                <a16:creationId xmlns="" xmlns:a16="http://schemas.microsoft.com/office/drawing/2014/main" id="{DF2CF461-C75E-4AEA-9B8C-957B6667C197}"/>
              </a:ext>
            </a:extLst>
          </p:cNvPr>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a:extLst>
              <a:ext uri="{FF2B5EF4-FFF2-40B4-BE49-F238E27FC236}">
                <a16:creationId xmlns="" xmlns:a16="http://schemas.microsoft.com/office/drawing/2014/main" id="{6EF69AA0-7D10-44DE-8193-C0EE8945CE5F}"/>
              </a:ext>
            </a:extLst>
          </p:cNvPr>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a:extLst>
              <a:ext uri="{FF2B5EF4-FFF2-40B4-BE49-F238E27FC236}">
                <a16:creationId xmlns="" xmlns:a16="http://schemas.microsoft.com/office/drawing/2014/main" id="{032F3E86-8BDC-47B1-9214-FE3FA323E57C}"/>
              </a:ext>
            </a:extLst>
          </p:cNvPr>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 xmlns:a16="http://schemas.microsoft.com/office/drawing/2014/main" id="{AC211AAD-786A-4B0F-ACBA-A1BBCFB25C39}"/>
              </a:ext>
            </a:extLst>
          </p:cNvPr>
          <p:cNvGrpSpPr/>
          <p:nvPr/>
        </p:nvGrpSpPr>
        <p:grpSpPr>
          <a:xfrm>
            <a:off x="-3518" y="-1"/>
            <a:ext cx="12195518" cy="737406"/>
            <a:chOff x="1300626" y="-1"/>
            <a:chExt cx="12195518" cy="737406"/>
          </a:xfrm>
        </p:grpSpPr>
        <p:grpSp>
          <p:nvGrpSpPr>
            <p:cNvPr id="44" name="组合 43">
              <a:extLst>
                <a:ext uri="{FF2B5EF4-FFF2-40B4-BE49-F238E27FC236}">
                  <a16:creationId xmlns="" xmlns:a16="http://schemas.microsoft.com/office/drawing/2014/main" id="{D06CD2F9-61D5-4B51-A85F-8C8101D19686}"/>
                </a:ext>
              </a:extLst>
            </p:cNvPr>
            <p:cNvGrpSpPr/>
            <p:nvPr/>
          </p:nvGrpSpPr>
          <p:grpSpPr>
            <a:xfrm>
              <a:off x="1300626" y="-1"/>
              <a:ext cx="3546886" cy="737406"/>
              <a:chOff x="1300626" y="-1"/>
              <a:chExt cx="3546886" cy="737406"/>
            </a:xfrm>
          </p:grpSpPr>
          <p:sp>
            <p:nvSpPr>
              <p:cNvPr id="46" name="任意多边形 17">
                <a:extLst>
                  <a:ext uri="{FF2B5EF4-FFF2-40B4-BE49-F238E27FC236}">
                    <a16:creationId xmlns="" xmlns:a16="http://schemas.microsoft.com/office/drawing/2014/main" id="{EA4AD903-36BD-4B13-B7D9-4F24BBC91B08}"/>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文本框 1">
                <a:extLst>
                  <a:ext uri="{FF2B5EF4-FFF2-40B4-BE49-F238E27FC236}">
                    <a16:creationId xmlns="" xmlns:a16="http://schemas.microsoft.com/office/drawing/2014/main" id="{43C7C811-8803-4B2F-8C5C-26BC2FCC1188}"/>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风险的种类</a:t>
                </a:r>
              </a:p>
            </p:txBody>
          </p:sp>
          <p:sp>
            <p:nvSpPr>
              <p:cNvPr id="48" name="任意多边形 17">
                <a:extLst>
                  <a:ext uri="{FF2B5EF4-FFF2-40B4-BE49-F238E27FC236}">
                    <a16:creationId xmlns="" xmlns:a16="http://schemas.microsoft.com/office/drawing/2014/main" id="{B69FD2F0-6958-4885-91D7-092457A3DCE8}"/>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17">
                <a:extLst>
                  <a:ext uri="{FF2B5EF4-FFF2-40B4-BE49-F238E27FC236}">
                    <a16:creationId xmlns="" xmlns:a16="http://schemas.microsoft.com/office/drawing/2014/main" id="{848B1D56-01A1-48CC-A5AD-CF122F172EE9}"/>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45" name="直接连接符 44">
              <a:extLst>
                <a:ext uri="{FF2B5EF4-FFF2-40B4-BE49-F238E27FC236}">
                  <a16:creationId xmlns="" xmlns:a16="http://schemas.microsoft.com/office/drawing/2014/main" id="{AE8FF5DA-39D1-4FC5-AEEA-AFB094C024D3}"/>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66983166"/>
      </p:ext>
    </p:extLst>
  </p:cSld>
  <p:clrMapOvr>
    <a:masterClrMapping/>
  </p:clrMapOvr>
  <mc:AlternateContent xmlns:mc="http://schemas.openxmlformats.org/markup-compatibility/2006" xmlns:p14="http://schemas.microsoft.com/office/powerpoint/2010/main">
    <mc:Choice Requires="p14">
      <p:transition spd="slow" p14:dur="1600" advTm="12000">
        <p14:gallery dir="l"/>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1+#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6" presetClass="entr" presetSubtype="2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par>
                          <p:cTn id="17" fill="hold">
                            <p:stCondLst>
                              <p:cond delay="1250"/>
                            </p:stCondLst>
                            <p:childTnLst>
                              <p:par>
                                <p:cTn id="18" presetID="23" presetClass="entr" presetSubtype="272"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strVal val="2/3*#ppt_w"/>
                                          </p:val>
                                        </p:tav>
                                        <p:tav tm="100000">
                                          <p:val>
                                            <p:strVal val="#ppt_w"/>
                                          </p:val>
                                        </p:tav>
                                      </p:tavLst>
                                    </p:anim>
                                    <p:anim calcmode="lin" valueType="num">
                                      <p:cBhvr>
                                        <p:cTn id="21" dur="500" fill="hold"/>
                                        <p:tgtEl>
                                          <p:spTgt spid="13"/>
                                        </p:tgtEl>
                                        <p:attrNameLst>
                                          <p:attrName>ppt_h</p:attrName>
                                        </p:attrNameLst>
                                      </p:cBhvr>
                                      <p:tavLst>
                                        <p:tav tm="0">
                                          <p:val>
                                            <p:strVal val="2/3*#ppt_h"/>
                                          </p:val>
                                        </p:tav>
                                        <p:tav tm="100000">
                                          <p:val>
                                            <p:strVal val="#ppt_h"/>
                                          </p:val>
                                        </p:tav>
                                      </p:tavLst>
                                    </p:anim>
                                  </p:childTnLst>
                                </p:cTn>
                              </p:par>
                              <p:par>
                                <p:cTn id="22" presetID="23" presetClass="entr" presetSubtype="288"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strVal val="4/3*#ppt_w"/>
                                          </p:val>
                                        </p:tav>
                                        <p:tav tm="100000">
                                          <p:val>
                                            <p:strVal val="#ppt_w"/>
                                          </p:val>
                                        </p:tav>
                                      </p:tavLst>
                                    </p:anim>
                                    <p:anim calcmode="lin" valueType="num">
                                      <p:cBhvr>
                                        <p:cTn id="25" dur="500" fill="hold"/>
                                        <p:tgtEl>
                                          <p:spTgt spid="14"/>
                                        </p:tgtEl>
                                        <p:attrNameLst>
                                          <p:attrName>ppt_h</p:attrName>
                                        </p:attrNameLst>
                                      </p:cBhvr>
                                      <p:tavLst>
                                        <p:tav tm="0">
                                          <p:val>
                                            <p:strVal val="4/3*#ppt_h"/>
                                          </p:val>
                                        </p:tav>
                                        <p:tav tm="100000">
                                          <p:val>
                                            <p:strVal val="#ppt_h"/>
                                          </p:val>
                                        </p:tav>
                                      </p:tavLst>
                                    </p:anim>
                                  </p:childTnLst>
                                </p:cTn>
                              </p:par>
                            </p:childTnLst>
                          </p:cTn>
                        </p:par>
                        <p:par>
                          <p:cTn id="26" fill="hold">
                            <p:stCondLst>
                              <p:cond delay="1750"/>
                            </p:stCondLst>
                            <p:childTnLst>
                              <p:par>
                                <p:cTn id="27" presetID="16" presetClass="entr" presetSubtype="21"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barn(inVertical)">
                                      <p:cBhvr>
                                        <p:cTn id="29" dur="500"/>
                                        <p:tgtEl>
                                          <p:spTgt spid="31"/>
                                        </p:tgtEl>
                                      </p:cBhvr>
                                    </p:animEffect>
                                  </p:childTnLst>
                                </p:cTn>
                              </p:par>
                            </p:childTnLst>
                          </p:cTn>
                        </p:par>
                        <p:par>
                          <p:cTn id="30" fill="hold">
                            <p:stCondLst>
                              <p:cond delay="22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childTnLst>
                          </p:cTn>
                        </p:par>
                        <p:par>
                          <p:cTn id="36" fill="hold">
                            <p:stCondLst>
                              <p:cond delay="3050"/>
                            </p:stCondLst>
                            <p:childTnLst>
                              <p:par>
                                <p:cTn id="37" presetID="42"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750"/>
                                        <p:tgtEl>
                                          <p:spTgt spid="36"/>
                                        </p:tgtEl>
                                      </p:cBhvr>
                                    </p:animEffect>
                                    <p:anim calcmode="lin" valueType="num">
                                      <p:cBhvr>
                                        <p:cTn id="40" dur="750" fill="hold"/>
                                        <p:tgtEl>
                                          <p:spTgt spid="36"/>
                                        </p:tgtEl>
                                        <p:attrNameLst>
                                          <p:attrName>ppt_x</p:attrName>
                                        </p:attrNameLst>
                                      </p:cBhvr>
                                      <p:tavLst>
                                        <p:tav tm="0">
                                          <p:val>
                                            <p:strVal val="#ppt_x"/>
                                          </p:val>
                                        </p:tav>
                                        <p:tav tm="100000">
                                          <p:val>
                                            <p:strVal val="#ppt_x"/>
                                          </p:val>
                                        </p:tav>
                                      </p:tavLst>
                                    </p:anim>
                                    <p:anim calcmode="lin" valueType="num">
                                      <p:cBhvr>
                                        <p:cTn id="41" dur="750" fill="hold"/>
                                        <p:tgtEl>
                                          <p:spTgt spid="36"/>
                                        </p:tgtEl>
                                        <p:attrNameLst>
                                          <p:attrName>ppt_y</p:attrName>
                                        </p:attrNameLst>
                                      </p:cBhvr>
                                      <p:tavLst>
                                        <p:tav tm="0">
                                          <p:val>
                                            <p:strVal val="#ppt_y+.1"/>
                                          </p:val>
                                        </p:tav>
                                        <p:tav tm="100000">
                                          <p:val>
                                            <p:strVal val="#ppt_y"/>
                                          </p:val>
                                        </p:tav>
                                      </p:tavLst>
                                    </p:anim>
                                  </p:childTnLst>
                                </p:cTn>
                              </p:par>
                            </p:childTnLst>
                          </p:cTn>
                        </p:par>
                        <p:par>
                          <p:cTn id="42" fill="hold">
                            <p:stCondLst>
                              <p:cond delay="3800"/>
                            </p:stCondLst>
                            <p:childTnLst>
                              <p:par>
                                <p:cTn id="43" presetID="23" presetClass="entr" presetSubtype="272"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strVal val="2/3*#ppt_w"/>
                                          </p:val>
                                        </p:tav>
                                        <p:tav tm="100000">
                                          <p:val>
                                            <p:strVal val="#ppt_w"/>
                                          </p:val>
                                        </p:tav>
                                      </p:tavLst>
                                    </p:anim>
                                    <p:anim calcmode="lin" valueType="num">
                                      <p:cBhvr>
                                        <p:cTn id="46" dur="500" fill="hold"/>
                                        <p:tgtEl>
                                          <p:spTgt spid="16"/>
                                        </p:tgtEl>
                                        <p:attrNameLst>
                                          <p:attrName>ppt_h</p:attrName>
                                        </p:attrNameLst>
                                      </p:cBhvr>
                                      <p:tavLst>
                                        <p:tav tm="0">
                                          <p:val>
                                            <p:strVal val="2/3*#ppt_h"/>
                                          </p:val>
                                        </p:tav>
                                        <p:tav tm="100000">
                                          <p:val>
                                            <p:strVal val="#ppt_h"/>
                                          </p:val>
                                        </p:tav>
                                      </p:tavLst>
                                    </p:anim>
                                  </p:childTnLst>
                                </p:cTn>
                              </p:par>
                              <p:par>
                                <p:cTn id="47" presetID="23" presetClass="entr" presetSubtype="288"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strVal val="4/3*#ppt_w"/>
                                          </p:val>
                                        </p:tav>
                                        <p:tav tm="100000">
                                          <p:val>
                                            <p:strVal val="#ppt_w"/>
                                          </p:val>
                                        </p:tav>
                                      </p:tavLst>
                                    </p:anim>
                                    <p:anim calcmode="lin" valueType="num">
                                      <p:cBhvr>
                                        <p:cTn id="50" dur="500" fill="hold"/>
                                        <p:tgtEl>
                                          <p:spTgt spid="17"/>
                                        </p:tgtEl>
                                        <p:attrNameLst>
                                          <p:attrName>ppt_h</p:attrName>
                                        </p:attrNameLst>
                                      </p:cBhvr>
                                      <p:tavLst>
                                        <p:tav tm="0">
                                          <p:val>
                                            <p:strVal val="4/3*#ppt_h"/>
                                          </p:val>
                                        </p:tav>
                                        <p:tav tm="100000">
                                          <p:val>
                                            <p:strVal val="#ppt_h"/>
                                          </p:val>
                                        </p:tav>
                                      </p:tavLst>
                                    </p:anim>
                                  </p:childTnLst>
                                </p:cTn>
                              </p:par>
                            </p:childTnLst>
                          </p:cTn>
                        </p:par>
                        <p:par>
                          <p:cTn id="51" fill="hold">
                            <p:stCondLst>
                              <p:cond delay="4300"/>
                            </p:stCondLst>
                            <p:childTnLst>
                              <p:par>
                                <p:cTn id="52" presetID="16" presetClass="entr" presetSubtype="21"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barn(inVertical)">
                                      <p:cBhvr>
                                        <p:cTn id="54" dur="500"/>
                                        <p:tgtEl>
                                          <p:spTgt spid="27"/>
                                        </p:tgtEl>
                                      </p:cBhvr>
                                    </p:animEffect>
                                  </p:childTnLst>
                                </p:cTn>
                              </p:par>
                            </p:childTnLst>
                          </p:cTn>
                        </p:par>
                        <p:par>
                          <p:cTn id="55" fill="hold">
                            <p:stCondLst>
                              <p:cond delay="4800"/>
                            </p:stCondLst>
                            <p:childTnLst>
                              <p:par>
                                <p:cTn id="56" presetID="53" presetClass="entr" presetSubtype="16" fill="hold" grpId="0" nodeType="afterEffect">
                                  <p:stCondLst>
                                    <p:cond delay="0"/>
                                  </p:stCondLst>
                                  <p:iterate type="lt">
                                    <p:tmPct val="10000"/>
                                  </p:iterate>
                                  <p:childTnLst>
                                    <p:set>
                                      <p:cBhvr>
                                        <p:cTn id="57" dur="1" fill="hold">
                                          <p:stCondLst>
                                            <p:cond delay="0"/>
                                          </p:stCondLst>
                                        </p:cTn>
                                        <p:tgtEl>
                                          <p:spTgt spid="33"/>
                                        </p:tgtEl>
                                        <p:attrNameLst>
                                          <p:attrName>style.visibility</p:attrName>
                                        </p:attrNameLst>
                                      </p:cBhvr>
                                      <p:to>
                                        <p:strVal val="visible"/>
                                      </p:to>
                                    </p:set>
                                    <p:anim calcmode="lin" valueType="num">
                                      <p:cBhvr>
                                        <p:cTn id="58" dur="500" fill="hold"/>
                                        <p:tgtEl>
                                          <p:spTgt spid="33"/>
                                        </p:tgtEl>
                                        <p:attrNameLst>
                                          <p:attrName>ppt_w</p:attrName>
                                        </p:attrNameLst>
                                      </p:cBhvr>
                                      <p:tavLst>
                                        <p:tav tm="0">
                                          <p:val>
                                            <p:fltVal val="0"/>
                                          </p:val>
                                        </p:tav>
                                        <p:tav tm="100000">
                                          <p:val>
                                            <p:strVal val="#ppt_w"/>
                                          </p:val>
                                        </p:tav>
                                      </p:tavLst>
                                    </p:anim>
                                    <p:anim calcmode="lin" valueType="num">
                                      <p:cBhvr>
                                        <p:cTn id="59" dur="500" fill="hold"/>
                                        <p:tgtEl>
                                          <p:spTgt spid="33"/>
                                        </p:tgtEl>
                                        <p:attrNameLst>
                                          <p:attrName>ppt_h</p:attrName>
                                        </p:attrNameLst>
                                      </p:cBhvr>
                                      <p:tavLst>
                                        <p:tav tm="0">
                                          <p:val>
                                            <p:fltVal val="0"/>
                                          </p:val>
                                        </p:tav>
                                        <p:tav tm="100000">
                                          <p:val>
                                            <p:strVal val="#ppt_h"/>
                                          </p:val>
                                        </p:tav>
                                      </p:tavLst>
                                    </p:anim>
                                    <p:animEffect transition="in" filter="fade">
                                      <p:cBhvr>
                                        <p:cTn id="60" dur="500"/>
                                        <p:tgtEl>
                                          <p:spTgt spid="33"/>
                                        </p:tgtEl>
                                      </p:cBhvr>
                                    </p:animEffect>
                                  </p:childTnLst>
                                </p:cTn>
                              </p:par>
                            </p:childTnLst>
                          </p:cTn>
                        </p:par>
                        <p:par>
                          <p:cTn id="61" fill="hold">
                            <p:stCondLst>
                              <p:cond delay="5750"/>
                            </p:stCondLst>
                            <p:childTnLst>
                              <p:par>
                                <p:cTn id="62" presetID="42" presetClass="entr" presetSubtype="0"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750"/>
                                        <p:tgtEl>
                                          <p:spTgt spid="32"/>
                                        </p:tgtEl>
                                      </p:cBhvr>
                                    </p:animEffect>
                                    <p:anim calcmode="lin" valueType="num">
                                      <p:cBhvr>
                                        <p:cTn id="65" dur="750" fill="hold"/>
                                        <p:tgtEl>
                                          <p:spTgt spid="32"/>
                                        </p:tgtEl>
                                        <p:attrNameLst>
                                          <p:attrName>ppt_x</p:attrName>
                                        </p:attrNameLst>
                                      </p:cBhvr>
                                      <p:tavLst>
                                        <p:tav tm="0">
                                          <p:val>
                                            <p:strVal val="#ppt_x"/>
                                          </p:val>
                                        </p:tav>
                                        <p:tav tm="100000">
                                          <p:val>
                                            <p:strVal val="#ppt_x"/>
                                          </p:val>
                                        </p:tav>
                                      </p:tavLst>
                                    </p:anim>
                                    <p:anim calcmode="lin" valueType="num">
                                      <p:cBhvr>
                                        <p:cTn id="66" dur="750" fill="hold"/>
                                        <p:tgtEl>
                                          <p:spTgt spid="32"/>
                                        </p:tgtEl>
                                        <p:attrNameLst>
                                          <p:attrName>ppt_y</p:attrName>
                                        </p:attrNameLst>
                                      </p:cBhvr>
                                      <p:tavLst>
                                        <p:tav tm="0">
                                          <p:val>
                                            <p:strVal val="#ppt_y+.1"/>
                                          </p:val>
                                        </p:tav>
                                        <p:tav tm="100000">
                                          <p:val>
                                            <p:strVal val="#ppt_y"/>
                                          </p:val>
                                        </p:tav>
                                      </p:tavLst>
                                    </p:anim>
                                  </p:childTnLst>
                                </p:cTn>
                              </p:par>
                            </p:childTnLst>
                          </p:cTn>
                        </p:par>
                        <p:par>
                          <p:cTn id="67" fill="hold">
                            <p:stCondLst>
                              <p:cond delay="6500"/>
                            </p:stCondLst>
                            <p:childTnLst>
                              <p:par>
                                <p:cTn id="68" presetID="23" presetClass="entr" presetSubtype="272"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p:cTn id="70" dur="500" fill="hold"/>
                                        <p:tgtEl>
                                          <p:spTgt spid="22"/>
                                        </p:tgtEl>
                                        <p:attrNameLst>
                                          <p:attrName>ppt_w</p:attrName>
                                        </p:attrNameLst>
                                      </p:cBhvr>
                                      <p:tavLst>
                                        <p:tav tm="0">
                                          <p:val>
                                            <p:strVal val="2/3*#ppt_w"/>
                                          </p:val>
                                        </p:tav>
                                        <p:tav tm="100000">
                                          <p:val>
                                            <p:strVal val="#ppt_w"/>
                                          </p:val>
                                        </p:tav>
                                      </p:tavLst>
                                    </p:anim>
                                    <p:anim calcmode="lin" valueType="num">
                                      <p:cBhvr>
                                        <p:cTn id="71" dur="500" fill="hold"/>
                                        <p:tgtEl>
                                          <p:spTgt spid="22"/>
                                        </p:tgtEl>
                                        <p:attrNameLst>
                                          <p:attrName>ppt_h</p:attrName>
                                        </p:attrNameLst>
                                      </p:cBhvr>
                                      <p:tavLst>
                                        <p:tav tm="0">
                                          <p:val>
                                            <p:strVal val="2/3*#ppt_h"/>
                                          </p:val>
                                        </p:tav>
                                        <p:tav tm="100000">
                                          <p:val>
                                            <p:strVal val="#ppt_h"/>
                                          </p:val>
                                        </p:tav>
                                      </p:tavLst>
                                    </p:anim>
                                  </p:childTnLst>
                                </p:cTn>
                              </p:par>
                              <p:par>
                                <p:cTn id="72" presetID="23" presetClass="entr" presetSubtype="288"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p:val>
                                            <p:strVal val="4/3*#ppt_w"/>
                                          </p:val>
                                        </p:tav>
                                        <p:tav tm="100000">
                                          <p:val>
                                            <p:strVal val="#ppt_w"/>
                                          </p:val>
                                        </p:tav>
                                      </p:tavLst>
                                    </p:anim>
                                    <p:anim calcmode="lin" valueType="num">
                                      <p:cBhvr>
                                        <p:cTn id="75" dur="500" fill="hold"/>
                                        <p:tgtEl>
                                          <p:spTgt spid="23"/>
                                        </p:tgtEl>
                                        <p:attrNameLst>
                                          <p:attrName>ppt_h</p:attrName>
                                        </p:attrNameLst>
                                      </p:cBhvr>
                                      <p:tavLst>
                                        <p:tav tm="0">
                                          <p:val>
                                            <p:strVal val="4/3*#ppt_h"/>
                                          </p:val>
                                        </p:tav>
                                        <p:tav tm="100000">
                                          <p:val>
                                            <p:strVal val="#ppt_h"/>
                                          </p:val>
                                        </p:tav>
                                      </p:tavLst>
                                    </p:anim>
                                  </p:childTnLst>
                                </p:cTn>
                              </p:par>
                            </p:childTnLst>
                          </p:cTn>
                        </p:par>
                        <p:par>
                          <p:cTn id="76" fill="hold">
                            <p:stCondLst>
                              <p:cond delay="7000"/>
                            </p:stCondLst>
                            <p:childTnLst>
                              <p:par>
                                <p:cTn id="77" presetID="16" presetClass="entr" presetSubtype="2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barn(inVertical)">
                                      <p:cBhvr>
                                        <p:cTn id="79" dur="500"/>
                                        <p:tgtEl>
                                          <p:spTgt spid="29"/>
                                        </p:tgtEl>
                                      </p:cBhvr>
                                    </p:animEffect>
                                  </p:childTnLst>
                                </p:cTn>
                              </p:par>
                            </p:childTnLst>
                          </p:cTn>
                        </p:par>
                        <p:par>
                          <p:cTn id="80" fill="hold">
                            <p:stCondLst>
                              <p:cond delay="7500"/>
                            </p:stCondLst>
                            <p:childTnLst>
                              <p:par>
                                <p:cTn id="81" presetID="53" presetClass="entr" presetSubtype="16" fill="hold" grpId="0" nodeType="afterEffect">
                                  <p:stCondLst>
                                    <p:cond delay="0"/>
                                  </p:stCondLst>
                                  <p:iterate type="lt">
                                    <p:tmPct val="10000"/>
                                  </p:iterate>
                                  <p:childTnLst>
                                    <p:set>
                                      <p:cBhvr>
                                        <p:cTn id="82" dur="1" fill="hold">
                                          <p:stCondLst>
                                            <p:cond delay="0"/>
                                          </p:stCondLst>
                                        </p:cTn>
                                        <p:tgtEl>
                                          <p:spTgt spid="39"/>
                                        </p:tgtEl>
                                        <p:attrNameLst>
                                          <p:attrName>style.visibility</p:attrName>
                                        </p:attrNameLst>
                                      </p:cBhvr>
                                      <p:to>
                                        <p:strVal val="visible"/>
                                      </p:to>
                                    </p:set>
                                    <p:anim calcmode="lin" valueType="num">
                                      <p:cBhvr>
                                        <p:cTn id="83" dur="500" fill="hold"/>
                                        <p:tgtEl>
                                          <p:spTgt spid="39"/>
                                        </p:tgtEl>
                                        <p:attrNameLst>
                                          <p:attrName>ppt_w</p:attrName>
                                        </p:attrNameLst>
                                      </p:cBhvr>
                                      <p:tavLst>
                                        <p:tav tm="0">
                                          <p:val>
                                            <p:fltVal val="0"/>
                                          </p:val>
                                        </p:tav>
                                        <p:tav tm="100000">
                                          <p:val>
                                            <p:strVal val="#ppt_w"/>
                                          </p:val>
                                        </p:tav>
                                      </p:tavLst>
                                    </p:anim>
                                    <p:anim calcmode="lin" valueType="num">
                                      <p:cBhvr>
                                        <p:cTn id="84" dur="500" fill="hold"/>
                                        <p:tgtEl>
                                          <p:spTgt spid="39"/>
                                        </p:tgtEl>
                                        <p:attrNameLst>
                                          <p:attrName>ppt_h</p:attrName>
                                        </p:attrNameLst>
                                      </p:cBhvr>
                                      <p:tavLst>
                                        <p:tav tm="0">
                                          <p:val>
                                            <p:fltVal val="0"/>
                                          </p:val>
                                        </p:tav>
                                        <p:tav tm="100000">
                                          <p:val>
                                            <p:strVal val="#ppt_h"/>
                                          </p:val>
                                        </p:tav>
                                      </p:tavLst>
                                    </p:anim>
                                    <p:animEffect transition="in" filter="fade">
                                      <p:cBhvr>
                                        <p:cTn id="85" dur="500"/>
                                        <p:tgtEl>
                                          <p:spTgt spid="39"/>
                                        </p:tgtEl>
                                      </p:cBhvr>
                                    </p:animEffect>
                                  </p:childTnLst>
                                </p:cTn>
                              </p:par>
                            </p:childTnLst>
                          </p:cTn>
                        </p:par>
                        <p:par>
                          <p:cTn id="86" fill="hold">
                            <p:stCondLst>
                              <p:cond delay="8550"/>
                            </p:stCondLst>
                            <p:childTnLst>
                              <p:par>
                                <p:cTn id="87" presetID="42" presetClass="entr" presetSubtype="0" fill="hold" grpId="0"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fade">
                                      <p:cBhvr>
                                        <p:cTn id="89" dur="750"/>
                                        <p:tgtEl>
                                          <p:spTgt spid="38"/>
                                        </p:tgtEl>
                                      </p:cBhvr>
                                    </p:animEffect>
                                    <p:anim calcmode="lin" valueType="num">
                                      <p:cBhvr>
                                        <p:cTn id="90" dur="750" fill="hold"/>
                                        <p:tgtEl>
                                          <p:spTgt spid="38"/>
                                        </p:tgtEl>
                                        <p:attrNameLst>
                                          <p:attrName>ppt_x</p:attrName>
                                        </p:attrNameLst>
                                      </p:cBhvr>
                                      <p:tavLst>
                                        <p:tav tm="0">
                                          <p:val>
                                            <p:strVal val="#ppt_x"/>
                                          </p:val>
                                        </p:tav>
                                        <p:tav tm="100000">
                                          <p:val>
                                            <p:strVal val="#ppt_x"/>
                                          </p:val>
                                        </p:tav>
                                      </p:tavLst>
                                    </p:anim>
                                    <p:anim calcmode="lin" valueType="num">
                                      <p:cBhvr>
                                        <p:cTn id="91" dur="750" fill="hold"/>
                                        <p:tgtEl>
                                          <p:spTgt spid="38"/>
                                        </p:tgtEl>
                                        <p:attrNameLst>
                                          <p:attrName>ppt_y</p:attrName>
                                        </p:attrNameLst>
                                      </p:cBhvr>
                                      <p:tavLst>
                                        <p:tav tm="0">
                                          <p:val>
                                            <p:strVal val="#ppt_y+.1"/>
                                          </p:val>
                                        </p:tav>
                                        <p:tav tm="100000">
                                          <p:val>
                                            <p:strVal val="#ppt_y"/>
                                          </p:val>
                                        </p:tav>
                                      </p:tavLst>
                                    </p:anim>
                                  </p:childTnLst>
                                </p:cTn>
                              </p:par>
                            </p:childTnLst>
                          </p:cTn>
                        </p:par>
                        <p:par>
                          <p:cTn id="92" fill="hold">
                            <p:stCondLst>
                              <p:cond delay="9300"/>
                            </p:stCondLst>
                            <p:childTnLst>
                              <p:par>
                                <p:cTn id="93" presetID="23" presetClass="entr" presetSubtype="272"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 calcmode="lin" valueType="num">
                                      <p:cBhvr>
                                        <p:cTn id="95" dur="500" fill="hold"/>
                                        <p:tgtEl>
                                          <p:spTgt spid="19"/>
                                        </p:tgtEl>
                                        <p:attrNameLst>
                                          <p:attrName>ppt_w</p:attrName>
                                        </p:attrNameLst>
                                      </p:cBhvr>
                                      <p:tavLst>
                                        <p:tav tm="0">
                                          <p:val>
                                            <p:strVal val="2/3*#ppt_w"/>
                                          </p:val>
                                        </p:tav>
                                        <p:tav tm="100000">
                                          <p:val>
                                            <p:strVal val="#ppt_w"/>
                                          </p:val>
                                        </p:tav>
                                      </p:tavLst>
                                    </p:anim>
                                    <p:anim calcmode="lin" valueType="num">
                                      <p:cBhvr>
                                        <p:cTn id="96" dur="500" fill="hold"/>
                                        <p:tgtEl>
                                          <p:spTgt spid="19"/>
                                        </p:tgtEl>
                                        <p:attrNameLst>
                                          <p:attrName>ppt_h</p:attrName>
                                        </p:attrNameLst>
                                      </p:cBhvr>
                                      <p:tavLst>
                                        <p:tav tm="0">
                                          <p:val>
                                            <p:strVal val="2/3*#ppt_h"/>
                                          </p:val>
                                        </p:tav>
                                        <p:tav tm="100000">
                                          <p:val>
                                            <p:strVal val="#ppt_h"/>
                                          </p:val>
                                        </p:tav>
                                      </p:tavLst>
                                    </p:anim>
                                  </p:childTnLst>
                                </p:cTn>
                              </p:par>
                              <p:par>
                                <p:cTn id="97" presetID="23" presetClass="entr" presetSubtype="288" fill="hold" grpId="0" nodeType="withEffect">
                                  <p:stCondLst>
                                    <p:cond delay="0"/>
                                  </p:stCondLst>
                                  <p:childTnLst>
                                    <p:set>
                                      <p:cBhvr>
                                        <p:cTn id="98" dur="1" fill="hold">
                                          <p:stCondLst>
                                            <p:cond delay="0"/>
                                          </p:stCondLst>
                                        </p:cTn>
                                        <p:tgtEl>
                                          <p:spTgt spid="20"/>
                                        </p:tgtEl>
                                        <p:attrNameLst>
                                          <p:attrName>style.visibility</p:attrName>
                                        </p:attrNameLst>
                                      </p:cBhvr>
                                      <p:to>
                                        <p:strVal val="visible"/>
                                      </p:to>
                                    </p:set>
                                    <p:anim calcmode="lin" valueType="num">
                                      <p:cBhvr>
                                        <p:cTn id="99" dur="500" fill="hold"/>
                                        <p:tgtEl>
                                          <p:spTgt spid="20"/>
                                        </p:tgtEl>
                                        <p:attrNameLst>
                                          <p:attrName>ppt_w</p:attrName>
                                        </p:attrNameLst>
                                      </p:cBhvr>
                                      <p:tavLst>
                                        <p:tav tm="0">
                                          <p:val>
                                            <p:strVal val="4/3*#ppt_w"/>
                                          </p:val>
                                        </p:tav>
                                        <p:tav tm="100000">
                                          <p:val>
                                            <p:strVal val="#ppt_w"/>
                                          </p:val>
                                        </p:tav>
                                      </p:tavLst>
                                    </p:anim>
                                    <p:anim calcmode="lin" valueType="num">
                                      <p:cBhvr>
                                        <p:cTn id="100" dur="500" fill="hold"/>
                                        <p:tgtEl>
                                          <p:spTgt spid="20"/>
                                        </p:tgtEl>
                                        <p:attrNameLst>
                                          <p:attrName>ppt_h</p:attrName>
                                        </p:attrNameLst>
                                      </p:cBhvr>
                                      <p:tavLst>
                                        <p:tav tm="0">
                                          <p:val>
                                            <p:strVal val="4/3*#ppt_h"/>
                                          </p:val>
                                        </p:tav>
                                        <p:tav tm="100000">
                                          <p:val>
                                            <p:strVal val="#ppt_h"/>
                                          </p:val>
                                        </p:tav>
                                      </p:tavLst>
                                    </p:anim>
                                  </p:childTnLst>
                                </p:cTn>
                              </p:par>
                            </p:childTnLst>
                          </p:cTn>
                        </p:par>
                        <p:par>
                          <p:cTn id="101" fill="hold">
                            <p:stCondLst>
                              <p:cond delay="9800"/>
                            </p:stCondLst>
                            <p:childTnLst>
                              <p:par>
                                <p:cTn id="102" presetID="16" presetClass="entr" presetSubtype="21"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barn(inVertical)">
                                      <p:cBhvr>
                                        <p:cTn id="104" dur="500"/>
                                        <p:tgtEl>
                                          <p:spTgt spid="28"/>
                                        </p:tgtEl>
                                      </p:cBhvr>
                                    </p:animEffect>
                                  </p:childTnLst>
                                </p:cTn>
                              </p:par>
                            </p:childTnLst>
                          </p:cTn>
                        </p:par>
                        <p:par>
                          <p:cTn id="105" fill="hold">
                            <p:stCondLst>
                              <p:cond delay="10300"/>
                            </p:stCondLst>
                            <p:childTnLst>
                              <p:par>
                                <p:cTn id="106" presetID="53" presetClass="entr" presetSubtype="16" fill="hold" grpId="0" nodeType="afterEffect">
                                  <p:stCondLst>
                                    <p:cond delay="0"/>
                                  </p:stCondLst>
                                  <p:iterate type="lt">
                                    <p:tmPct val="10000"/>
                                  </p:iterate>
                                  <p:childTnLst>
                                    <p:set>
                                      <p:cBhvr>
                                        <p:cTn id="107" dur="1" fill="hold">
                                          <p:stCondLst>
                                            <p:cond delay="0"/>
                                          </p:stCondLst>
                                        </p:cTn>
                                        <p:tgtEl>
                                          <p:spTgt spid="35"/>
                                        </p:tgtEl>
                                        <p:attrNameLst>
                                          <p:attrName>style.visibility</p:attrName>
                                        </p:attrNameLst>
                                      </p:cBhvr>
                                      <p:to>
                                        <p:strVal val="visible"/>
                                      </p:to>
                                    </p:set>
                                    <p:anim calcmode="lin" valueType="num">
                                      <p:cBhvr>
                                        <p:cTn id="108" dur="500" fill="hold"/>
                                        <p:tgtEl>
                                          <p:spTgt spid="35"/>
                                        </p:tgtEl>
                                        <p:attrNameLst>
                                          <p:attrName>ppt_w</p:attrName>
                                        </p:attrNameLst>
                                      </p:cBhvr>
                                      <p:tavLst>
                                        <p:tav tm="0">
                                          <p:val>
                                            <p:fltVal val="0"/>
                                          </p:val>
                                        </p:tav>
                                        <p:tav tm="100000">
                                          <p:val>
                                            <p:strVal val="#ppt_w"/>
                                          </p:val>
                                        </p:tav>
                                      </p:tavLst>
                                    </p:anim>
                                    <p:anim calcmode="lin" valueType="num">
                                      <p:cBhvr>
                                        <p:cTn id="109" dur="500" fill="hold"/>
                                        <p:tgtEl>
                                          <p:spTgt spid="35"/>
                                        </p:tgtEl>
                                        <p:attrNameLst>
                                          <p:attrName>ppt_h</p:attrName>
                                        </p:attrNameLst>
                                      </p:cBhvr>
                                      <p:tavLst>
                                        <p:tav tm="0">
                                          <p:val>
                                            <p:fltVal val="0"/>
                                          </p:val>
                                        </p:tav>
                                        <p:tav tm="100000">
                                          <p:val>
                                            <p:strVal val="#ppt_h"/>
                                          </p:val>
                                        </p:tav>
                                      </p:tavLst>
                                    </p:anim>
                                    <p:animEffect transition="in" filter="fade">
                                      <p:cBhvr>
                                        <p:cTn id="110" dur="500"/>
                                        <p:tgtEl>
                                          <p:spTgt spid="35"/>
                                        </p:tgtEl>
                                      </p:cBhvr>
                                    </p:animEffect>
                                  </p:childTnLst>
                                </p:cTn>
                              </p:par>
                            </p:childTnLst>
                          </p:cTn>
                        </p:par>
                        <p:par>
                          <p:cTn id="111" fill="hold">
                            <p:stCondLst>
                              <p:cond delay="11100"/>
                            </p:stCondLst>
                            <p:childTnLst>
                              <p:par>
                                <p:cTn id="112" presetID="42" presetClass="entr" presetSubtype="0" fill="hold" grpId="0" nodeType="afterEffect">
                                  <p:stCondLst>
                                    <p:cond delay="0"/>
                                  </p:stCondLst>
                                  <p:childTnLst>
                                    <p:set>
                                      <p:cBhvr>
                                        <p:cTn id="113" dur="1" fill="hold">
                                          <p:stCondLst>
                                            <p:cond delay="0"/>
                                          </p:stCondLst>
                                        </p:cTn>
                                        <p:tgtEl>
                                          <p:spTgt spid="34"/>
                                        </p:tgtEl>
                                        <p:attrNameLst>
                                          <p:attrName>style.visibility</p:attrName>
                                        </p:attrNameLst>
                                      </p:cBhvr>
                                      <p:to>
                                        <p:strVal val="visible"/>
                                      </p:to>
                                    </p:set>
                                    <p:animEffect transition="in" filter="fade">
                                      <p:cBhvr>
                                        <p:cTn id="114" dur="750"/>
                                        <p:tgtEl>
                                          <p:spTgt spid="34"/>
                                        </p:tgtEl>
                                      </p:cBhvr>
                                    </p:animEffect>
                                    <p:anim calcmode="lin" valueType="num">
                                      <p:cBhvr>
                                        <p:cTn id="115" dur="750" fill="hold"/>
                                        <p:tgtEl>
                                          <p:spTgt spid="34"/>
                                        </p:tgtEl>
                                        <p:attrNameLst>
                                          <p:attrName>ppt_x</p:attrName>
                                        </p:attrNameLst>
                                      </p:cBhvr>
                                      <p:tavLst>
                                        <p:tav tm="0">
                                          <p:val>
                                            <p:strVal val="#ppt_x"/>
                                          </p:val>
                                        </p:tav>
                                        <p:tav tm="100000">
                                          <p:val>
                                            <p:strVal val="#ppt_x"/>
                                          </p:val>
                                        </p:tav>
                                      </p:tavLst>
                                    </p:anim>
                                    <p:anim calcmode="lin" valueType="num">
                                      <p:cBhvr>
                                        <p:cTn id="116" dur="750" fill="hold"/>
                                        <p:tgtEl>
                                          <p:spTgt spid="34"/>
                                        </p:tgtEl>
                                        <p:attrNameLst>
                                          <p:attrName>ppt_y</p:attrName>
                                        </p:attrNameLst>
                                      </p:cBhvr>
                                      <p:tavLst>
                                        <p:tav tm="0">
                                          <p:val>
                                            <p:strVal val="#ppt_y+.1"/>
                                          </p:val>
                                        </p:tav>
                                        <p:tav tm="100000">
                                          <p:val>
                                            <p:strVal val="#ppt_y"/>
                                          </p:val>
                                        </p:tav>
                                      </p:tavLst>
                                    </p:anim>
                                  </p:childTnLst>
                                </p:cTn>
                              </p:par>
                            </p:childTnLst>
                          </p:cTn>
                        </p:par>
                        <p:par>
                          <p:cTn id="117" fill="hold">
                            <p:stCondLst>
                              <p:cond delay="11850"/>
                            </p:stCondLst>
                            <p:childTnLst>
                              <p:par>
                                <p:cTn id="118" presetID="23" presetClass="entr" presetSubtype="272" fill="hold" grpId="0" nodeType="afterEffect">
                                  <p:stCondLst>
                                    <p:cond delay="0"/>
                                  </p:stCondLst>
                                  <p:childTnLst>
                                    <p:set>
                                      <p:cBhvr>
                                        <p:cTn id="119" dur="1" fill="hold">
                                          <p:stCondLst>
                                            <p:cond delay="0"/>
                                          </p:stCondLst>
                                        </p:cTn>
                                        <p:tgtEl>
                                          <p:spTgt spid="25"/>
                                        </p:tgtEl>
                                        <p:attrNameLst>
                                          <p:attrName>style.visibility</p:attrName>
                                        </p:attrNameLst>
                                      </p:cBhvr>
                                      <p:to>
                                        <p:strVal val="visible"/>
                                      </p:to>
                                    </p:set>
                                    <p:anim calcmode="lin" valueType="num">
                                      <p:cBhvr>
                                        <p:cTn id="120" dur="500" fill="hold"/>
                                        <p:tgtEl>
                                          <p:spTgt spid="25"/>
                                        </p:tgtEl>
                                        <p:attrNameLst>
                                          <p:attrName>ppt_w</p:attrName>
                                        </p:attrNameLst>
                                      </p:cBhvr>
                                      <p:tavLst>
                                        <p:tav tm="0">
                                          <p:val>
                                            <p:strVal val="2/3*#ppt_w"/>
                                          </p:val>
                                        </p:tav>
                                        <p:tav tm="100000">
                                          <p:val>
                                            <p:strVal val="#ppt_w"/>
                                          </p:val>
                                        </p:tav>
                                      </p:tavLst>
                                    </p:anim>
                                    <p:anim calcmode="lin" valueType="num">
                                      <p:cBhvr>
                                        <p:cTn id="121" dur="500" fill="hold"/>
                                        <p:tgtEl>
                                          <p:spTgt spid="25"/>
                                        </p:tgtEl>
                                        <p:attrNameLst>
                                          <p:attrName>ppt_h</p:attrName>
                                        </p:attrNameLst>
                                      </p:cBhvr>
                                      <p:tavLst>
                                        <p:tav tm="0">
                                          <p:val>
                                            <p:strVal val="2/3*#ppt_h"/>
                                          </p:val>
                                        </p:tav>
                                        <p:tav tm="100000">
                                          <p:val>
                                            <p:strVal val="#ppt_h"/>
                                          </p:val>
                                        </p:tav>
                                      </p:tavLst>
                                    </p:anim>
                                  </p:childTnLst>
                                </p:cTn>
                              </p:par>
                              <p:par>
                                <p:cTn id="122" presetID="23" presetClass="entr" presetSubtype="288" fill="hold" grpId="0" nodeType="withEffect">
                                  <p:stCondLst>
                                    <p:cond delay="0"/>
                                  </p:stCondLst>
                                  <p:childTnLst>
                                    <p:set>
                                      <p:cBhvr>
                                        <p:cTn id="123" dur="1" fill="hold">
                                          <p:stCondLst>
                                            <p:cond delay="0"/>
                                          </p:stCondLst>
                                        </p:cTn>
                                        <p:tgtEl>
                                          <p:spTgt spid="26"/>
                                        </p:tgtEl>
                                        <p:attrNameLst>
                                          <p:attrName>style.visibility</p:attrName>
                                        </p:attrNameLst>
                                      </p:cBhvr>
                                      <p:to>
                                        <p:strVal val="visible"/>
                                      </p:to>
                                    </p:set>
                                    <p:anim calcmode="lin" valueType="num">
                                      <p:cBhvr>
                                        <p:cTn id="124" dur="500" fill="hold"/>
                                        <p:tgtEl>
                                          <p:spTgt spid="26"/>
                                        </p:tgtEl>
                                        <p:attrNameLst>
                                          <p:attrName>ppt_w</p:attrName>
                                        </p:attrNameLst>
                                      </p:cBhvr>
                                      <p:tavLst>
                                        <p:tav tm="0">
                                          <p:val>
                                            <p:strVal val="4/3*#ppt_w"/>
                                          </p:val>
                                        </p:tav>
                                        <p:tav tm="100000">
                                          <p:val>
                                            <p:strVal val="#ppt_w"/>
                                          </p:val>
                                        </p:tav>
                                      </p:tavLst>
                                    </p:anim>
                                    <p:anim calcmode="lin" valueType="num">
                                      <p:cBhvr>
                                        <p:cTn id="125" dur="500" fill="hold"/>
                                        <p:tgtEl>
                                          <p:spTgt spid="26"/>
                                        </p:tgtEl>
                                        <p:attrNameLst>
                                          <p:attrName>ppt_h</p:attrName>
                                        </p:attrNameLst>
                                      </p:cBhvr>
                                      <p:tavLst>
                                        <p:tav tm="0">
                                          <p:val>
                                            <p:strVal val="4/3*#ppt_h"/>
                                          </p:val>
                                        </p:tav>
                                        <p:tav tm="100000">
                                          <p:val>
                                            <p:strVal val="#ppt_h"/>
                                          </p:val>
                                        </p:tav>
                                      </p:tavLst>
                                    </p:anim>
                                  </p:childTnLst>
                                </p:cTn>
                              </p:par>
                            </p:childTnLst>
                          </p:cTn>
                        </p:par>
                        <p:par>
                          <p:cTn id="126" fill="hold">
                            <p:stCondLst>
                              <p:cond delay="12350"/>
                            </p:stCondLst>
                            <p:childTnLst>
                              <p:par>
                                <p:cTn id="127" presetID="16" presetClass="entr" presetSubtype="21" fill="hold" grpId="0" nodeType="afterEffect">
                                  <p:stCondLst>
                                    <p:cond delay="0"/>
                                  </p:stCondLst>
                                  <p:childTnLst>
                                    <p:set>
                                      <p:cBhvr>
                                        <p:cTn id="128" dur="1" fill="hold">
                                          <p:stCondLst>
                                            <p:cond delay="0"/>
                                          </p:stCondLst>
                                        </p:cTn>
                                        <p:tgtEl>
                                          <p:spTgt spid="30"/>
                                        </p:tgtEl>
                                        <p:attrNameLst>
                                          <p:attrName>style.visibility</p:attrName>
                                        </p:attrNameLst>
                                      </p:cBhvr>
                                      <p:to>
                                        <p:strVal val="visible"/>
                                      </p:to>
                                    </p:set>
                                    <p:animEffect transition="in" filter="barn(inVertical)">
                                      <p:cBhvr>
                                        <p:cTn id="129" dur="500"/>
                                        <p:tgtEl>
                                          <p:spTgt spid="30"/>
                                        </p:tgtEl>
                                      </p:cBhvr>
                                    </p:animEffect>
                                  </p:childTnLst>
                                </p:cTn>
                              </p:par>
                            </p:childTnLst>
                          </p:cTn>
                        </p:par>
                        <p:par>
                          <p:cTn id="130" fill="hold">
                            <p:stCondLst>
                              <p:cond delay="12850"/>
                            </p:stCondLst>
                            <p:childTnLst>
                              <p:par>
                                <p:cTn id="131" presetID="53" presetClass="entr" presetSubtype="16" fill="hold" grpId="0" nodeType="afterEffect">
                                  <p:stCondLst>
                                    <p:cond delay="0"/>
                                  </p:stCondLst>
                                  <p:iterate type="lt">
                                    <p:tmPct val="10000"/>
                                  </p:iterate>
                                  <p:childTnLst>
                                    <p:set>
                                      <p:cBhvr>
                                        <p:cTn id="132" dur="1" fill="hold">
                                          <p:stCondLst>
                                            <p:cond delay="0"/>
                                          </p:stCondLst>
                                        </p:cTn>
                                        <p:tgtEl>
                                          <p:spTgt spid="41"/>
                                        </p:tgtEl>
                                        <p:attrNameLst>
                                          <p:attrName>style.visibility</p:attrName>
                                        </p:attrNameLst>
                                      </p:cBhvr>
                                      <p:to>
                                        <p:strVal val="visible"/>
                                      </p:to>
                                    </p:set>
                                    <p:anim calcmode="lin" valueType="num">
                                      <p:cBhvr>
                                        <p:cTn id="133" dur="500" fill="hold"/>
                                        <p:tgtEl>
                                          <p:spTgt spid="41"/>
                                        </p:tgtEl>
                                        <p:attrNameLst>
                                          <p:attrName>ppt_w</p:attrName>
                                        </p:attrNameLst>
                                      </p:cBhvr>
                                      <p:tavLst>
                                        <p:tav tm="0">
                                          <p:val>
                                            <p:fltVal val="0"/>
                                          </p:val>
                                        </p:tav>
                                        <p:tav tm="100000">
                                          <p:val>
                                            <p:strVal val="#ppt_w"/>
                                          </p:val>
                                        </p:tav>
                                      </p:tavLst>
                                    </p:anim>
                                    <p:anim calcmode="lin" valueType="num">
                                      <p:cBhvr>
                                        <p:cTn id="134" dur="500" fill="hold"/>
                                        <p:tgtEl>
                                          <p:spTgt spid="41"/>
                                        </p:tgtEl>
                                        <p:attrNameLst>
                                          <p:attrName>ppt_h</p:attrName>
                                        </p:attrNameLst>
                                      </p:cBhvr>
                                      <p:tavLst>
                                        <p:tav tm="0">
                                          <p:val>
                                            <p:fltVal val="0"/>
                                          </p:val>
                                        </p:tav>
                                        <p:tav tm="100000">
                                          <p:val>
                                            <p:strVal val="#ppt_h"/>
                                          </p:val>
                                        </p:tav>
                                      </p:tavLst>
                                    </p:anim>
                                    <p:animEffect transition="in" filter="fade">
                                      <p:cBhvr>
                                        <p:cTn id="135" dur="500"/>
                                        <p:tgtEl>
                                          <p:spTgt spid="41"/>
                                        </p:tgtEl>
                                      </p:cBhvr>
                                    </p:animEffect>
                                  </p:childTnLst>
                                </p:cTn>
                              </p:par>
                            </p:childTnLst>
                          </p:cTn>
                        </p:par>
                        <p:par>
                          <p:cTn id="136" fill="hold">
                            <p:stCondLst>
                              <p:cond delay="13800"/>
                            </p:stCondLst>
                            <p:childTnLst>
                              <p:par>
                                <p:cTn id="137" presetID="42" presetClass="entr" presetSubtype="0" fill="hold" grpId="0" nodeType="afterEffect">
                                  <p:stCondLst>
                                    <p:cond delay="0"/>
                                  </p:stCondLst>
                                  <p:childTnLst>
                                    <p:set>
                                      <p:cBhvr>
                                        <p:cTn id="138" dur="1" fill="hold">
                                          <p:stCondLst>
                                            <p:cond delay="0"/>
                                          </p:stCondLst>
                                        </p:cTn>
                                        <p:tgtEl>
                                          <p:spTgt spid="40"/>
                                        </p:tgtEl>
                                        <p:attrNameLst>
                                          <p:attrName>style.visibility</p:attrName>
                                        </p:attrNameLst>
                                      </p:cBhvr>
                                      <p:to>
                                        <p:strVal val="visible"/>
                                      </p:to>
                                    </p:set>
                                    <p:animEffect transition="in" filter="fade">
                                      <p:cBhvr>
                                        <p:cTn id="139" dur="750"/>
                                        <p:tgtEl>
                                          <p:spTgt spid="40"/>
                                        </p:tgtEl>
                                      </p:cBhvr>
                                    </p:animEffect>
                                    <p:anim calcmode="lin" valueType="num">
                                      <p:cBhvr>
                                        <p:cTn id="140" dur="750" fill="hold"/>
                                        <p:tgtEl>
                                          <p:spTgt spid="40"/>
                                        </p:tgtEl>
                                        <p:attrNameLst>
                                          <p:attrName>ppt_x</p:attrName>
                                        </p:attrNameLst>
                                      </p:cBhvr>
                                      <p:tavLst>
                                        <p:tav tm="0">
                                          <p:val>
                                            <p:strVal val="#ppt_x"/>
                                          </p:val>
                                        </p:tav>
                                        <p:tav tm="100000">
                                          <p:val>
                                            <p:strVal val="#ppt_x"/>
                                          </p:val>
                                        </p:tav>
                                      </p:tavLst>
                                    </p:anim>
                                    <p:anim calcmode="lin" valueType="num">
                                      <p:cBhvr>
                                        <p:cTn id="141" dur="7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0" grpId="0" animBg="1"/>
      <p:bldP spid="13" grpId="0" animBg="1"/>
      <p:bldP spid="14" grpId="0" animBg="1"/>
      <p:bldP spid="16" grpId="0" animBg="1"/>
      <p:bldP spid="17" grpId="0" animBg="1"/>
      <p:bldP spid="19" grpId="0" animBg="1"/>
      <p:bldP spid="20" grpId="0" animBg="1"/>
      <p:bldP spid="22" grpId="0" animBg="1"/>
      <p:bldP spid="23" grpId="0" animBg="1"/>
      <p:bldP spid="25" grpId="0" animBg="1"/>
      <p:bldP spid="26" grpId="0" animBg="1"/>
      <p:bldP spid="27" grpId="0" animBg="1"/>
      <p:bldP spid="32" grpId="0"/>
      <p:bldP spid="33" grpId="0"/>
      <p:bldP spid="28" grpId="0" animBg="1"/>
      <p:bldP spid="34" grpId="0"/>
      <p:bldP spid="35" grpId="0"/>
      <p:bldP spid="31" grpId="0" animBg="1"/>
      <p:bldP spid="36" grpId="0"/>
      <p:bldP spid="37" grpId="0"/>
      <p:bldP spid="29" grpId="0" animBg="1"/>
      <p:bldP spid="38" grpId="0"/>
      <p:bldP spid="39" grpId="0"/>
      <p:bldP spid="30" grpId="0" animBg="1"/>
      <p:bldP spid="40"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半闭框 1"/>
          <p:cNvSpPr/>
          <p:nvPr/>
        </p:nvSpPr>
        <p:spPr>
          <a:xfrm rot="8100000">
            <a:off x="4885089" y="1497452"/>
            <a:ext cx="1568356" cy="1569600"/>
          </a:xfrm>
          <a:prstGeom prst="halfFrame">
            <a:avLst>
              <a:gd name="adj1" fmla="val 30944"/>
              <a:gd name="adj2" fmla="val 32622"/>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1" name="半闭框 10"/>
          <p:cNvSpPr/>
          <p:nvPr/>
        </p:nvSpPr>
        <p:spPr>
          <a:xfrm rot="8100000">
            <a:off x="4885089" y="3023571"/>
            <a:ext cx="1568356" cy="1569600"/>
          </a:xfrm>
          <a:prstGeom prst="halfFrame">
            <a:avLst>
              <a:gd name="adj1" fmla="val 30944"/>
              <a:gd name="adj2" fmla="val 32622"/>
            </a:avLst>
          </a:prstGeom>
          <a:solidFill>
            <a:srgbClr val="BFBFBF"/>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2" name="半闭框 11"/>
          <p:cNvSpPr/>
          <p:nvPr/>
        </p:nvSpPr>
        <p:spPr>
          <a:xfrm rot="8100000">
            <a:off x="4885089" y="4544961"/>
            <a:ext cx="1568356" cy="1569600"/>
          </a:xfrm>
          <a:prstGeom prst="halfFrame">
            <a:avLst>
              <a:gd name="adj1" fmla="val 30944"/>
              <a:gd name="adj2" fmla="val 32622"/>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grpSp>
        <p:nvGrpSpPr>
          <p:cNvPr id="4" name="组合 3"/>
          <p:cNvGrpSpPr/>
          <p:nvPr/>
        </p:nvGrpSpPr>
        <p:grpSpPr>
          <a:xfrm>
            <a:off x="6789020" y="2027288"/>
            <a:ext cx="504175" cy="486221"/>
            <a:chOff x="4895818" y="1455150"/>
            <a:chExt cx="378131" cy="364666"/>
          </a:xfrm>
        </p:grpSpPr>
        <p:sp>
          <p:nvSpPr>
            <p:cNvPr id="14" name="矩形 13"/>
            <p:cNvSpPr/>
            <p:nvPr/>
          </p:nvSpPr>
          <p:spPr>
            <a:xfrm>
              <a:off x="4913949" y="1459816"/>
              <a:ext cx="360000" cy="3600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TextBox 18"/>
            <p:cNvSpPr txBox="1"/>
            <p:nvPr/>
          </p:nvSpPr>
          <p:spPr>
            <a:xfrm>
              <a:off x="4895818" y="1455150"/>
              <a:ext cx="350096" cy="346249"/>
            </a:xfrm>
            <a:prstGeom prst="rect">
              <a:avLst/>
            </a:prstGeom>
            <a:noFill/>
          </p:spPr>
          <p:txBody>
            <a:bodyPr wrap="none" rtlCol="0">
              <a:spAutoFit/>
            </a:bodyPr>
            <a:lstStyle/>
            <a:p>
              <a:r>
                <a:rPr lang="en-US" altLang="zh-CN" sz="2400" dirty="0">
                  <a:solidFill>
                    <a:schemeClr val="bg1"/>
                  </a:solidFill>
                  <a:latin typeface="Impact" panose="020B0806030902050204" pitchFamily="34" charset="0"/>
                  <a:ea typeface="微软雅黑" panose="020B0503020204020204" pitchFamily="34" charset="-122"/>
                </a:rPr>
                <a:t>01</a:t>
              </a:r>
              <a:endParaRPr lang="zh-CN" altLang="en-US" sz="2400" dirty="0">
                <a:solidFill>
                  <a:schemeClr val="bg1"/>
                </a:solidFill>
                <a:latin typeface="Impact" panose="020B0806030902050204" pitchFamily="34" charset="0"/>
                <a:ea typeface="微软雅黑" panose="020B0503020204020204" pitchFamily="34" charset="-122"/>
              </a:endParaRPr>
            </a:p>
          </p:txBody>
        </p:sp>
      </p:grpSp>
      <p:grpSp>
        <p:nvGrpSpPr>
          <p:cNvPr id="5" name="组合 4"/>
          <p:cNvGrpSpPr/>
          <p:nvPr/>
        </p:nvGrpSpPr>
        <p:grpSpPr>
          <a:xfrm>
            <a:off x="6789012" y="3550741"/>
            <a:ext cx="526617" cy="486221"/>
            <a:chOff x="4895818" y="2571750"/>
            <a:chExt cx="394963" cy="364666"/>
          </a:xfrm>
        </p:grpSpPr>
        <p:sp>
          <p:nvSpPr>
            <p:cNvPr id="15" name="矩形 14"/>
            <p:cNvSpPr/>
            <p:nvPr/>
          </p:nvSpPr>
          <p:spPr>
            <a:xfrm>
              <a:off x="4930781" y="2576416"/>
              <a:ext cx="360000" cy="360000"/>
            </a:xfrm>
            <a:prstGeom prst="rect">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TextBox 19"/>
            <p:cNvSpPr txBox="1"/>
            <p:nvPr/>
          </p:nvSpPr>
          <p:spPr>
            <a:xfrm>
              <a:off x="4895818" y="2571750"/>
              <a:ext cx="384962" cy="346249"/>
            </a:xfrm>
            <a:prstGeom prst="rect">
              <a:avLst/>
            </a:prstGeom>
            <a:solidFill>
              <a:srgbClr val="353943"/>
            </a:solidFill>
          </p:spPr>
          <p:txBody>
            <a:bodyPr wrap="none" rtlCol="0">
              <a:spAutoFit/>
            </a:bodyPr>
            <a:lstStyle/>
            <a:p>
              <a:r>
                <a:rPr lang="en-US" altLang="zh-CN" sz="2400" dirty="0">
                  <a:solidFill>
                    <a:schemeClr val="bg1"/>
                  </a:solidFill>
                  <a:latin typeface="Impact" panose="020B0806030902050204" pitchFamily="34" charset="0"/>
                  <a:ea typeface="微软雅黑" panose="020B0503020204020204" pitchFamily="34" charset="-122"/>
                </a:rPr>
                <a:t>03</a:t>
              </a:r>
              <a:endParaRPr lang="zh-CN" altLang="en-US" sz="2400" dirty="0">
                <a:solidFill>
                  <a:schemeClr val="bg1"/>
                </a:solidFill>
                <a:latin typeface="Impact" panose="020B0806030902050204" pitchFamily="34" charset="0"/>
                <a:ea typeface="微软雅黑" panose="020B0503020204020204" pitchFamily="34" charset="-122"/>
              </a:endParaRPr>
            </a:p>
          </p:txBody>
        </p:sp>
      </p:grpSp>
      <p:sp>
        <p:nvSpPr>
          <p:cNvPr id="21" name="TextBox 20"/>
          <p:cNvSpPr txBox="1"/>
          <p:nvPr/>
        </p:nvSpPr>
        <p:spPr>
          <a:xfrm>
            <a:off x="6801020" y="5041366"/>
            <a:ext cx="514885" cy="461665"/>
          </a:xfrm>
          <a:prstGeom prst="rect">
            <a:avLst/>
          </a:prstGeom>
          <a:solidFill>
            <a:srgbClr val="FFD737"/>
          </a:solidFill>
        </p:spPr>
        <p:txBody>
          <a:bodyPr wrap="none" rtlCol="0">
            <a:spAutoFit/>
          </a:bodyPr>
          <a:lstStyle/>
          <a:p>
            <a:r>
              <a:rPr lang="en-US" altLang="zh-CN" sz="2400" dirty="0">
                <a:solidFill>
                  <a:schemeClr val="bg1"/>
                </a:solidFill>
                <a:latin typeface="Impact" panose="020B0806030902050204" pitchFamily="34" charset="0"/>
                <a:ea typeface="微软雅黑" panose="020B0503020204020204" pitchFamily="34" charset="-122"/>
              </a:rPr>
              <a:t>05</a:t>
            </a:r>
            <a:endParaRPr lang="zh-CN" altLang="en-US" sz="2400" dirty="0">
              <a:solidFill>
                <a:schemeClr val="bg1"/>
              </a:solidFill>
              <a:latin typeface="Impact" panose="020B0806030902050204" pitchFamily="34" charset="0"/>
              <a:ea typeface="微软雅黑" panose="020B0503020204020204" pitchFamily="34" charset="-122"/>
            </a:endParaRPr>
          </a:p>
        </p:txBody>
      </p:sp>
      <p:grpSp>
        <p:nvGrpSpPr>
          <p:cNvPr id="8" name="组合 7"/>
          <p:cNvGrpSpPr/>
          <p:nvPr/>
        </p:nvGrpSpPr>
        <p:grpSpPr>
          <a:xfrm>
            <a:off x="5118049" y="4318691"/>
            <a:ext cx="507354" cy="480000"/>
            <a:chOff x="3958263" y="3280187"/>
            <a:chExt cx="380515" cy="360000"/>
          </a:xfrm>
        </p:grpSpPr>
        <p:sp>
          <p:nvSpPr>
            <p:cNvPr id="18" name="矩形 17"/>
            <p:cNvSpPr/>
            <p:nvPr/>
          </p:nvSpPr>
          <p:spPr>
            <a:xfrm>
              <a:off x="3978778" y="3280187"/>
              <a:ext cx="360000" cy="360000"/>
            </a:xfrm>
            <a:prstGeom prst="rect">
              <a:avLst/>
            </a:prstGeom>
            <a:solidFill>
              <a:srgbClr val="376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TextBox 21"/>
            <p:cNvSpPr txBox="1"/>
            <p:nvPr/>
          </p:nvSpPr>
          <p:spPr>
            <a:xfrm>
              <a:off x="3958263" y="3286764"/>
              <a:ext cx="377748" cy="346249"/>
            </a:xfrm>
            <a:prstGeom prst="rect">
              <a:avLst/>
            </a:prstGeom>
            <a:solidFill>
              <a:srgbClr val="353943"/>
            </a:solidFill>
          </p:spPr>
          <p:txBody>
            <a:bodyPr wrap="none" rtlCol="0">
              <a:spAutoFit/>
            </a:bodyPr>
            <a:lstStyle/>
            <a:p>
              <a:r>
                <a:rPr lang="en-US" altLang="zh-CN" sz="2400" dirty="0">
                  <a:solidFill>
                    <a:schemeClr val="bg1"/>
                  </a:solidFill>
                  <a:latin typeface="Impact" panose="020B0806030902050204" pitchFamily="34" charset="0"/>
                  <a:ea typeface="微软雅黑" panose="020B0503020204020204" pitchFamily="34" charset="-122"/>
                </a:rPr>
                <a:t>04</a:t>
              </a:r>
              <a:endParaRPr lang="zh-CN" altLang="en-US" sz="2400" dirty="0">
                <a:solidFill>
                  <a:schemeClr val="bg1"/>
                </a:solidFill>
                <a:latin typeface="Impact" panose="020B0806030902050204" pitchFamily="34" charset="0"/>
                <a:ea typeface="微软雅黑" panose="020B0503020204020204" pitchFamily="34" charset="-122"/>
              </a:endParaRPr>
            </a:p>
          </p:txBody>
        </p:sp>
      </p:grpSp>
      <p:sp>
        <p:nvSpPr>
          <p:cNvPr id="23" name="TextBox 22"/>
          <p:cNvSpPr txBox="1"/>
          <p:nvPr/>
        </p:nvSpPr>
        <p:spPr>
          <a:xfrm>
            <a:off x="5102428" y="2843731"/>
            <a:ext cx="503665" cy="461665"/>
          </a:xfrm>
          <a:prstGeom prst="rect">
            <a:avLst/>
          </a:prstGeom>
          <a:solidFill>
            <a:srgbClr val="BFBFBF"/>
          </a:solidFill>
        </p:spPr>
        <p:txBody>
          <a:bodyPr wrap="none" rtlCol="0">
            <a:spAutoFit/>
          </a:bodyPr>
          <a:lstStyle/>
          <a:p>
            <a:r>
              <a:rPr lang="en-US" altLang="zh-CN" sz="2400" dirty="0">
                <a:solidFill>
                  <a:schemeClr val="bg1"/>
                </a:solidFill>
                <a:latin typeface="Impact" panose="020B0806030902050204" pitchFamily="34" charset="0"/>
                <a:ea typeface="微软雅黑" panose="020B0503020204020204" pitchFamily="34" charset="-122"/>
              </a:rPr>
              <a:t>02</a:t>
            </a:r>
            <a:endParaRPr lang="zh-CN" altLang="en-US" sz="2400" dirty="0">
              <a:solidFill>
                <a:schemeClr val="bg1"/>
              </a:solidFill>
              <a:latin typeface="Impact" panose="020B0806030902050204" pitchFamily="34" charset="0"/>
              <a:ea typeface="微软雅黑" panose="020B0503020204020204" pitchFamily="34" charset="-122"/>
            </a:endParaRPr>
          </a:p>
        </p:txBody>
      </p:sp>
      <p:sp>
        <p:nvSpPr>
          <p:cNvPr id="24" name="TextBox 23"/>
          <p:cNvSpPr txBox="1"/>
          <p:nvPr/>
        </p:nvSpPr>
        <p:spPr>
          <a:xfrm>
            <a:off x="7372616" y="1979667"/>
            <a:ext cx="3569816" cy="429413"/>
          </a:xfrm>
          <a:prstGeom prst="rect">
            <a:avLst/>
          </a:prstGeom>
          <a:noFill/>
        </p:spPr>
        <p:txBody>
          <a:bodyPr wrap="square" rtlCol="0">
            <a:spAutoFit/>
          </a:bodyPr>
          <a:lstStyle/>
          <a:p>
            <a:pPr>
              <a:lnSpc>
                <a:spcPct val="130000"/>
              </a:lnSpc>
            </a:pPr>
            <a:r>
              <a:rPr lang="zh-CN" altLang="en-US" sz="1867" b="1" dirty="0">
                <a:latin typeface="微软雅黑" panose="020B0503020204020204" pitchFamily="34" charset="-122"/>
                <a:ea typeface="微软雅黑" panose="020B0503020204020204" pitchFamily="34" charset="-122"/>
              </a:rPr>
              <a:t>风险管理的对象是</a:t>
            </a:r>
            <a:r>
              <a:rPr lang="zh-CN" altLang="en-US" sz="1867" dirty="0">
                <a:latin typeface="微软雅黑" panose="020B0503020204020204" pitchFamily="34" charset="-122"/>
                <a:ea typeface="微软雅黑" panose="020B0503020204020204" pitchFamily="34" charset="-122"/>
              </a:rPr>
              <a:t>：风险</a:t>
            </a:r>
          </a:p>
        </p:txBody>
      </p:sp>
      <p:sp>
        <p:nvSpPr>
          <p:cNvPr id="25" name="TextBox 24"/>
          <p:cNvSpPr txBox="1"/>
          <p:nvPr/>
        </p:nvSpPr>
        <p:spPr>
          <a:xfrm>
            <a:off x="911424" y="2807414"/>
            <a:ext cx="4145880" cy="429413"/>
          </a:xfrm>
          <a:prstGeom prst="rect">
            <a:avLst/>
          </a:prstGeom>
          <a:noFill/>
        </p:spPr>
        <p:txBody>
          <a:bodyPr wrap="square" rtlCol="0">
            <a:spAutoFit/>
          </a:bodyPr>
          <a:lstStyle/>
          <a:p>
            <a:pPr algn="r">
              <a:lnSpc>
                <a:spcPct val="130000"/>
              </a:lnSpc>
            </a:pPr>
            <a:r>
              <a:rPr lang="zh-CN" altLang="en-US" sz="1867" b="1" dirty="0">
                <a:latin typeface="微软雅黑" panose="020B0503020204020204" pitchFamily="34" charset="-122"/>
                <a:ea typeface="微软雅黑" panose="020B0503020204020204" pitchFamily="34" charset="-122"/>
              </a:rPr>
              <a:t>风险管理的主体是：</a:t>
            </a:r>
            <a:r>
              <a:rPr lang="zh-CN" altLang="en-US" sz="1867" dirty="0">
                <a:latin typeface="微软雅黑" panose="020B0503020204020204" pitchFamily="34" charset="-122"/>
                <a:ea typeface="微软雅黑" panose="020B0503020204020204" pitchFamily="34" charset="-122"/>
              </a:rPr>
              <a:t>任何组织和个人</a:t>
            </a:r>
          </a:p>
        </p:txBody>
      </p:sp>
      <p:sp>
        <p:nvSpPr>
          <p:cNvPr id="26" name="TextBox 25"/>
          <p:cNvSpPr txBox="1"/>
          <p:nvPr/>
        </p:nvSpPr>
        <p:spPr>
          <a:xfrm>
            <a:off x="7372616" y="3133301"/>
            <a:ext cx="4027915" cy="1176412"/>
          </a:xfrm>
          <a:prstGeom prst="rect">
            <a:avLst/>
          </a:prstGeom>
          <a:noFill/>
        </p:spPr>
        <p:txBody>
          <a:bodyPr wrap="square" rtlCol="0">
            <a:spAutoFit/>
          </a:bodyPr>
          <a:lstStyle/>
          <a:p>
            <a:pPr>
              <a:lnSpc>
                <a:spcPct val="130000"/>
              </a:lnSpc>
            </a:pPr>
            <a:r>
              <a:rPr lang="zh-CN" altLang="en-US" sz="1867" b="1" dirty="0">
                <a:latin typeface="微软雅黑" panose="020B0503020204020204" pitchFamily="34" charset="-122"/>
                <a:ea typeface="微软雅黑" panose="020B0503020204020204" pitchFamily="34" charset="-122"/>
              </a:rPr>
              <a:t>风险管理过程包括：</a:t>
            </a:r>
            <a:r>
              <a:rPr lang="zh-CN" altLang="en-US" sz="1867" dirty="0">
                <a:latin typeface="微软雅黑" panose="020B0503020204020204" pitchFamily="34" charset="-122"/>
                <a:ea typeface="微软雅黑" panose="020B0503020204020204" pitchFamily="34" charset="-122"/>
              </a:rPr>
              <a:t>风险识别、风险估策、风险评价、选择风险管理技术和评估风险管理效果</a:t>
            </a:r>
          </a:p>
        </p:txBody>
      </p:sp>
      <p:sp>
        <p:nvSpPr>
          <p:cNvPr id="27" name="TextBox 26"/>
          <p:cNvSpPr txBox="1"/>
          <p:nvPr/>
        </p:nvSpPr>
        <p:spPr>
          <a:xfrm>
            <a:off x="7372616" y="4889088"/>
            <a:ext cx="3569816" cy="802912"/>
          </a:xfrm>
          <a:prstGeom prst="rect">
            <a:avLst/>
          </a:prstGeom>
          <a:noFill/>
        </p:spPr>
        <p:txBody>
          <a:bodyPr wrap="square" rtlCol="0">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风险管理成为一次独立的管理系统，并成为一门新兴的学科</a:t>
            </a:r>
          </a:p>
        </p:txBody>
      </p:sp>
      <p:sp>
        <p:nvSpPr>
          <p:cNvPr id="28" name="TextBox 27"/>
          <p:cNvSpPr txBox="1"/>
          <p:nvPr/>
        </p:nvSpPr>
        <p:spPr>
          <a:xfrm>
            <a:off x="911424" y="4168056"/>
            <a:ext cx="4145880" cy="802912"/>
          </a:xfrm>
          <a:prstGeom prst="rect">
            <a:avLst/>
          </a:prstGeom>
          <a:noFill/>
        </p:spPr>
        <p:txBody>
          <a:bodyPr wrap="square" rtlCol="0">
            <a:spAutoFit/>
          </a:bodyPr>
          <a:lstStyle/>
          <a:p>
            <a:pPr algn="r">
              <a:lnSpc>
                <a:spcPct val="130000"/>
              </a:lnSpc>
            </a:pPr>
            <a:r>
              <a:rPr lang="zh-CN" altLang="en-US" sz="1867" b="1" dirty="0">
                <a:latin typeface="微软雅黑" panose="020B0503020204020204" pitchFamily="34" charset="-122"/>
                <a:ea typeface="微软雅黑" panose="020B0503020204020204" pitchFamily="34" charset="-122"/>
              </a:rPr>
              <a:t>风险管理的基本目标是：</a:t>
            </a:r>
            <a:r>
              <a:rPr lang="zh-CN" altLang="en-US" sz="1867" dirty="0">
                <a:latin typeface="微软雅黑" panose="020B0503020204020204" pitchFamily="34" charset="-122"/>
                <a:ea typeface="微软雅黑" panose="020B0503020204020204" pitchFamily="34" charset="-122"/>
              </a:rPr>
              <a:t>以最小的成本获得最大的安全保障</a:t>
            </a:r>
          </a:p>
        </p:txBody>
      </p:sp>
      <p:grpSp>
        <p:nvGrpSpPr>
          <p:cNvPr id="48" name="组合 47">
            <a:extLst>
              <a:ext uri="{FF2B5EF4-FFF2-40B4-BE49-F238E27FC236}">
                <a16:creationId xmlns="" xmlns:a16="http://schemas.microsoft.com/office/drawing/2014/main" id="{DE2A62D6-8207-4B57-8B24-71F415C3B758}"/>
              </a:ext>
            </a:extLst>
          </p:cNvPr>
          <p:cNvGrpSpPr/>
          <p:nvPr/>
        </p:nvGrpSpPr>
        <p:grpSpPr>
          <a:xfrm>
            <a:off x="-3518" y="-1"/>
            <a:ext cx="12195518" cy="737406"/>
            <a:chOff x="1300626" y="-1"/>
            <a:chExt cx="12195518" cy="737406"/>
          </a:xfrm>
        </p:grpSpPr>
        <p:grpSp>
          <p:nvGrpSpPr>
            <p:cNvPr id="49" name="组合 48">
              <a:extLst>
                <a:ext uri="{FF2B5EF4-FFF2-40B4-BE49-F238E27FC236}">
                  <a16:creationId xmlns="" xmlns:a16="http://schemas.microsoft.com/office/drawing/2014/main" id="{DD41FB91-BB06-44CE-A347-815CEB0E26AF}"/>
                </a:ext>
              </a:extLst>
            </p:cNvPr>
            <p:cNvGrpSpPr/>
            <p:nvPr/>
          </p:nvGrpSpPr>
          <p:grpSpPr>
            <a:xfrm>
              <a:off x="1300626" y="-1"/>
              <a:ext cx="4470216" cy="737406"/>
              <a:chOff x="1300626" y="-1"/>
              <a:chExt cx="4470216" cy="737406"/>
            </a:xfrm>
          </p:grpSpPr>
          <p:sp>
            <p:nvSpPr>
              <p:cNvPr id="51" name="任意多边形 17">
                <a:extLst>
                  <a:ext uri="{FF2B5EF4-FFF2-40B4-BE49-F238E27FC236}">
                    <a16:creationId xmlns="" xmlns:a16="http://schemas.microsoft.com/office/drawing/2014/main" id="{55E72AAC-EA41-4517-9244-615F533CD7E7}"/>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 name="文本框 1">
                <a:extLst>
                  <a:ext uri="{FF2B5EF4-FFF2-40B4-BE49-F238E27FC236}">
                    <a16:creationId xmlns="" xmlns:a16="http://schemas.microsoft.com/office/drawing/2014/main" id="{67D28E5B-3999-4E1D-9A8F-18DBCEBB90E3}"/>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风险管理的含义</a:t>
                </a:r>
              </a:p>
            </p:txBody>
          </p:sp>
          <p:sp>
            <p:nvSpPr>
              <p:cNvPr id="53" name="任意多边形 17">
                <a:extLst>
                  <a:ext uri="{FF2B5EF4-FFF2-40B4-BE49-F238E27FC236}">
                    <a16:creationId xmlns="" xmlns:a16="http://schemas.microsoft.com/office/drawing/2014/main" id="{23438E76-D30B-4BC7-9FDD-36AE4FD65BB6}"/>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4" name="任意多边形 17">
                <a:extLst>
                  <a:ext uri="{FF2B5EF4-FFF2-40B4-BE49-F238E27FC236}">
                    <a16:creationId xmlns="" xmlns:a16="http://schemas.microsoft.com/office/drawing/2014/main" id="{63A19DCB-8300-442C-BC64-592D8BEF2940}"/>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50" name="直接连接符 49">
              <a:extLst>
                <a:ext uri="{FF2B5EF4-FFF2-40B4-BE49-F238E27FC236}">
                  <a16:creationId xmlns="" xmlns:a16="http://schemas.microsoft.com/office/drawing/2014/main" id="{C957172E-31A7-4B17-B83C-EB88621AAA9E}"/>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4658060"/>
      </p:ext>
    </p:extLst>
  </p:cSld>
  <p:clrMapOvr>
    <a:masterClrMapping/>
  </p:clrMapOvr>
  <mc:AlternateContent xmlns:mc="http://schemas.openxmlformats.org/markup-compatibility/2006" xmlns:p14="http://schemas.microsoft.com/office/powerpoint/2010/main">
    <mc:Choice Requires="p14">
      <p:transition spd="slow" p14:dur="1500" advTm="11000">
        <p:split orient="vert"/>
      </p:transition>
    </mc:Choice>
    <mc:Fallback xmlns="">
      <p:transition spd="slow" advTm="1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childTnLst>
                          </p:cTn>
                        </p:par>
                        <p:par>
                          <p:cTn id="17" fill="hold">
                            <p:stCondLst>
                              <p:cond delay="1750"/>
                            </p:stCondLst>
                            <p:childTnLst>
                              <p:par>
                                <p:cTn id="18" presetID="2" presetClass="entr" presetSubtype="8" decel="10000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750" fill="hold"/>
                                        <p:tgtEl>
                                          <p:spTgt spid="25"/>
                                        </p:tgtEl>
                                        <p:attrNameLst>
                                          <p:attrName>ppt_x</p:attrName>
                                        </p:attrNameLst>
                                      </p:cBhvr>
                                      <p:tavLst>
                                        <p:tav tm="0">
                                          <p:val>
                                            <p:strVal val="0-#ppt_w/2"/>
                                          </p:val>
                                        </p:tav>
                                        <p:tav tm="100000">
                                          <p:val>
                                            <p:strVal val="#ppt_x"/>
                                          </p:val>
                                        </p:tav>
                                      </p:tavLst>
                                    </p:anim>
                                    <p:anim calcmode="lin" valueType="num">
                                      <p:cBhvr additive="base">
                                        <p:cTn id="21" dur="750" fill="hold"/>
                                        <p:tgtEl>
                                          <p:spTgt spid="25"/>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6" presetClass="entr" presetSubtype="2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Horizontal)">
                                      <p:cBhvr>
                                        <p:cTn id="25" dur="500"/>
                                        <p:tgtEl>
                                          <p:spTgt spid="11"/>
                                        </p:tgtEl>
                                      </p:cBhvr>
                                    </p:animEffect>
                                  </p:childTnLst>
                                </p:cTn>
                              </p:par>
                            </p:childTnLst>
                          </p:cTn>
                        </p:par>
                        <p:par>
                          <p:cTn id="26" fill="hold">
                            <p:stCondLst>
                              <p:cond delay="3000"/>
                            </p:stCondLst>
                            <p:childTnLst>
                              <p:par>
                                <p:cTn id="27" presetID="16" presetClass="entr" presetSubtype="21"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arn(inVertical)">
                                      <p:cBhvr>
                                        <p:cTn id="29" dur="500"/>
                                        <p:tgtEl>
                                          <p:spTgt spid="5"/>
                                        </p:tgtEl>
                                      </p:cBhvr>
                                    </p:animEffect>
                                  </p:childTnLst>
                                </p:cTn>
                              </p:par>
                            </p:childTnLst>
                          </p:cTn>
                        </p:par>
                        <p:par>
                          <p:cTn id="30" fill="hold">
                            <p:stCondLst>
                              <p:cond delay="3500"/>
                            </p:stCondLst>
                            <p:childTnLst>
                              <p:par>
                                <p:cTn id="31" presetID="2" presetClass="entr" presetSubtype="2" decel="10000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750" fill="hold"/>
                                        <p:tgtEl>
                                          <p:spTgt spid="26"/>
                                        </p:tgtEl>
                                        <p:attrNameLst>
                                          <p:attrName>ppt_x</p:attrName>
                                        </p:attrNameLst>
                                      </p:cBhvr>
                                      <p:tavLst>
                                        <p:tav tm="0">
                                          <p:val>
                                            <p:strVal val="1+#ppt_w/2"/>
                                          </p:val>
                                        </p:tav>
                                        <p:tav tm="100000">
                                          <p:val>
                                            <p:strVal val="#ppt_x"/>
                                          </p:val>
                                        </p:tav>
                                      </p:tavLst>
                                    </p:anim>
                                    <p:anim calcmode="lin" valueType="num">
                                      <p:cBhvr additive="base">
                                        <p:cTn id="34" dur="750" fill="hold"/>
                                        <p:tgtEl>
                                          <p:spTgt spid="26"/>
                                        </p:tgtEl>
                                        <p:attrNameLst>
                                          <p:attrName>ppt_y</p:attrName>
                                        </p:attrNameLst>
                                      </p:cBhvr>
                                      <p:tavLst>
                                        <p:tav tm="0">
                                          <p:val>
                                            <p:strVal val="#ppt_y"/>
                                          </p:val>
                                        </p:tav>
                                        <p:tav tm="100000">
                                          <p:val>
                                            <p:strVal val="#ppt_y"/>
                                          </p:val>
                                        </p:tav>
                                      </p:tavLst>
                                    </p:anim>
                                  </p:childTnLst>
                                </p:cTn>
                              </p:par>
                            </p:childTnLst>
                          </p:cTn>
                        </p:par>
                        <p:par>
                          <p:cTn id="35" fill="hold">
                            <p:stCondLst>
                              <p:cond delay="4250"/>
                            </p:stCondLst>
                            <p:childTnLst>
                              <p:par>
                                <p:cTn id="36" presetID="16" presetClass="entr" presetSubtype="21"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childTnLst>
                          </p:cTn>
                        </p:par>
                        <p:par>
                          <p:cTn id="39" fill="hold">
                            <p:stCondLst>
                              <p:cond delay="4750"/>
                            </p:stCondLst>
                            <p:childTnLst>
                              <p:par>
                                <p:cTn id="40" presetID="2" presetClass="entr" presetSubtype="8" decel="10000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750" fill="hold"/>
                                        <p:tgtEl>
                                          <p:spTgt spid="28"/>
                                        </p:tgtEl>
                                        <p:attrNameLst>
                                          <p:attrName>ppt_x</p:attrName>
                                        </p:attrNameLst>
                                      </p:cBhvr>
                                      <p:tavLst>
                                        <p:tav tm="0">
                                          <p:val>
                                            <p:strVal val="0-#ppt_w/2"/>
                                          </p:val>
                                        </p:tav>
                                        <p:tav tm="100000">
                                          <p:val>
                                            <p:strVal val="#ppt_x"/>
                                          </p:val>
                                        </p:tav>
                                      </p:tavLst>
                                    </p:anim>
                                    <p:anim calcmode="lin" valueType="num">
                                      <p:cBhvr additive="base">
                                        <p:cTn id="43" dur="750" fill="hold"/>
                                        <p:tgtEl>
                                          <p:spTgt spid="28"/>
                                        </p:tgtEl>
                                        <p:attrNameLst>
                                          <p:attrName>ppt_y</p:attrName>
                                        </p:attrNameLst>
                                      </p:cBhvr>
                                      <p:tavLst>
                                        <p:tav tm="0">
                                          <p:val>
                                            <p:strVal val="#ppt_y"/>
                                          </p:val>
                                        </p:tav>
                                        <p:tav tm="100000">
                                          <p:val>
                                            <p:strVal val="#ppt_y"/>
                                          </p:val>
                                        </p:tav>
                                      </p:tavLst>
                                    </p:anim>
                                  </p:childTnLst>
                                </p:cTn>
                              </p:par>
                            </p:childTnLst>
                          </p:cTn>
                        </p:par>
                        <p:par>
                          <p:cTn id="44" fill="hold">
                            <p:stCondLst>
                              <p:cond delay="5500"/>
                            </p:stCondLst>
                            <p:childTnLst>
                              <p:par>
                                <p:cTn id="45" presetID="16" presetClass="entr" presetSubtype="2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arn(inHorizontal)">
                                      <p:cBhvr>
                                        <p:cTn id="47" dur="500"/>
                                        <p:tgtEl>
                                          <p:spTgt spid="12"/>
                                        </p:tgtEl>
                                      </p:cBhvr>
                                    </p:animEffect>
                                  </p:childTnLst>
                                </p:cTn>
                              </p:par>
                            </p:childTnLst>
                          </p:cTn>
                        </p:par>
                        <p:par>
                          <p:cTn id="48" fill="hold">
                            <p:stCondLst>
                              <p:cond delay="6000"/>
                            </p:stCondLst>
                            <p:childTnLst>
                              <p:par>
                                <p:cTn id="49" presetID="2" presetClass="entr" presetSubtype="2" decel="10000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750" fill="hold"/>
                                        <p:tgtEl>
                                          <p:spTgt spid="27"/>
                                        </p:tgtEl>
                                        <p:attrNameLst>
                                          <p:attrName>ppt_x</p:attrName>
                                        </p:attrNameLst>
                                      </p:cBhvr>
                                      <p:tavLst>
                                        <p:tav tm="0">
                                          <p:val>
                                            <p:strVal val="1+#ppt_w/2"/>
                                          </p:val>
                                        </p:tav>
                                        <p:tav tm="100000">
                                          <p:val>
                                            <p:strVal val="#ppt_x"/>
                                          </p:val>
                                        </p:tav>
                                      </p:tavLst>
                                    </p:anim>
                                    <p:anim calcmode="lin" valueType="num">
                                      <p:cBhvr additive="base">
                                        <p:cTn id="52" dur="7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animBg="1"/>
      <p:bldP spid="24" grpId="0"/>
      <p:bldP spid="25" grpId="0"/>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flipH="1">
            <a:off x="674192" y="1508788"/>
            <a:ext cx="1486112" cy="1486113"/>
          </a:xfrm>
          <a:prstGeom prst="flowChartDelay">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2" name="直角三角形 11"/>
          <p:cNvSpPr/>
          <p:nvPr/>
        </p:nvSpPr>
        <p:spPr>
          <a:xfrm flipH="1">
            <a:off x="1922331" y="1508788"/>
            <a:ext cx="237973" cy="263597"/>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流程图: 延期 18"/>
          <p:cNvSpPr/>
          <p:nvPr/>
        </p:nvSpPr>
        <p:spPr>
          <a:xfrm flipH="1">
            <a:off x="6242811" y="1508788"/>
            <a:ext cx="1486112" cy="1486113"/>
          </a:xfrm>
          <a:prstGeom prst="flowChartDelay">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直角三角形 20"/>
          <p:cNvSpPr/>
          <p:nvPr/>
        </p:nvSpPr>
        <p:spPr>
          <a:xfrm flipH="1">
            <a:off x="7490950" y="1508788"/>
            <a:ext cx="237973" cy="263597"/>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流程图: 延期 22"/>
          <p:cNvSpPr/>
          <p:nvPr/>
        </p:nvSpPr>
        <p:spPr>
          <a:xfrm flipH="1">
            <a:off x="674192" y="3780746"/>
            <a:ext cx="1486112" cy="1486113"/>
          </a:xfrm>
          <a:prstGeom prst="flowChartDelay">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直角三角形 24"/>
          <p:cNvSpPr/>
          <p:nvPr/>
        </p:nvSpPr>
        <p:spPr>
          <a:xfrm flipH="1">
            <a:off x="1922331" y="3780747"/>
            <a:ext cx="237973" cy="263597"/>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流程图: 延期 26"/>
          <p:cNvSpPr/>
          <p:nvPr/>
        </p:nvSpPr>
        <p:spPr>
          <a:xfrm flipH="1">
            <a:off x="6242811" y="3780746"/>
            <a:ext cx="1486112" cy="1486113"/>
          </a:xfrm>
          <a:prstGeom prst="flowChartDelay">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29" name="直角三角形 28"/>
          <p:cNvSpPr/>
          <p:nvPr/>
        </p:nvSpPr>
        <p:spPr>
          <a:xfrm flipH="1">
            <a:off x="7490950" y="3780747"/>
            <a:ext cx="237973" cy="263597"/>
          </a:xfrm>
          <a:prstGeom prst="rtTriangl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a:off x="1928520" y="1771061"/>
            <a:ext cx="4013965" cy="1486113"/>
          </a:xfrm>
          <a:custGeom>
            <a:avLst/>
            <a:gdLst/>
            <a:ahLst/>
            <a:cxnLst/>
            <a:rect l="l" t="t" r="r" b="b"/>
            <a:pathLst>
              <a:path w="2005358" h="612648">
                <a:moveTo>
                  <a:pt x="0" y="0"/>
                </a:moveTo>
                <a:lnTo>
                  <a:pt x="1392710" y="0"/>
                </a:lnTo>
                <a:lnTo>
                  <a:pt x="1699034" y="0"/>
                </a:lnTo>
                <a:cubicBezTo>
                  <a:pt x="1868212" y="0"/>
                  <a:pt x="2005358" y="137146"/>
                  <a:pt x="2005358" y="306324"/>
                </a:cubicBezTo>
                <a:cubicBezTo>
                  <a:pt x="2005358" y="475502"/>
                  <a:pt x="1868212" y="612648"/>
                  <a:pt x="1699034" y="612648"/>
                </a:cubicBezTo>
                <a:lnTo>
                  <a:pt x="1392710" y="612648"/>
                </a:lnTo>
                <a:lnTo>
                  <a:pt x="0" y="612648"/>
                </a:lnTo>
                <a:close/>
              </a:path>
            </a:pathLst>
          </a:custGeom>
          <a:solidFill>
            <a:schemeClr val="bg1">
              <a:lumMod val="95000"/>
            </a:schemeClr>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 10"/>
          <p:cNvSpPr/>
          <p:nvPr/>
        </p:nvSpPr>
        <p:spPr>
          <a:xfrm>
            <a:off x="7497139" y="1771061"/>
            <a:ext cx="4013965" cy="1486113"/>
          </a:xfrm>
          <a:custGeom>
            <a:avLst/>
            <a:gdLst/>
            <a:ahLst/>
            <a:cxnLst/>
            <a:rect l="l" t="t" r="r" b="b"/>
            <a:pathLst>
              <a:path w="2005358" h="612648">
                <a:moveTo>
                  <a:pt x="0" y="0"/>
                </a:moveTo>
                <a:lnTo>
                  <a:pt x="1392710" y="0"/>
                </a:lnTo>
                <a:lnTo>
                  <a:pt x="1699034" y="0"/>
                </a:lnTo>
                <a:cubicBezTo>
                  <a:pt x="1868212" y="0"/>
                  <a:pt x="2005358" y="137146"/>
                  <a:pt x="2005358" y="306324"/>
                </a:cubicBezTo>
                <a:cubicBezTo>
                  <a:pt x="2005358" y="475502"/>
                  <a:pt x="1868212" y="612648"/>
                  <a:pt x="1699034" y="612648"/>
                </a:cubicBezTo>
                <a:lnTo>
                  <a:pt x="1392710" y="612648"/>
                </a:lnTo>
                <a:lnTo>
                  <a:pt x="0" y="612648"/>
                </a:lnTo>
                <a:close/>
              </a:path>
            </a:pathLst>
          </a:custGeom>
          <a:solidFill>
            <a:schemeClr val="bg1">
              <a:lumMod val="95000"/>
            </a:schemeClr>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矩形 10"/>
          <p:cNvSpPr/>
          <p:nvPr/>
        </p:nvSpPr>
        <p:spPr>
          <a:xfrm>
            <a:off x="1928520" y="4043020"/>
            <a:ext cx="4013965" cy="1486113"/>
          </a:xfrm>
          <a:custGeom>
            <a:avLst/>
            <a:gdLst/>
            <a:ahLst/>
            <a:cxnLst/>
            <a:rect l="l" t="t" r="r" b="b"/>
            <a:pathLst>
              <a:path w="2005358" h="612648">
                <a:moveTo>
                  <a:pt x="0" y="0"/>
                </a:moveTo>
                <a:lnTo>
                  <a:pt x="1392710" y="0"/>
                </a:lnTo>
                <a:lnTo>
                  <a:pt x="1699034" y="0"/>
                </a:lnTo>
                <a:cubicBezTo>
                  <a:pt x="1868212" y="0"/>
                  <a:pt x="2005358" y="137146"/>
                  <a:pt x="2005358" y="306324"/>
                </a:cubicBezTo>
                <a:cubicBezTo>
                  <a:pt x="2005358" y="475502"/>
                  <a:pt x="1868212" y="612648"/>
                  <a:pt x="1699034" y="612648"/>
                </a:cubicBezTo>
                <a:lnTo>
                  <a:pt x="1392710" y="612648"/>
                </a:lnTo>
                <a:lnTo>
                  <a:pt x="0" y="612648"/>
                </a:lnTo>
                <a:close/>
              </a:path>
            </a:pathLst>
          </a:custGeom>
          <a:solidFill>
            <a:schemeClr val="bg1">
              <a:lumMod val="95000"/>
            </a:schemeClr>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矩形 10"/>
          <p:cNvSpPr/>
          <p:nvPr/>
        </p:nvSpPr>
        <p:spPr>
          <a:xfrm>
            <a:off x="7497139" y="4043020"/>
            <a:ext cx="4013965" cy="1486113"/>
          </a:xfrm>
          <a:custGeom>
            <a:avLst/>
            <a:gdLst/>
            <a:ahLst/>
            <a:cxnLst/>
            <a:rect l="l" t="t" r="r" b="b"/>
            <a:pathLst>
              <a:path w="2005358" h="612648">
                <a:moveTo>
                  <a:pt x="0" y="0"/>
                </a:moveTo>
                <a:lnTo>
                  <a:pt x="1392710" y="0"/>
                </a:lnTo>
                <a:lnTo>
                  <a:pt x="1699034" y="0"/>
                </a:lnTo>
                <a:cubicBezTo>
                  <a:pt x="1868212" y="0"/>
                  <a:pt x="2005358" y="137146"/>
                  <a:pt x="2005358" y="306324"/>
                </a:cubicBezTo>
                <a:cubicBezTo>
                  <a:pt x="2005358" y="475502"/>
                  <a:pt x="1868212" y="612648"/>
                  <a:pt x="1699034" y="612648"/>
                </a:cubicBezTo>
                <a:lnTo>
                  <a:pt x="1392710" y="612648"/>
                </a:lnTo>
                <a:lnTo>
                  <a:pt x="0" y="612648"/>
                </a:lnTo>
                <a:close/>
              </a:path>
            </a:pathLst>
          </a:custGeom>
          <a:solidFill>
            <a:schemeClr val="bg1">
              <a:lumMod val="95000"/>
            </a:schemeClr>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TextBox 30"/>
          <p:cNvSpPr txBox="1"/>
          <p:nvPr/>
        </p:nvSpPr>
        <p:spPr>
          <a:xfrm>
            <a:off x="1026935" y="1903029"/>
            <a:ext cx="623889" cy="666786"/>
          </a:xfrm>
          <a:prstGeom prst="rect">
            <a:avLst/>
          </a:prstGeom>
          <a:noFill/>
        </p:spPr>
        <p:txBody>
          <a:bodyPr wrap="none" rtlCol="0">
            <a:spAutoFit/>
          </a:bodyPr>
          <a:lstStyle/>
          <a:p>
            <a:r>
              <a:rPr lang="en-US" altLang="zh-CN" sz="3733" dirty="0">
                <a:solidFill>
                  <a:schemeClr val="bg1"/>
                </a:solidFill>
                <a:latin typeface="Impact" panose="020B0806030902050204" pitchFamily="34" charset="0"/>
                <a:ea typeface="微软雅黑" panose="020B0503020204020204" pitchFamily="34" charset="-122"/>
              </a:rPr>
              <a:t>01</a:t>
            </a:r>
            <a:endParaRPr lang="zh-CN" altLang="en-US" sz="3733" dirty="0">
              <a:solidFill>
                <a:schemeClr val="bg1"/>
              </a:solidFill>
              <a:latin typeface="Impact" panose="020B0806030902050204" pitchFamily="34" charset="0"/>
              <a:ea typeface="微软雅黑" panose="020B0503020204020204" pitchFamily="34" charset="-122"/>
            </a:endParaRPr>
          </a:p>
        </p:txBody>
      </p:sp>
      <p:sp>
        <p:nvSpPr>
          <p:cNvPr id="32" name="TextBox 31"/>
          <p:cNvSpPr txBox="1"/>
          <p:nvPr/>
        </p:nvSpPr>
        <p:spPr>
          <a:xfrm>
            <a:off x="1026935" y="4174988"/>
            <a:ext cx="694421" cy="666786"/>
          </a:xfrm>
          <a:prstGeom prst="rect">
            <a:avLst/>
          </a:prstGeom>
          <a:noFill/>
        </p:spPr>
        <p:txBody>
          <a:bodyPr wrap="none" rtlCol="0">
            <a:spAutoFit/>
          </a:bodyPr>
          <a:lstStyle/>
          <a:p>
            <a:r>
              <a:rPr lang="en-US" altLang="zh-CN" sz="3733" dirty="0">
                <a:solidFill>
                  <a:schemeClr val="bg1"/>
                </a:solidFill>
                <a:latin typeface="Impact" panose="020B0806030902050204" pitchFamily="34" charset="0"/>
                <a:ea typeface="微软雅黑" panose="020B0503020204020204" pitchFamily="34" charset="-122"/>
              </a:rPr>
              <a:t>03</a:t>
            </a:r>
            <a:endParaRPr lang="zh-CN" altLang="en-US" sz="3733" dirty="0">
              <a:solidFill>
                <a:schemeClr val="bg1"/>
              </a:solidFill>
              <a:latin typeface="Impact" panose="020B0806030902050204" pitchFamily="34" charset="0"/>
              <a:ea typeface="微软雅黑" panose="020B0503020204020204" pitchFamily="34" charset="-122"/>
            </a:endParaRPr>
          </a:p>
        </p:txBody>
      </p:sp>
      <p:sp>
        <p:nvSpPr>
          <p:cNvPr id="33" name="TextBox 32"/>
          <p:cNvSpPr txBox="1"/>
          <p:nvPr/>
        </p:nvSpPr>
        <p:spPr>
          <a:xfrm>
            <a:off x="6622075" y="1903029"/>
            <a:ext cx="681597" cy="666786"/>
          </a:xfrm>
          <a:prstGeom prst="rect">
            <a:avLst/>
          </a:prstGeom>
          <a:noFill/>
        </p:spPr>
        <p:txBody>
          <a:bodyPr wrap="none" rtlCol="0">
            <a:spAutoFit/>
          </a:bodyPr>
          <a:lstStyle/>
          <a:p>
            <a:r>
              <a:rPr lang="en-US" altLang="zh-CN" sz="3733" dirty="0">
                <a:solidFill>
                  <a:schemeClr val="bg1"/>
                </a:solidFill>
                <a:latin typeface="Impact" panose="020B0806030902050204" pitchFamily="34" charset="0"/>
                <a:ea typeface="微软雅黑" panose="020B0503020204020204" pitchFamily="34" charset="-122"/>
              </a:rPr>
              <a:t>02</a:t>
            </a:r>
            <a:endParaRPr lang="zh-CN" altLang="en-US" sz="3733" dirty="0">
              <a:solidFill>
                <a:schemeClr val="bg1"/>
              </a:solidFill>
              <a:latin typeface="Impact" panose="020B0806030902050204" pitchFamily="34" charset="0"/>
              <a:ea typeface="微软雅黑" panose="020B0503020204020204" pitchFamily="34" charset="-122"/>
            </a:endParaRPr>
          </a:p>
        </p:txBody>
      </p:sp>
      <p:sp>
        <p:nvSpPr>
          <p:cNvPr id="34" name="TextBox 33"/>
          <p:cNvSpPr txBox="1"/>
          <p:nvPr/>
        </p:nvSpPr>
        <p:spPr>
          <a:xfrm>
            <a:off x="6622075" y="4174988"/>
            <a:ext cx="679994" cy="666786"/>
          </a:xfrm>
          <a:prstGeom prst="rect">
            <a:avLst/>
          </a:prstGeom>
          <a:noFill/>
        </p:spPr>
        <p:txBody>
          <a:bodyPr wrap="none" rtlCol="0">
            <a:spAutoFit/>
          </a:bodyPr>
          <a:lstStyle/>
          <a:p>
            <a:r>
              <a:rPr lang="en-US" altLang="zh-CN" sz="3733" dirty="0">
                <a:solidFill>
                  <a:schemeClr val="bg1"/>
                </a:solidFill>
                <a:latin typeface="Impact" panose="020B0806030902050204" pitchFamily="34" charset="0"/>
                <a:ea typeface="微软雅黑" panose="020B0503020204020204" pitchFamily="34" charset="-122"/>
              </a:rPr>
              <a:t>04</a:t>
            </a:r>
            <a:endParaRPr lang="zh-CN" altLang="en-US" sz="3733" dirty="0">
              <a:solidFill>
                <a:schemeClr val="bg1"/>
              </a:solidFill>
              <a:latin typeface="Impact" panose="020B0806030902050204" pitchFamily="34" charset="0"/>
              <a:ea typeface="微软雅黑" panose="020B0503020204020204" pitchFamily="34" charset="-122"/>
            </a:endParaRPr>
          </a:p>
        </p:txBody>
      </p:sp>
      <p:sp>
        <p:nvSpPr>
          <p:cNvPr id="35" name="TextBox 34"/>
          <p:cNvSpPr txBox="1"/>
          <p:nvPr/>
        </p:nvSpPr>
        <p:spPr>
          <a:xfrm>
            <a:off x="2024531" y="2259887"/>
            <a:ext cx="3861784" cy="905248"/>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主动回避损失发生的可能性，从而从根本上消除特定风险的措施。适用于损失发生概率高且损失程度大的风险</a:t>
            </a:r>
          </a:p>
        </p:txBody>
      </p:sp>
      <p:sp>
        <p:nvSpPr>
          <p:cNvPr id="36" name="矩形 35"/>
          <p:cNvSpPr/>
          <p:nvPr/>
        </p:nvSpPr>
        <p:spPr>
          <a:xfrm>
            <a:off x="2024531" y="1876840"/>
            <a:ext cx="1524776" cy="379656"/>
          </a:xfrm>
          <a:prstGeom prst="rect">
            <a:avLst/>
          </a:prstGeom>
        </p:spPr>
        <p:txBody>
          <a:bodyPr wrap="none">
            <a:spAutoFit/>
          </a:bodyPr>
          <a:lstStyle/>
          <a:p>
            <a:pPr marL="380990" indent="-380990">
              <a:buFont typeface="Wingdings" panose="05000000000000000000" pitchFamily="2" charset="2"/>
              <a:buChar char="Ø"/>
            </a:pPr>
            <a:r>
              <a:rPr lang="zh-CN" altLang="en-US" sz="1867" b="1" dirty="0">
                <a:latin typeface="微软雅黑" panose="020B0503020204020204" pitchFamily="34" charset="-122"/>
                <a:ea typeface="微软雅黑" panose="020B0503020204020204" pitchFamily="34" charset="-122"/>
              </a:rPr>
              <a:t>回避风险</a:t>
            </a:r>
            <a:endParaRPr lang="zh-CN" altLang="en-US" sz="1867" b="1" dirty="0"/>
          </a:p>
        </p:txBody>
      </p:sp>
      <p:sp>
        <p:nvSpPr>
          <p:cNvPr id="37" name="TextBox 36"/>
          <p:cNvSpPr txBox="1"/>
          <p:nvPr/>
        </p:nvSpPr>
        <p:spPr>
          <a:xfrm>
            <a:off x="7551621" y="2259887"/>
            <a:ext cx="3861784" cy="905248"/>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在风险发生之前采取预防措施，以减小损失发生的可能性及损失程度。如：兴修水利、建造防护林等</a:t>
            </a:r>
          </a:p>
        </p:txBody>
      </p:sp>
      <p:sp>
        <p:nvSpPr>
          <p:cNvPr id="38" name="矩形 37"/>
          <p:cNvSpPr/>
          <p:nvPr/>
        </p:nvSpPr>
        <p:spPr>
          <a:xfrm>
            <a:off x="7551621" y="1876840"/>
            <a:ext cx="1524776" cy="379656"/>
          </a:xfrm>
          <a:prstGeom prst="rect">
            <a:avLst/>
          </a:prstGeom>
        </p:spPr>
        <p:txBody>
          <a:bodyPr wrap="none">
            <a:spAutoFit/>
          </a:bodyPr>
          <a:lstStyle/>
          <a:p>
            <a:pPr marL="380990" indent="-380990">
              <a:buFont typeface="Wingdings" panose="05000000000000000000" pitchFamily="2" charset="2"/>
              <a:buChar char="Ø"/>
            </a:pPr>
            <a:r>
              <a:rPr lang="zh-CN" altLang="en-US" sz="1867" b="1" dirty="0">
                <a:latin typeface="微软雅黑" panose="020B0503020204020204" pitchFamily="34" charset="-122"/>
                <a:ea typeface="微软雅黑" panose="020B0503020204020204" pitchFamily="34" charset="-122"/>
              </a:rPr>
              <a:t>预防风险</a:t>
            </a:r>
            <a:endParaRPr lang="zh-CN" altLang="en-US" sz="1867" b="1" dirty="0"/>
          </a:p>
        </p:txBody>
      </p:sp>
      <p:sp>
        <p:nvSpPr>
          <p:cNvPr id="39" name="TextBox 38"/>
          <p:cNvSpPr txBox="1"/>
          <p:nvPr/>
        </p:nvSpPr>
        <p:spPr>
          <a:xfrm>
            <a:off x="7551621" y="4584520"/>
            <a:ext cx="3861784" cy="625171"/>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通过某种安排，把自己面临的风险全部或部分转移给另一方，比如保险</a:t>
            </a:r>
          </a:p>
        </p:txBody>
      </p:sp>
      <p:sp>
        <p:nvSpPr>
          <p:cNvPr id="40" name="矩形 39"/>
          <p:cNvSpPr/>
          <p:nvPr/>
        </p:nvSpPr>
        <p:spPr>
          <a:xfrm>
            <a:off x="7551621" y="4226864"/>
            <a:ext cx="1524776" cy="379656"/>
          </a:xfrm>
          <a:prstGeom prst="rect">
            <a:avLst/>
          </a:prstGeom>
        </p:spPr>
        <p:txBody>
          <a:bodyPr wrap="none">
            <a:spAutoFit/>
          </a:bodyPr>
          <a:lstStyle/>
          <a:p>
            <a:pPr marL="380990" indent="-380990">
              <a:buFont typeface="Wingdings" panose="05000000000000000000" pitchFamily="2" charset="2"/>
              <a:buChar char="Ø"/>
            </a:pPr>
            <a:r>
              <a:rPr lang="zh-CN" altLang="en-US" sz="1867" b="1" dirty="0">
                <a:latin typeface="微软雅黑" panose="020B0503020204020204" pitchFamily="34" charset="-122"/>
                <a:ea typeface="微软雅黑" panose="020B0503020204020204" pitchFamily="34" charset="-122"/>
              </a:rPr>
              <a:t>转移风险</a:t>
            </a:r>
            <a:endParaRPr lang="zh-CN" altLang="en-US" sz="1867" b="1" dirty="0"/>
          </a:p>
        </p:txBody>
      </p:sp>
      <p:sp>
        <p:nvSpPr>
          <p:cNvPr id="41" name="TextBox 40"/>
          <p:cNvSpPr txBox="1"/>
          <p:nvPr/>
        </p:nvSpPr>
        <p:spPr>
          <a:xfrm>
            <a:off x="2024531" y="4609911"/>
            <a:ext cx="3861784" cy="625171"/>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自留风险即自己非理性或理性地主动承担风险。适用于发生概率小，且损失程度低的风险</a:t>
            </a:r>
          </a:p>
        </p:txBody>
      </p:sp>
      <p:sp>
        <p:nvSpPr>
          <p:cNvPr id="42" name="矩形 41"/>
          <p:cNvSpPr/>
          <p:nvPr/>
        </p:nvSpPr>
        <p:spPr>
          <a:xfrm>
            <a:off x="2024531" y="4226864"/>
            <a:ext cx="1524776" cy="379656"/>
          </a:xfrm>
          <a:prstGeom prst="rect">
            <a:avLst/>
          </a:prstGeom>
        </p:spPr>
        <p:txBody>
          <a:bodyPr wrap="none">
            <a:spAutoFit/>
          </a:bodyPr>
          <a:lstStyle/>
          <a:p>
            <a:pPr marL="380990" indent="-380990">
              <a:buFont typeface="Wingdings" panose="05000000000000000000" pitchFamily="2" charset="2"/>
              <a:buChar char="Ø"/>
            </a:pPr>
            <a:r>
              <a:rPr lang="zh-CN" altLang="en-US" sz="1867" b="1" dirty="0">
                <a:latin typeface="微软雅黑" panose="020B0503020204020204" pitchFamily="34" charset="-122"/>
                <a:ea typeface="微软雅黑" panose="020B0503020204020204" pitchFamily="34" charset="-122"/>
              </a:rPr>
              <a:t>自留风险</a:t>
            </a:r>
            <a:endParaRPr lang="zh-CN" altLang="en-US" sz="1867" b="1" dirty="0"/>
          </a:p>
        </p:txBody>
      </p:sp>
      <p:grpSp>
        <p:nvGrpSpPr>
          <p:cNvPr id="54" name="组合 53">
            <a:extLst>
              <a:ext uri="{FF2B5EF4-FFF2-40B4-BE49-F238E27FC236}">
                <a16:creationId xmlns="" xmlns:a16="http://schemas.microsoft.com/office/drawing/2014/main" id="{0AC7E16C-7EB4-4F32-A654-27E800CBFD82}"/>
              </a:ext>
            </a:extLst>
          </p:cNvPr>
          <p:cNvGrpSpPr/>
          <p:nvPr/>
        </p:nvGrpSpPr>
        <p:grpSpPr>
          <a:xfrm>
            <a:off x="-3518" y="-1"/>
            <a:ext cx="12195518" cy="737406"/>
            <a:chOff x="1300626" y="-1"/>
            <a:chExt cx="12195518" cy="737406"/>
          </a:xfrm>
        </p:grpSpPr>
        <p:grpSp>
          <p:nvGrpSpPr>
            <p:cNvPr id="55" name="组合 54">
              <a:extLst>
                <a:ext uri="{FF2B5EF4-FFF2-40B4-BE49-F238E27FC236}">
                  <a16:creationId xmlns="" xmlns:a16="http://schemas.microsoft.com/office/drawing/2014/main" id="{9A66C3A5-19FF-4F41-B1FE-6D6D9FDE8D3F}"/>
                </a:ext>
              </a:extLst>
            </p:cNvPr>
            <p:cNvGrpSpPr/>
            <p:nvPr/>
          </p:nvGrpSpPr>
          <p:grpSpPr>
            <a:xfrm>
              <a:off x="1300626" y="-1"/>
              <a:ext cx="5393546" cy="737406"/>
              <a:chOff x="1300626" y="-1"/>
              <a:chExt cx="5393546" cy="737406"/>
            </a:xfrm>
          </p:grpSpPr>
          <p:sp>
            <p:nvSpPr>
              <p:cNvPr id="63" name="任意多边形 17">
                <a:extLst>
                  <a:ext uri="{FF2B5EF4-FFF2-40B4-BE49-F238E27FC236}">
                    <a16:creationId xmlns="" xmlns:a16="http://schemas.microsoft.com/office/drawing/2014/main" id="{EABA5868-E679-43B3-9669-815A24659D76}"/>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4" name="文本框 1">
                <a:extLst>
                  <a:ext uri="{FF2B5EF4-FFF2-40B4-BE49-F238E27FC236}">
                    <a16:creationId xmlns="" xmlns:a16="http://schemas.microsoft.com/office/drawing/2014/main" id="{A16D4105-9961-463C-AD29-4088B05C3F0C}"/>
                  </a:ext>
                </a:extLst>
              </p:cNvPr>
              <p:cNvSpPr>
                <a:spLocks noChangeArrowheads="1"/>
              </p:cNvSpPr>
              <p:nvPr/>
            </p:nvSpPr>
            <p:spPr bwMode="auto">
              <a:xfrm>
                <a:off x="2354522" y="66878"/>
                <a:ext cx="4339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纯粹风险的处理方法</a:t>
                </a:r>
              </a:p>
            </p:txBody>
          </p:sp>
          <p:sp>
            <p:nvSpPr>
              <p:cNvPr id="65" name="任意多边形 17">
                <a:extLst>
                  <a:ext uri="{FF2B5EF4-FFF2-40B4-BE49-F238E27FC236}">
                    <a16:creationId xmlns="" xmlns:a16="http://schemas.microsoft.com/office/drawing/2014/main" id="{10AF7260-710F-4564-BDEE-E7D2105E6C13}"/>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6" name="任意多边形 17">
                <a:extLst>
                  <a:ext uri="{FF2B5EF4-FFF2-40B4-BE49-F238E27FC236}">
                    <a16:creationId xmlns="" xmlns:a16="http://schemas.microsoft.com/office/drawing/2014/main" id="{E467DCD2-3A98-4920-99D9-DAF8A9B5419F}"/>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62" name="直接连接符 61">
              <a:extLst>
                <a:ext uri="{FF2B5EF4-FFF2-40B4-BE49-F238E27FC236}">
                  <a16:creationId xmlns="" xmlns:a16="http://schemas.microsoft.com/office/drawing/2014/main" id="{687C3684-9A39-407B-901F-FDF817E2FC82}"/>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20513839"/>
      </p:ext>
    </p:extLst>
  </p:cSld>
  <p:clrMapOvr>
    <a:masterClrMapping/>
  </p:clrMapOvr>
  <mc:AlternateContent xmlns:mc="http://schemas.openxmlformats.org/markup-compatibility/2006" xmlns:p14="http://schemas.microsoft.com/office/powerpoint/2010/main">
    <mc:Choice Requires="p14">
      <p:transition spd="slow" p14:dur="1600" advTm="12000">
        <p14:prism isInverted="1"/>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17" presetClass="entr" presetSubtype="1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up)">
                                      <p:cBhvr>
                                        <p:cTn id="28" dur="500"/>
                                        <p:tgtEl>
                                          <p:spTgt spid="35"/>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4000"/>
                            </p:stCondLst>
                            <p:childTnLst>
                              <p:par>
                                <p:cTn id="38" presetID="22" presetClass="entr" presetSubtype="1"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up)">
                                      <p:cBhvr>
                                        <p:cTn id="40" dur="500"/>
                                        <p:tgtEl>
                                          <p:spTgt spid="21"/>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par>
                          <p:cTn id="45" fill="hold">
                            <p:stCondLst>
                              <p:cond delay="5000"/>
                            </p:stCondLst>
                            <p:childTnLst>
                              <p:par>
                                <p:cTn id="46" presetID="17" presetClass="entr" presetSubtype="1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fill="hold"/>
                                        <p:tgtEl>
                                          <p:spTgt spid="38"/>
                                        </p:tgtEl>
                                        <p:attrNameLst>
                                          <p:attrName>ppt_w</p:attrName>
                                        </p:attrNameLst>
                                      </p:cBhvr>
                                      <p:tavLst>
                                        <p:tav tm="0">
                                          <p:val>
                                            <p:fltVal val="0"/>
                                          </p:val>
                                        </p:tav>
                                        <p:tav tm="100000">
                                          <p:val>
                                            <p:strVal val="#ppt_w"/>
                                          </p:val>
                                        </p:tav>
                                      </p:tavLst>
                                    </p:anim>
                                    <p:anim calcmode="lin" valueType="num">
                                      <p:cBhvr>
                                        <p:cTn id="49" dur="500" fill="hold"/>
                                        <p:tgtEl>
                                          <p:spTgt spid="38"/>
                                        </p:tgtEl>
                                        <p:attrNameLst>
                                          <p:attrName>ppt_h</p:attrName>
                                        </p:attrNameLst>
                                      </p:cBhvr>
                                      <p:tavLst>
                                        <p:tav tm="0">
                                          <p:val>
                                            <p:strVal val="#ppt_h"/>
                                          </p:val>
                                        </p:tav>
                                        <p:tav tm="100000">
                                          <p:val>
                                            <p:strVal val="#ppt_h"/>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wipe(up)">
                                      <p:cBhvr>
                                        <p:cTn id="53" dur="500"/>
                                        <p:tgtEl>
                                          <p:spTgt spid="37"/>
                                        </p:tgtEl>
                                      </p:cBhvr>
                                    </p:animEffect>
                                  </p:childTnLst>
                                </p:cTn>
                              </p:par>
                            </p:childTnLst>
                          </p:cTn>
                        </p:par>
                        <p:par>
                          <p:cTn id="54" fill="hold">
                            <p:stCondLst>
                              <p:cond delay="60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6500"/>
                            </p:stCondLst>
                            <p:childTnLst>
                              <p:par>
                                <p:cTn id="59" presetID="22" presetClass="entr" presetSubtype="1"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up)">
                                      <p:cBhvr>
                                        <p:cTn id="61" dur="500"/>
                                        <p:tgtEl>
                                          <p:spTgt spid="32"/>
                                        </p:tgtEl>
                                      </p:cBhvr>
                                    </p:animEffect>
                                  </p:childTnLst>
                                </p:cTn>
                              </p:par>
                            </p:childTnLst>
                          </p:cTn>
                        </p:par>
                        <p:par>
                          <p:cTn id="62" fill="hold">
                            <p:stCondLst>
                              <p:cond delay="7000"/>
                            </p:stCondLst>
                            <p:childTnLst>
                              <p:par>
                                <p:cTn id="63" presetID="22" presetClass="entr" presetSubtype="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childTnLst>
                          </p:cTn>
                        </p:par>
                        <p:par>
                          <p:cTn id="66" fill="hold">
                            <p:stCondLst>
                              <p:cond delay="7500"/>
                            </p:stCondLst>
                            <p:childTnLst>
                              <p:par>
                                <p:cTn id="67" presetID="22" presetClass="entr" presetSubtype="8"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left)">
                                      <p:cBhvr>
                                        <p:cTn id="69" dur="500"/>
                                        <p:tgtEl>
                                          <p:spTgt spid="24"/>
                                        </p:tgtEl>
                                      </p:cBhvr>
                                    </p:animEffect>
                                  </p:childTnLst>
                                </p:cTn>
                              </p:par>
                            </p:childTnLst>
                          </p:cTn>
                        </p:par>
                        <p:par>
                          <p:cTn id="70" fill="hold">
                            <p:stCondLst>
                              <p:cond delay="8000"/>
                            </p:stCondLst>
                            <p:childTnLst>
                              <p:par>
                                <p:cTn id="71" presetID="17" presetClass="entr" presetSubtype="10"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fltVal val="0"/>
                                          </p:val>
                                        </p:tav>
                                        <p:tav tm="100000">
                                          <p:val>
                                            <p:strVal val="#ppt_w"/>
                                          </p:val>
                                        </p:tav>
                                      </p:tavLst>
                                    </p:anim>
                                    <p:anim calcmode="lin" valueType="num">
                                      <p:cBhvr>
                                        <p:cTn id="74" dur="500" fill="hold"/>
                                        <p:tgtEl>
                                          <p:spTgt spid="42"/>
                                        </p:tgtEl>
                                        <p:attrNameLst>
                                          <p:attrName>ppt_h</p:attrName>
                                        </p:attrNameLst>
                                      </p:cBhvr>
                                      <p:tavLst>
                                        <p:tav tm="0">
                                          <p:val>
                                            <p:strVal val="#ppt_h"/>
                                          </p:val>
                                        </p:tav>
                                        <p:tav tm="100000">
                                          <p:val>
                                            <p:strVal val="#ppt_h"/>
                                          </p:val>
                                        </p:tav>
                                      </p:tavLst>
                                    </p:anim>
                                  </p:childTnLst>
                                </p:cTn>
                              </p:par>
                            </p:childTnLst>
                          </p:cTn>
                        </p:par>
                        <p:par>
                          <p:cTn id="75" fill="hold">
                            <p:stCondLst>
                              <p:cond delay="8500"/>
                            </p:stCondLst>
                            <p:childTnLst>
                              <p:par>
                                <p:cTn id="76" presetID="22" presetClass="entr" presetSubtype="1" fill="hold" grpId="0" nodeType="after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wipe(up)">
                                      <p:cBhvr>
                                        <p:cTn id="78" dur="500"/>
                                        <p:tgtEl>
                                          <p:spTgt spid="41"/>
                                        </p:tgtEl>
                                      </p:cBhvr>
                                    </p:animEffect>
                                  </p:childTnLst>
                                </p:cTn>
                              </p:par>
                            </p:childTnLst>
                          </p:cTn>
                        </p:par>
                        <p:par>
                          <p:cTn id="79" fill="hold">
                            <p:stCondLst>
                              <p:cond delay="9000"/>
                            </p:stCondLst>
                            <p:childTnLst>
                              <p:par>
                                <p:cTn id="80" presetID="22" presetClass="entr" presetSubtype="8"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wipe(left)">
                                      <p:cBhvr>
                                        <p:cTn id="82" dur="500"/>
                                        <p:tgtEl>
                                          <p:spTgt spid="27"/>
                                        </p:tgtEl>
                                      </p:cBhvr>
                                    </p:animEffect>
                                  </p:childTnLst>
                                </p:cTn>
                              </p:par>
                            </p:childTnLst>
                          </p:cTn>
                        </p:par>
                        <p:par>
                          <p:cTn id="83" fill="hold">
                            <p:stCondLst>
                              <p:cond delay="9500"/>
                            </p:stCondLst>
                            <p:childTnLst>
                              <p:par>
                                <p:cTn id="84" presetID="10"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500"/>
                                        <p:tgtEl>
                                          <p:spTgt spid="34"/>
                                        </p:tgtEl>
                                      </p:cBhvr>
                                    </p:animEffect>
                                  </p:childTnLst>
                                </p:cTn>
                              </p:par>
                            </p:childTnLst>
                          </p:cTn>
                        </p:par>
                        <p:par>
                          <p:cTn id="87" fill="hold">
                            <p:stCondLst>
                              <p:cond delay="10000"/>
                            </p:stCondLst>
                            <p:childTnLst>
                              <p:par>
                                <p:cTn id="88" presetID="22" presetClass="entr" presetSubtype="1"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wipe(up)">
                                      <p:cBhvr>
                                        <p:cTn id="90" dur="500"/>
                                        <p:tgtEl>
                                          <p:spTgt spid="29"/>
                                        </p:tgtEl>
                                      </p:cBhvr>
                                    </p:animEffect>
                                  </p:childTnLst>
                                </p:cTn>
                              </p:par>
                            </p:childTnLst>
                          </p:cTn>
                        </p:par>
                        <p:par>
                          <p:cTn id="91" fill="hold">
                            <p:stCondLst>
                              <p:cond delay="10500"/>
                            </p:stCondLst>
                            <p:childTnLst>
                              <p:par>
                                <p:cTn id="92" presetID="22" presetClass="entr" presetSubtype="8"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left)">
                                      <p:cBhvr>
                                        <p:cTn id="94" dur="500"/>
                                        <p:tgtEl>
                                          <p:spTgt spid="28"/>
                                        </p:tgtEl>
                                      </p:cBhvr>
                                    </p:animEffect>
                                  </p:childTnLst>
                                </p:cTn>
                              </p:par>
                            </p:childTnLst>
                          </p:cTn>
                        </p:par>
                        <p:par>
                          <p:cTn id="95" fill="hold">
                            <p:stCondLst>
                              <p:cond delay="11000"/>
                            </p:stCondLst>
                            <p:childTnLst>
                              <p:par>
                                <p:cTn id="96" presetID="17" presetClass="entr" presetSubtype="10" fill="hold" grpId="0" nodeType="afterEffect">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cBhvr>
                                        <p:cTn id="98" dur="500" fill="hold"/>
                                        <p:tgtEl>
                                          <p:spTgt spid="40"/>
                                        </p:tgtEl>
                                        <p:attrNameLst>
                                          <p:attrName>ppt_w</p:attrName>
                                        </p:attrNameLst>
                                      </p:cBhvr>
                                      <p:tavLst>
                                        <p:tav tm="0">
                                          <p:val>
                                            <p:fltVal val="0"/>
                                          </p:val>
                                        </p:tav>
                                        <p:tav tm="100000">
                                          <p:val>
                                            <p:strVal val="#ppt_w"/>
                                          </p:val>
                                        </p:tav>
                                      </p:tavLst>
                                    </p:anim>
                                    <p:anim calcmode="lin" valueType="num">
                                      <p:cBhvr>
                                        <p:cTn id="99" dur="500" fill="hold"/>
                                        <p:tgtEl>
                                          <p:spTgt spid="40"/>
                                        </p:tgtEl>
                                        <p:attrNameLst>
                                          <p:attrName>ppt_h</p:attrName>
                                        </p:attrNameLst>
                                      </p:cBhvr>
                                      <p:tavLst>
                                        <p:tav tm="0">
                                          <p:val>
                                            <p:strVal val="#ppt_h"/>
                                          </p:val>
                                        </p:tav>
                                        <p:tav tm="100000">
                                          <p:val>
                                            <p:strVal val="#ppt_h"/>
                                          </p:val>
                                        </p:tav>
                                      </p:tavLst>
                                    </p:anim>
                                  </p:childTnLst>
                                </p:cTn>
                              </p:par>
                            </p:childTnLst>
                          </p:cTn>
                        </p:par>
                        <p:par>
                          <p:cTn id="100" fill="hold">
                            <p:stCondLst>
                              <p:cond delay="11500"/>
                            </p:stCondLst>
                            <p:childTnLst>
                              <p:par>
                                <p:cTn id="101" presetID="22" presetClass="entr" presetSubtype="1"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up)">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9" grpId="0" animBg="1"/>
      <p:bldP spid="21" grpId="0" animBg="1"/>
      <p:bldP spid="23" grpId="0" animBg="1"/>
      <p:bldP spid="25" grpId="0" animBg="1"/>
      <p:bldP spid="27" grpId="0" animBg="1"/>
      <p:bldP spid="29" grpId="0" animBg="1"/>
      <p:bldP spid="11" grpId="0" animBg="1"/>
      <p:bldP spid="20" grpId="0" animBg="1"/>
      <p:bldP spid="24" grpId="0" animBg="1"/>
      <p:bldP spid="28" grpId="0" animBg="1"/>
      <p:bldP spid="31" grpId="0"/>
      <p:bldP spid="32" grpId="0"/>
      <p:bldP spid="33" grpId="0"/>
      <p:bldP spid="34" grpId="0"/>
      <p:bldP spid="35" grpId="0"/>
      <p:bldP spid="36" grpId="0"/>
      <p:bldP spid="37" grpId="0"/>
      <p:bldP spid="38" grpId="0"/>
      <p:bldP spid="39"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六边形 30"/>
          <p:cNvSpPr/>
          <p:nvPr/>
        </p:nvSpPr>
        <p:spPr>
          <a:xfrm rot="5400000">
            <a:off x="5041051" y="2736828"/>
            <a:ext cx="2109539" cy="1818571"/>
          </a:xfrm>
          <a:prstGeom prst="hexagon">
            <a:avLst/>
          </a:prstGeom>
          <a:solidFill>
            <a:srgbClr val="BFBFBF"/>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grpSp>
        <p:nvGrpSpPr>
          <p:cNvPr id="4" name="组合 3"/>
          <p:cNvGrpSpPr/>
          <p:nvPr/>
        </p:nvGrpSpPr>
        <p:grpSpPr>
          <a:xfrm>
            <a:off x="924125" y="1316766"/>
            <a:ext cx="3744417" cy="4623084"/>
            <a:chOff x="693093" y="987574"/>
            <a:chExt cx="2808313" cy="3467313"/>
          </a:xfrm>
        </p:grpSpPr>
        <p:sp>
          <p:nvSpPr>
            <p:cNvPr id="8" name="六边形 7"/>
            <p:cNvSpPr/>
            <p:nvPr/>
          </p:nvSpPr>
          <p:spPr>
            <a:xfrm rot="5400000">
              <a:off x="363592" y="1317075"/>
              <a:ext cx="3467313" cy="2808312"/>
            </a:xfrm>
            <a:prstGeom prst="hexagon">
              <a:avLst/>
            </a:prstGeom>
            <a:noFill/>
            <a:ln w="19050" cap="rnd">
              <a:solidFill>
                <a:srgbClr val="FFD7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a:off x="693093" y="1683840"/>
              <a:ext cx="2808313" cy="432048"/>
            </a:xfrm>
            <a:prstGeom prst="rect">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grpSp>
      <p:sp>
        <p:nvSpPr>
          <p:cNvPr id="13" name="TextBox 12"/>
          <p:cNvSpPr txBox="1"/>
          <p:nvPr/>
        </p:nvSpPr>
        <p:spPr>
          <a:xfrm>
            <a:off x="1472893" y="2286932"/>
            <a:ext cx="2646878" cy="461665"/>
          </a:xfrm>
          <a:prstGeom prst="rect">
            <a:avLst/>
          </a:prstGeom>
          <a:noFill/>
        </p:spPr>
        <p:txBody>
          <a:bodyPr wrap="non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保险与风险的关系</a:t>
            </a:r>
          </a:p>
        </p:txBody>
      </p:sp>
      <p:sp>
        <p:nvSpPr>
          <p:cNvPr id="15" name="TextBox 14"/>
          <p:cNvSpPr txBox="1"/>
          <p:nvPr/>
        </p:nvSpPr>
        <p:spPr>
          <a:xfrm>
            <a:off x="1212336" y="2867509"/>
            <a:ext cx="3099803" cy="2411558"/>
          </a:xfrm>
          <a:prstGeom prst="rect">
            <a:avLst/>
          </a:prstGeom>
          <a:noFill/>
        </p:spPr>
        <p:txBody>
          <a:bodyPr wrap="square" rtlCol="0">
            <a:spAutoFit/>
          </a:bodyPr>
          <a:lstStyle/>
          <a:p>
            <a:pPr marL="380990" indent="-380990">
              <a:lnSpc>
                <a:spcPct val="130000"/>
              </a:lnSpc>
              <a:buFont typeface="Wingdings" panose="05000000000000000000" pitchFamily="2" charset="2"/>
              <a:buChar char="l"/>
            </a:pPr>
            <a:r>
              <a:rPr lang="zh-CN" altLang="en-US" sz="1467" dirty="0">
                <a:latin typeface="微软雅黑" panose="020B0503020204020204" pitchFamily="34" charset="-122"/>
                <a:ea typeface="微软雅黑" panose="020B0503020204020204" pitchFamily="34" charset="-122"/>
              </a:rPr>
              <a:t>风险是保险产生和存在的自然前提；</a:t>
            </a:r>
          </a:p>
          <a:p>
            <a:pPr marL="380990" indent="-380990">
              <a:lnSpc>
                <a:spcPct val="130000"/>
              </a:lnSpc>
              <a:buFont typeface="Wingdings" panose="05000000000000000000" pitchFamily="2" charset="2"/>
              <a:buChar char="l"/>
            </a:pPr>
            <a:r>
              <a:rPr lang="zh-CN" altLang="en-US" sz="1467" dirty="0">
                <a:latin typeface="微软雅黑" panose="020B0503020204020204" pitchFamily="34" charset="-122"/>
                <a:ea typeface="微软雅黑" panose="020B0503020204020204" pitchFamily="34" charset="-122"/>
              </a:rPr>
              <a:t>风险的发展是保险发展的客观依据；</a:t>
            </a:r>
          </a:p>
          <a:p>
            <a:pPr marL="380990" indent="-380990">
              <a:lnSpc>
                <a:spcPct val="130000"/>
              </a:lnSpc>
              <a:buFont typeface="Wingdings" panose="05000000000000000000" pitchFamily="2" charset="2"/>
              <a:buChar char="l"/>
            </a:pPr>
            <a:r>
              <a:rPr lang="zh-CN" altLang="en-US" sz="1467" dirty="0">
                <a:latin typeface="微软雅黑" panose="020B0503020204020204" pitchFamily="34" charset="-122"/>
                <a:ea typeface="微软雅黑" panose="020B0503020204020204" pitchFamily="34" charset="-122"/>
              </a:rPr>
              <a:t>保险是一种有效、传统的风险处理措施；</a:t>
            </a:r>
          </a:p>
          <a:p>
            <a:pPr marL="380990" indent="-380990">
              <a:lnSpc>
                <a:spcPct val="130000"/>
              </a:lnSpc>
              <a:buFont typeface="Wingdings" panose="05000000000000000000" pitchFamily="2" charset="2"/>
              <a:buChar char="l"/>
            </a:pPr>
            <a:r>
              <a:rPr lang="zh-CN" altLang="en-US" sz="1467" dirty="0">
                <a:latin typeface="微软雅黑" panose="020B0503020204020204" pitchFamily="34" charset="-122"/>
                <a:ea typeface="微软雅黑" panose="020B0503020204020204" pitchFamily="34" charset="-122"/>
              </a:rPr>
              <a:t>保险经营效益受风险管理技术的制约；</a:t>
            </a:r>
          </a:p>
        </p:txBody>
      </p:sp>
      <p:grpSp>
        <p:nvGrpSpPr>
          <p:cNvPr id="5" name="组合 4"/>
          <p:cNvGrpSpPr/>
          <p:nvPr/>
        </p:nvGrpSpPr>
        <p:grpSpPr>
          <a:xfrm>
            <a:off x="7523098" y="1316766"/>
            <a:ext cx="3744417" cy="4623084"/>
            <a:chOff x="5642323" y="987574"/>
            <a:chExt cx="2808313" cy="3467313"/>
          </a:xfrm>
        </p:grpSpPr>
        <p:sp>
          <p:nvSpPr>
            <p:cNvPr id="10" name="六边形 9"/>
            <p:cNvSpPr/>
            <p:nvPr/>
          </p:nvSpPr>
          <p:spPr>
            <a:xfrm rot="5400000">
              <a:off x="5312822" y="1317075"/>
              <a:ext cx="3467313" cy="2808312"/>
            </a:xfrm>
            <a:prstGeom prst="hexagon">
              <a:avLst/>
            </a:prstGeom>
            <a:noFill/>
            <a:ln w="19050" cap="rnd">
              <a:solidFill>
                <a:srgbClr val="3539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p:nvSpPr>
          <p:spPr>
            <a:xfrm>
              <a:off x="5642323" y="1683840"/>
              <a:ext cx="2808313" cy="432048"/>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4" name="TextBox 13"/>
          <p:cNvSpPr txBox="1"/>
          <p:nvPr/>
        </p:nvSpPr>
        <p:spPr>
          <a:xfrm>
            <a:off x="8225756" y="2286932"/>
            <a:ext cx="2339102" cy="461665"/>
          </a:xfrm>
          <a:prstGeom prst="rect">
            <a:avLst/>
          </a:prstGeom>
          <a:noFill/>
        </p:spPr>
        <p:txBody>
          <a:bodyPr wrap="non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可保风险的条件</a:t>
            </a:r>
          </a:p>
        </p:txBody>
      </p:sp>
      <p:sp>
        <p:nvSpPr>
          <p:cNvPr id="16" name="TextBox 15"/>
          <p:cNvSpPr txBox="1"/>
          <p:nvPr/>
        </p:nvSpPr>
        <p:spPr>
          <a:xfrm>
            <a:off x="7811310" y="2867509"/>
            <a:ext cx="3336245" cy="2118080"/>
          </a:xfrm>
          <a:prstGeom prst="rect">
            <a:avLst/>
          </a:prstGeom>
          <a:noFill/>
        </p:spPr>
        <p:txBody>
          <a:bodyPr wrap="square" rtlCol="0">
            <a:spAutoFit/>
          </a:bodyPr>
          <a:lstStyle/>
          <a:p>
            <a:pPr marL="380990" indent="-380990">
              <a:lnSpc>
                <a:spcPct val="130000"/>
              </a:lnSpc>
              <a:buFont typeface="Wingdings" panose="05000000000000000000" pitchFamily="2" charset="2"/>
              <a:buChar char="l"/>
            </a:pPr>
            <a:r>
              <a:rPr lang="zh-CN" altLang="en-US" sz="1467" dirty="0">
                <a:latin typeface="微软雅黑" panose="020B0503020204020204" pitchFamily="34" charset="-122"/>
                <a:ea typeface="微软雅黑" panose="020B0503020204020204" pitchFamily="34" charset="-122"/>
              </a:rPr>
              <a:t>风险不是投机性的；</a:t>
            </a:r>
          </a:p>
          <a:p>
            <a:pPr marL="380990" indent="-380990">
              <a:lnSpc>
                <a:spcPct val="130000"/>
              </a:lnSpc>
              <a:buFont typeface="Wingdings" panose="05000000000000000000" pitchFamily="2" charset="2"/>
              <a:buChar char="l"/>
            </a:pPr>
            <a:r>
              <a:rPr lang="zh-CN" altLang="en-US" sz="1467" dirty="0">
                <a:latin typeface="微软雅黑" panose="020B0503020204020204" pitchFamily="34" charset="-122"/>
                <a:ea typeface="微软雅黑" panose="020B0503020204020204" pitchFamily="34" charset="-122"/>
              </a:rPr>
              <a:t>对个别标的而言，风险的发生具有偶然性；</a:t>
            </a:r>
          </a:p>
          <a:p>
            <a:pPr marL="380990" indent="-380990">
              <a:lnSpc>
                <a:spcPct val="130000"/>
              </a:lnSpc>
              <a:buFont typeface="Wingdings" panose="05000000000000000000" pitchFamily="2" charset="2"/>
              <a:buChar char="l"/>
            </a:pPr>
            <a:r>
              <a:rPr lang="zh-CN" altLang="en-US" sz="1467" dirty="0">
                <a:latin typeface="微软雅黑" panose="020B0503020204020204" pitchFamily="34" charset="-122"/>
                <a:ea typeface="微软雅黑" panose="020B0503020204020204" pitchFamily="34" charset="-122"/>
              </a:rPr>
              <a:t>对大量的标的而言，风险的发生具有必然性；</a:t>
            </a:r>
          </a:p>
          <a:p>
            <a:pPr marL="380990" indent="-380990">
              <a:lnSpc>
                <a:spcPct val="130000"/>
              </a:lnSpc>
              <a:buFont typeface="Wingdings" panose="05000000000000000000" pitchFamily="2" charset="2"/>
              <a:buChar char="l"/>
            </a:pPr>
            <a:r>
              <a:rPr lang="zh-CN" altLang="en-US" sz="1467" dirty="0">
                <a:latin typeface="微软雅黑" panose="020B0503020204020204" pitchFamily="34" charset="-122"/>
                <a:ea typeface="微软雅黑" panose="020B0503020204020204" pitchFamily="34" charset="-122"/>
              </a:rPr>
              <a:t>风险的发生必须是意外的；</a:t>
            </a:r>
          </a:p>
          <a:p>
            <a:pPr marL="380990" indent="-380990">
              <a:lnSpc>
                <a:spcPct val="130000"/>
              </a:lnSpc>
              <a:buFont typeface="Wingdings" panose="05000000000000000000" pitchFamily="2" charset="2"/>
              <a:buChar char="l"/>
            </a:pPr>
            <a:r>
              <a:rPr lang="zh-CN" altLang="en-US" sz="1467" dirty="0">
                <a:latin typeface="微软雅黑" panose="020B0503020204020204" pitchFamily="34" charset="-122"/>
                <a:ea typeface="微软雅黑" panose="020B0503020204020204" pitchFamily="34" charset="-122"/>
              </a:rPr>
              <a:t>风险所致损失较大；</a:t>
            </a:r>
          </a:p>
        </p:txBody>
      </p:sp>
      <p:sp>
        <p:nvSpPr>
          <p:cNvPr id="17" name="六边形 16"/>
          <p:cNvSpPr/>
          <p:nvPr/>
        </p:nvSpPr>
        <p:spPr>
          <a:xfrm rot="5400000">
            <a:off x="5423460" y="2302547"/>
            <a:ext cx="1344721" cy="1159243"/>
          </a:xfrm>
          <a:prstGeom prst="hexagon">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8" name="六边形 17"/>
          <p:cNvSpPr/>
          <p:nvPr/>
        </p:nvSpPr>
        <p:spPr>
          <a:xfrm rot="5400000">
            <a:off x="5423460" y="3809199"/>
            <a:ext cx="1344721" cy="1159243"/>
          </a:xfrm>
          <a:prstGeom prst="hexagon">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TextBox 18"/>
          <p:cNvSpPr txBox="1"/>
          <p:nvPr/>
        </p:nvSpPr>
        <p:spPr>
          <a:xfrm>
            <a:off x="5784623" y="2574393"/>
            <a:ext cx="561372" cy="584775"/>
          </a:xfrm>
          <a:prstGeom prst="rect">
            <a:avLst/>
          </a:prstGeom>
          <a:noFill/>
          <a:effectLst/>
        </p:spPr>
        <p:txBody>
          <a:bodyPr wrap="none" rtlCol="0">
            <a:spAutoFit/>
          </a:bodyPr>
          <a:lstStyle/>
          <a:p>
            <a:r>
              <a:rPr lang="en-US" altLang="zh-CN" sz="3200" dirty="0">
                <a:solidFill>
                  <a:schemeClr val="bg1"/>
                </a:solidFill>
                <a:latin typeface="Impact" panose="020B0806030902050204" pitchFamily="34" charset="0"/>
                <a:ea typeface="时尚中黑简体" panose="01010104010101010101" pitchFamily="2" charset="-122"/>
              </a:rPr>
              <a:t>01</a:t>
            </a:r>
            <a:endParaRPr lang="zh-CN" altLang="en-US" sz="3200" dirty="0">
              <a:solidFill>
                <a:schemeClr val="bg1"/>
              </a:solidFill>
              <a:latin typeface="Impact" panose="020B0806030902050204" pitchFamily="34" charset="0"/>
              <a:ea typeface="时尚中黑简体" panose="01010104010101010101" pitchFamily="2" charset="-122"/>
            </a:endParaRPr>
          </a:p>
        </p:txBody>
      </p:sp>
      <p:sp>
        <p:nvSpPr>
          <p:cNvPr id="20" name="TextBox 19"/>
          <p:cNvSpPr txBox="1"/>
          <p:nvPr/>
        </p:nvSpPr>
        <p:spPr>
          <a:xfrm>
            <a:off x="5760044" y="4081045"/>
            <a:ext cx="611065" cy="584775"/>
          </a:xfrm>
          <a:prstGeom prst="rect">
            <a:avLst/>
          </a:prstGeom>
          <a:noFill/>
          <a:effectLst/>
        </p:spPr>
        <p:txBody>
          <a:bodyPr wrap="none" rtlCol="0">
            <a:spAutoFit/>
          </a:bodyPr>
          <a:lstStyle/>
          <a:p>
            <a:r>
              <a:rPr lang="en-US" altLang="zh-CN" sz="3200" dirty="0">
                <a:solidFill>
                  <a:schemeClr val="bg1"/>
                </a:solidFill>
                <a:latin typeface="Impact" panose="020B0806030902050204" pitchFamily="34" charset="0"/>
                <a:ea typeface="时尚中黑简体" panose="01010104010101010101" pitchFamily="2" charset="-122"/>
              </a:rPr>
              <a:t>02</a:t>
            </a:r>
            <a:endParaRPr lang="zh-CN" altLang="en-US" sz="3200" dirty="0">
              <a:solidFill>
                <a:schemeClr val="bg1"/>
              </a:solidFill>
              <a:latin typeface="Impact" panose="020B0806030902050204" pitchFamily="34" charset="0"/>
              <a:ea typeface="时尚中黑简体" panose="01010104010101010101" pitchFamily="2" charset="-122"/>
            </a:endParaRPr>
          </a:p>
        </p:txBody>
      </p:sp>
      <p:grpSp>
        <p:nvGrpSpPr>
          <p:cNvPr id="32" name="组合 31">
            <a:extLst>
              <a:ext uri="{FF2B5EF4-FFF2-40B4-BE49-F238E27FC236}">
                <a16:creationId xmlns="" xmlns:a16="http://schemas.microsoft.com/office/drawing/2014/main" id="{B2436F0D-8642-46A2-AAC8-51221C7CEDB3}"/>
              </a:ext>
            </a:extLst>
          </p:cNvPr>
          <p:cNvGrpSpPr/>
          <p:nvPr/>
        </p:nvGrpSpPr>
        <p:grpSpPr>
          <a:xfrm>
            <a:off x="-3518" y="-1"/>
            <a:ext cx="12195518" cy="737406"/>
            <a:chOff x="1300626" y="-1"/>
            <a:chExt cx="12195518" cy="737406"/>
          </a:xfrm>
        </p:grpSpPr>
        <p:grpSp>
          <p:nvGrpSpPr>
            <p:cNvPr id="33" name="组合 32">
              <a:extLst>
                <a:ext uri="{FF2B5EF4-FFF2-40B4-BE49-F238E27FC236}">
                  <a16:creationId xmlns="" xmlns:a16="http://schemas.microsoft.com/office/drawing/2014/main" id="{2FC8AC68-A71A-4EE2-8C04-C5CAE942A5A0}"/>
                </a:ext>
              </a:extLst>
            </p:cNvPr>
            <p:cNvGrpSpPr/>
            <p:nvPr/>
          </p:nvGrpSpPr>
          <p:grpSpPr>
            <a:xfrm>
              <a:off x="1300626" y="-1"/>
              <a:ext cx="3546886" cy="737406"/>
              <a:chOff x="1300626" y="-1"/>
              <a:chExt cx="3546886" cy="737406"/>
            </a:xfrm>
          </p:grpSpPr>
          <p:sp>
            <p:nvSpPr>
              <p:cNvPr id="41" name="任意多边形 17">
                <a:extLst>
                  <a:ext uri="{FF2B5EF4-FFF2-40B4-BE49-F238E27FC236}">
                    <a16:creationId xmlns="" xmlns:a16="http://schemas.microsoft.com/office/drawing/2014/main" id="{2113DBF4-C290-43F3-B47E-438321EA7E52}"/>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 name="文本框 1">
                <a:extLst>
                  <a:ext uri="{FF2B5EF4-FFF2-40B4-BE49-F238E27FC236}">
                    <a16:creationId xmlns="" xmlns:a16="http://schemas.microsoft.com/office/drawing/2014/main" id="{A98C5093-B600-4D71-9CF3-7926619EA5F0}"/>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风险与保险</a:t>
                </a:r>
              </a:p>
            </p:txBody>
          </p:sp>
          <p:sp>
            <p:nvSpPr>
              <p:cNvPr id="43" name="任意多边形 17">
                <a:extLst>
                  <a:ext uri="{FF2B5EF4-FFF2-40B4-BE49-F238E27FC236}">
                    <a16:creationId xmlns="" xmlns:a16="http://schemas.microsoft.com/office/drawing/2014/main" id="{7201CDD4-D56B-450C-9653-170DD304109B}"/>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4" name="任意多边形 17">
                <a:extLst>
                  <a:ext uri="{FF2B5EF4-FFF2-40B4-BE49-F238E27FC236}">
                    <a16:creationId xmlns="" xmlns:a16="http://schemas.microsoft.com/office/drawing/2014/main" id="{F398875D-6D55-4B52-B75B-687FEF077077}"/>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4" name="直接连接符 33">
              <a:extLst>
                <a:ext uri="{FF2B5EF4-FFF2-40B4-BE49-F238E27FC236}">
                  <a16:creationId xmlns="" xmlns:a16="http://schemas.microsoft.com/office/drawing/2014/main" id="{DBAEBBF6-36FC-4C9C-ABF1-B031DA29F33B}"/>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4763341"/>
      </p:ext>
    </p:extLst>
  </p:cSld>
  <p:clrMapOvr>
    <a:masterClrMapping/>
  </p:clrMapOvr>
  <mc:AlternateContent xmlns:mc="http://schemas.openxmlformats.org/markup-compatibility/2006" xmlns:p14="http://schemas.microsoft.com/office/powerpoint/2010/main">
    <mc:Choice Requires="p14">
      <p:transition spd="slow" p14:dur="900" advTm="12000">
        <p14:warp dir="in"/>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heel(1)">
                                      <p:cBhvr>
                                        <p:cTn id="7" dur="750"/>
                                        <p:tgtEl>
                                          <p:spTgt spid="31"/>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inVertical)">
                                      <p:cBhvr>
                                        <p:cTn id="11" dur="500"/>
                                        <p:tgtEl>
                                          <p:spTgt spid="17"/>
                                        </p:tgtEl>
                                      </p:cBhvr>
                                    </p:animEffect>
                                  </p:childTnLst>
                                </p:cTn>
                              </p:par>
                            </p:childTnLst>
                          </p:cTn>
                        </p:par>
                        <p:par>
                          <p:cTn id="12" fill="hold">
                            <p:stCondLst>
                              <p:cond delay="1250"/>
                            </p:stCondLst>
                            <p:childTnLst>
                              <p:par>
                                <p:cTn id="13" presetID="53" presetClass="entr" presetSubtype="16"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750"/>
                                        <p:tgtEl>
                                          <p:spTgt spid="4"/>
                                        </p:tgtEl>
                                      </p:cBhvr>
                                    </p:animEffect>
                                    <p:anim calcmode="lin" valueType="num">
                                      <p:cBhvr>
                                        <p:cTn id="22" dur="750" fill="hold"/>
                                        <p:tgtEl>
                                          <p:spTgt spid="4"/>
                                        </p:tgtEl>
                                        <p:attrNameLst>
                                          <p:attrName>ppt_x</p:attrName>
                                        </p:attrNameLst>
                                      </p:cBhvr>
                                      <p:tavLst>
                                        <p:tav tm="0">
                                          <p:val>
                                            <p:strVal val="#ppt_x"/>
                                          </p:val>
                                        </p:tav>
                                        <p:tav tm="100000">
                                          <p:val>
                                            <p:strVal val="#ppt_x"/>
                                          </p:val>
                                        </p:tav>
                                      </p:tavLst>
                                    </p:anim>
                                    <p:anim calcmode="lin" valueType="num">
                                      <p:cBhvr>
                                        <p:cTn id="23" dur="75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50" presetClass="entr" presetSubtype="0" decel="10000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strVal val="#ppt_w+.3"/>
                                          </p:val>
                                        </p:tav>
                                        <p:tav tm="100000">
                                          <p:val>
                                            <p:strVal val="#ppt_w"/>
                                          </p:val>
                                        </p:tav>
                                      </p:tavLst>
                                    </p:anim>
                                    <p:anim calcmode="lin" valueType="num">
                                      <p:cBhvr>
                                        <p:cTn id="28" dur="1000" fill="hold"/>
                                        <p:tgtEl>
                                          <p:spTgt spid="13"/>
                                        </p:tgtEl>
                                        <p:attrNameLst>
                                          <p:attrName>ppt_h</p:attrName>
                                        </p:attrNameLst>
                                      </p:cBhvr>
                                      <p:tavLst>
                                        <p:tav tm="0">
                                          <p:val>
                                            <p:strVal val="#ppt_h"/>
                                          </p:val>
                                        </p:tav>
                                        <p:tav tm="100000">
                                          <p:val>
                                            <p:strVal val="#ppt_h"/>
                                          </p:val>
                                        </p:tav>
                                      </p:tavLst>
                                    </p:anim>
                                    <p:animEffect transition="in" filter="fade">
                                      <p:cBhvr>
                                        <p:cTn id="29" dur="1000"/>
                                        <p:tgtEl>
                                          <p:spTgt spid="13"/>
                                        </p:tgtEl>
                                      </p:cBhvr>
                                    </p:animEffect>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fade">
                                      <p:cBhvr>
                                        <p:cTn id="33" dur="750"/>
                                        <p:tgtEl>
                                          <p:spTgt spid="15">
                                            <p:txEl>
                                              <p:pRg st="0" end="0"/>
                                            </p:txEl>
                                          </p:spTgt>
                                        </p:tgtEl>
                                      </p:cBhvr>
                                    </p:animEffect>
                                    <p:anim calcmode="lin" valueType="num">
                                      <p:cBhvr>
                                        <p:cTn id="34" dur="75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35" dur="750" fill="hold"/>
                                        <p:tgtEl>
                                          <p:spTgt spid="15">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50"/>
                                  </p:stCondLst>
                                  <p:childTnLst>
                                    <p:set>
                                      <p:cBhvr>
                                        <p:cTn id="37" dur="1" fill="hold">
                                          <p:stCondLst>
                                            <p:cond delay="0"/>
                                          </p:stCondLst>
                                        </p:cTn>
                                        <p:tgtEl>
                                          <p:spTgt spid="15">
                                            <p:txEl>
                                              <p:pRg st="1" end="1"/>
                                            </p:txEl>
                                          </p:spTgt>
                                        </p:tgtEl>
                                        <p:attrNameLst>
                                          <p:attrName>style.visibility</p:attrName>
                                        </p:attrNameLst>
                                      </p:cBhvr>
                                      <p:to>
                                        <p:strVal val="visible"/>
                                      </p:to>
                                    </p:set>
                                    <p:animEffect transition="in" filter="fade">
                                      <p:cBhvr>
                                        <p:cTn id="38" dur="750"/>
                                        <p:tgtEl>
                                          <p:spTgt spid="15">
                                            <p:txEl>
                                              <p:pRg st="1" end="1"/>
                                            </p:txEl>
                                          </p:spTgt>
                                        </p:tgtEl>
                                      </p:cBhvr>
                                    </p:animEffect>
                                    <p:anim calcmode="lin" valueType="num">
                                      <p:cBhvr>
                                        <p:cTn id="39" dur="75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40" dur="750" fill="hold"/>
                                        <p:tgtEl>
                                          <p:spTgt spid="15">
                                            <p:txEl>
                                              <p:pRg st="1" end="1"/>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5">
                                            <p:txEl>
                                              <p:pRg st="2" end="2"/>
                                            </p:txEl>
                                          </p:spTgt>
                                        </p:tgtEl>
                                        <p:attrNameLst>
                                          <p:attrName>style.visibility</p:attrName>
                                        </p:attrNameLst>
                                      </p:cBhvr>
                                      <p:to>
                                        <p:strVal val="visible"/>
                                      </p:to>
                                    </p:set>
                                    <p:animEffect transition="in" filter="fade">
                                      <p:cBhvr>
                                        <p:cTn id="43" dur="750"/>
                                        <p:tgtEl>
                                          <p:spTgt spid="15">
                                            <p:txEl>
                                              <p:pRg st="2" end="2"/>
                                            </p:txEl>
                                          </p:spTgt>
                                        </p:tgtEl>
                                      </p:cBhvr>
                                    </p:animEffect>
                                    <p:anim calcmode="lin" valueType="num">
                                      <p:cBhvr>
                                        <p:cTn id="44" dur="75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45" dur="750" fill="hold"/>
                                        <p:tgtEl>
                                          <p:spTgt spid="15">
                                            <p:txEl>
                                              <p:pRg st="2" end="2"/>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750"/>
                                  </p:stCondLst>
                                  <p:childTnLst>
                                    <p:set>
                                      <p:cBhvr>
                                        <p:cTn id="47" dur="1" fill="hold">
                                          <p:stCondLst>
                                            <p:cond delay="0"/>
                                          </p:stCondLst>
                                        </p:cTn>
                                        <p:tgtEl>
                                          <p:spTgt spid="15">
                                            <p:txEl>
                                              <p:pRg st="3" end="3"/>
                                            </p:txEl>
                                          </p:spTgt>
                                        </p:tgtEl>
                                        <p:attrNameLst>
                                          <p:attrName>style.visibility</p:attrName>
                                        </p:attrNameLst>
                                      </p:cBhvr>
                                      <p:to>
                                        <p:strVal val="visible"/>
                                      </p:to>
                                    </p:set>
                                    <p:animEffect transition="in" filter="fade">
                                      <p:cBhvr>
                                        <p:cTn id="48" dur="750"/>
                                        <p:tgtEl>
                                          <p:spTgt spid="15">
                                            <p:txEl>
                                              <p:pRg st="3" end="3"/>
                                            </p:txEl>
                                          </p:spTgt>
                                        </p:tgtEl>
                                      </p:cBhvr>
                                    </p:animEffect>
                                    <p:anim calcmode="lin" valueType="num">
                                      <p:cBhvr>
                                        <p:cTn id="49" dur="75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50" dur="75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16" presetClass="entr" presetSubtype="21"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arn(inVertical)">
                                      <p:cBhvr>
                                        <p:cTn id="54" dur="500"/>
                                        <p:tgtEl>
                                          <p:spTgt spid="18"/>
                                        </p:tgtEl>
                                      </p:cBhvr>
                                    </p:animEffect>
                                  </p:childTnLst>
                                </p:cTn>
                              </p:par>
                            </p:childTnLst>
                          </p:cTn>
                        </p:par>
                        <p:par>
                          <p:cTn id="55" fill="hold">
                            <p:stCondLst>
                              <p:cond delay="5500"/>
                            </p:stCondLst>
                            <p:childTnLst>
                              <p:par>
                                <p:cTn id="56" presetID="53" presetClass="entr" presetSubtype="16"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Effect transition="in" filter="fade">
                                      <p:cBhvr>
                                        <p:cTn id="60" dur="500"/>
                                        <p:tgtEl>
                                          <p:spTgt spid="20"/>
                                        </p:tgtEl>
                                      </p:cBhvr>
                                    </p:animEffect>
                                  </p:childTnLst>
                                </p:cTn>
                              </p:par>
                            </p:childTnLst>
                          </p:cTn>
                        </p:par>
                        <p:par>
                          <p:cTn id="61" fill="hold">
                            <p:stCondLst>
                              <p:cond delay="6000"/>
                            </p:stCondLst>
                            <p:childTnLst>
                              <p:par>
                                <p:cTn id="62" presetID="42" presetClass="entr" presetSubtype="0"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750"/>
                                        <p:tgtEl>
                                          <p:spTgt spid="5"/>
                                        </p:tgtEl>
                                      </p:cBhvr>
                                    </p:animEffect>
                                    <p:anim calcmode="lin" valueType="num">
                                      <p:cBhvr>
                                        <p:cTn id="65" dur="750" fill="hold"/>
                                        <p:tgtEl>
                                          <p:spTgt spid="5"/>
                                        </p:tgtEl>
                                        <p:attrNameLst>
                                          <p:attrName>ppt_x</p:attrName>
                                        </p:attrNameLst>
                                      </p:cBhvr>
                                      <p:tavLst>
                                        <p:tav tm="0">
                                          <p:val>
                                            <p:strVal val="#ppt_x"/>
                                          </p:val>
                                        </p:tav>
                                        <p:tav tm="100000">
                                          <p:val>
                                            <p:strVal val="#ppt_x"/>
                                          </p:val>
                                        </p:tav>
                                      </p:tavLst>
                                    </p:anim>
                                    <p:anim calcmode="lin" valueType="num">
                                      <p:cBhvr>
                                        <p:cTn id="66" dur="750" fill="hold"/>
                                        <p:tgtEl>
                                          <p:spTgt spid="5"/>
                                        </p:tgtEl>
                                        <p:attrNameLst>
                                          <p:attrName>ppt_y</p:attrName>
                                        </p:attrNameLst>
                                      </p:cBhvr>
                                      <p:tavLst>
                                        <p:tav tm="0">
                                          <p:val>
                                            <p:strVal val="#ppt_y+.1"/>
                                          </p:val>
                                        </p:tav>
                                        <p:tav tm="100000">
                                          <p:val>
                                            <p:strVal val="#ppt_y"/>
                                          </p:val>
                                        </p:tav>
                                      </p:tavLst>
                                    </p:anim>
                                  </p:childTnLst>
                                </p:cTn>
                              </p:par>
                            </p:childTnLst>
                          </p:cTn>
                        </p:par>
                        <p:par>
                          <p:cTn id="67" fill="hold">
                            <p:stCondLst>
                              <p:cond delay="6750"/>
                            </p:stCondLst>
                            <p:childTnLst>
                              <p:par>
                                <p:cTn id="68" presetID="50" presetClass="entr" presetSubtype="0" decel="100000"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1000" fill="hold"/>
                                        <p:tgtEl>
                                          <p:spTgt spid="14"/>
                                        </p:tgtEl>
                                        <p:attrNameLst>
                                          <p:attrName>ppt_w</p:attrName>
                                        </p:attrNameLst>
                                      </p:cBhvr>
                                      <p:tavLst>
                                        <p:tav tm="0">
                                          <p:val>
                                            <p:strVal val="#ppt_w+.3"/>
                                          </p:val>
                                        </p:tav>
                                        <p:tav tm="100000">
                                          <p:val>
                                            <p:strVal val="#ppt_w"/>
                                          </p:val>
                                        </p:tav>
                                      </p:tavLst>
                                    </p:anim>
                                    <p:anim calcmode="lin" valueType="num">
                                      <p:cBhvr>
                                        <p:cTn id="71" dur="1000" fill="hold"/>
                                        <p:tgtEl>
                                          <p:spTgt spid="14"/>
                                        </p:tgtEl>
                                        <p:attrNameLst>
                                          <p:attrName>ppt_h</p:attrName>
                                        </p:attrNameLst>
                                      </p:cBhvr>
                                      <p:tavLst>
                                        <p:tav tm="0">
                                          <p:val>
                                            <p:strVal val="#ppt_h"/>
                                          </p:val>
                                        </p:tav>
                                        <p:tav tm="100000">
                                          <p:val>
                                            <p:strVal val="#ppt_h"/>
                                          </p:val>
                                        </p:tav>
                                      </p:tavLst>
                                    </p:anim>
                                    <p:animEffect transition="in" filter="fade">
                                      <p:cBhvr>
                                        <p:cTn id="72" dur="1000"/>
                                        <p:tgtEl>
                                          <p:spTgt spid="14"/>
                                        </p:tgtEl>
                                      </p:cBhvr>
                                    </p:animEffect>
                                  </p:childTnLst>
                                </p:cTn>
                              </p:par>
                            </p:childTnLst>
                          </p:cTn>
                        </p:par>
                        <p:par>
                          <p:cTn id="73" fill="hold">
                            <p:stCondLst>
                              <p:cond delay="7750"/>
                            </p:stCondLst>
                            <p:childTnLst>
                              <p:par>
                                <p:cTn id="74" presetID="42" presetClass="entr" presetSubtype="0" fill="hold" grpId="0" nodeType="afterEffect">
                                  <p:stCondLst>
                                    <p:cond delay="0"/>
                                  </p:stCondLst>
                                  <p:childTnLst>
                                    <p:set>
                                      <p:cBhvr>
                                        <p:cTn id="75" dur="1" fill="hold">
                                          <p:stCondLst>
                                            <p:cond delay="0"/>
                                          </p:stCondLst>
                                        </p:cTn>
                                        <p:tgtEl>
                                          <p:spTgt spid="16">
                                            <p:txEl>
                                              <p:pRg st="0" end="0"/>
                                            </p:txEl>
                                          </p:spTgt>
                                        </p:tgtEl>
                                        <p:attrNameLst>
                                          <p:attrName>style.visibility</p:attrName>
                                        </p:attrNameLst>
                                      </p:cBhvr>
                                      <p:to>
                                        <p:strVal val="visible"/>
                                      </p:to>
                                    </p:set>
                                    <p:animEffect transition="in" filter="fade">
                                      <p:cBhvr>
                                        <p:cTn id="76" dur="750"/>
                                        <p:tgtEl>
                                          <p:spTgt spid="16">
                                            <p:txEl>
                                              <p:pRg st="0" end="0"/>
                                            </p:txEl>
                                          </p:spTgt>
                                        </p:tgtEl>
                                      </p:cBhvr>
                                    </p:animEffect>
                                    <p:anim calcmode="lin" valueType="num">
                                      <p:cBhvr>
                                        <p:cTn id="77" dur="75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78" dur="750" fill="hold"/>
                                        <p:tgtEl>
                                          <p:spTgt spid="16">
                                            <p:txEl>
                                              <p:pRg st="0" end="0"/>
                                            </p:txEl>
                                          </p:spTgt>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250"/>
                                  </p:stCondLst>
                                  <p:childTnLst>
                                    <p:set>
                                      <p:cBhvr>
                                        <p:cTn id="80" dur="1" fill="hold">
                                          <p:stCondLst>
                                            <p:cond delay="0"/>
                                          </p:stCondLst>
                                        </p:cTn>
                                        <p:tgtEl>
                                          <p:spTgt spid="16">
                                            <p:txEl>
                                              <p:pRg st="1" end="1"/>
                                            </p:txEl>
                                          </p:spTgt>
                                        </p:tgtEl>
                                        <p:attrNameLst>
                                          <p:attrName>style.visibility</p:attrName>
                                        </p:attrNameLst>
                                      </p:cBhvr>
                                      <p:to>
                                        <p:strVal val="visible"/>
                                      </p:to>
                                    </p:set>
                                    <p:animEffect transition="in" filter="fade">
                                      <p:cBhvr>
                                        <p:cTn id="81" dur="750"/>
                                        <p:tgtEl>
                                          <p:spTgt spid="16">
                                            <p:txEl>
                                              <p:pRg st="1" end="1"/>
                                            </p:txEl>
                                          </p:spTgt>
                                        </p:tgtEl>
                                      </p:cBhvr>
                                    </p:animEffect>
                                    <p:anim calcmode="lin" valueType="num">
                                      <p:cBhvr>
                                        <p:cTn id="82" dur="75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83" dur="750" fill="hold"/>
                                        <p:tgtEl>
                                          <p:spTgt spid="16">
                                            <p:txEl>
                                              <p:pRg st="1" end="1"/>
                                            </p:txEl>
                                          </p:spTgt>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16">
                                            <p:txEl>
                                              <p:pRg st="2" end="2"/>
                                            </p:txEl>
                                          </p:spTgt>
                                        </p:tgtEl>
                                        <p:attrNameLst>
                                          <p:attrName>style.visibility</p:attrName>
                                        </p:attrNameLst>
                                      </p:cBhvr>
                                      <p:to>
                                        <p:strVal val="visible"/>
                                      </p:to>
                                    </p:set>
                                    <p:animEffect transition="in" filter="fade">
                                      <p:cBhvr>
                                        <p:cTn id="86" dur="750"/>
                                        <p:tgtEl>
                                          <p:spTgt spid="16">
                                            <p:txEl>
                                              <p:pRg st="2" end="2"/>
                                            </p:txEl>
                                          </p:spTgt>
                                        </p:tgtEl>
                                      </p:cBhvr>
                                    </p:animEffect>
                                    <p:anim calcmode="lin" valueType="num">
                                      <p:cBhvr>
                                        <p:cTn id="87" dur="75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88" dur="750" fill="hold"/>
                                        <p:tgtEl>
                                          <p:spTgt spid="16">
                                            <p:txEl>
                                              <p:pRg st="2" end="2"/>
                                            </p:txEl>
                                          </p:spTgt>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750"/>
                                  </p:stCondLst>
                                  <p:childTnLst>
                                    <p:set>
                                      <p:cBhvr>
                                        <p:cTn id="90" dur="1" fill="hold">
                                          <p:stCondLst>
                                            <p:cond delay="0"/>
                                          </p:stCondLst>
                                        </p:cTn>
                                        <p:tgtEl>
                                          <p:spTgt spid="16">
                                            <p:txEl>
                                              <p:pRg st="3" end="3"/>
                                            </p:txEl>
                                          </p:spTgt>
                                        </p:tgtEl>
                                        <p:attrNameLst>
                                          <p:attrName>style.visibility</p:attrName>
                                        </p:attrNameLst>
                                      </p:cBhvr>
                                      <p:to>
                                        <p:strVal val="visible"/>
                                      </p:to>
                                    </p:set>
                                    <p:animEffect transition="in" filter="fade">
                                      <p:cBhvr>
                                        <p:cTn id="91" dur="750"/>
                                        <p:tgtEl>
                                          <p:spTgt spid="16">
                                            <p:txEl>
                                              <p:pRg st="3" end="3"/>
                                            </p:txEl>
                                          </p:spTgt>
                                        </p:tgtEl>
                                      </p:cBhvr>
                                    </p:animEffect>
                                    <p:anim calcmode="lin" valueType="num">
                                      <p:cBhvr>
                                        <p:cTn id="92" dur="75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93" dur="750" fill="hold"/>
                                        <p:tgtEl>
                                          <p:spTgt spid="16">
                                            <p:txEl>
                                              <p:pRg st="3" end="3"/>
                                            </p:txEl>
                                          </p:spTgt>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1000"/>
                                  </p:stCondLst>
                                  <p:childTnLst>
                                    <p:set>
                                      <p:cBhvr>
                                        <p:cTn id="95" dur="1" fill="hold">
                                          <p:stCondLst>
                                            <p:cond delay="0"/>
                                          </p:stCondLst>
                                        </p:cTn>
                                        <p:tgtEl>
                                          <p:spTgt spid="16">
                                            <p:txEl>
                                              <p:pRg st="4" end="4"/>
                                            </p:txEl>
                                          </p:spTgt>
                                        </p:tgtEl>
                                        <p:attrNameLst>
                                          <p:attrName>style.visibility</p:attrName>
                                        </p:attrNameLst>
                                      </p:cBhvr>
                                      <p:to>
                                        <p:strVal val="visible"/>
                                      </p:to>
                                    </p:set>
                                    <p:animEffect transition="in" filter="fade">
                                      <p:cBhvr>
                                        <p:cTn id="96" dur="750"/>
                                        <p:tgtEl>
                                          <p:spTgt spid="16">
                                            <p:txEl>
                                              <p:pRg st="4" end="4"/>
                                            </p:txEl>
                                          </p:spTgt>
                                        </p:tgtEl>
                                      </p:cBhvr>
                                    </p:animEffect>
                                    <p:anim calcmode="lin" valueType="num">
                                      <p:cBhvr>
                                        <p:cTn id="97" dur="750" fill="hold"/>
                                        <p:tgtEl>
                                          <p:spTgt spid="16">
                                            <p:txEl>
                                              <p:pRg st="4" end="4"/>
                                            </p:txEl>
                                          </p:spTgt>
                                        </p:tgtEl>
                                        <p:attrNameLst>
                                          <p:attrName>ppt_x</p:attrName>
                                        </p:attrNameLst>
                                      </p:cBhvr>
                                      <p:tavLst>
                                        <p:tav tm="0">
                                          <p:val>
                                            <p:strVal val="#ppt_x"/>
                                          </p:val>
                                        </p:tav>
                                        <p:tav tm="100000">
                                          <p:val>
                                            <p:strVal val="#ppt_x"/>
                                          </p:val>
                                        </p:tav>
                                      </p:tavLst>
                                    </p:anim>
                                    <p:anim calcmode="lin" valueType="num">
                                      <p:cBhvr>
                                        <p:cTn id="98" dur="750" fill="hold"/>
                                        <p:tgtEl>
                                          <p:spTgt spid="1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3" grpId="0"/>
      <p:bldP spid="15" grpId="0" uiExpand="1" build="p"/>
      <p:bldP spid="14" grpId="0"/>
      <p:bldP spid="16" grpId="0" uiExpand="1" build="p"/>
      <p:bldP spid="17" grpId="0" animBg="1"/>
      <p:bldP spid="18" grpId="0" animBg="1"/>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D4DA69F3-86A3-4E7D-BCEF-4227E17AD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9086"/>
            <a:ext cx="5936105" cy="4466557"/>
          </a:xfrm>
          <a:prstGeom prst="rect">
            <a:avLst/>
          </a:prstGeom>
        </p:spPr>
      </p:pic>
      <p:sp>
        <p:nvSpPr>
          <p:cNvPr id="23" name="平行四边形 22"/>
          <p:cNvSpPr/>
          <p:nvPr/>
        </p:nvSpPr>
        <p:spPr>
          <a:xfrm rot="10800000" flipH="1">
            <a:off x="6051408" y="5806476"/>
            <a:ext cx="732852" cy="783140"/>
          </a:xfrm>
          <a:prstGeom prst="parallelogram">
            <a:avLst>
              <a:gd name="adj" fmla="val 560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254014" y="1060237"/>
            <a:ext cx="2113127" cy="5326523"/>
            <a:chOff x="4254014" y="1060237"/>
            <a:chExt cx="2113127" cy="5326523"/>
          </a:xfrm>
        </p:grpSpPr>
        <p:sp>
          <p:nvSpPr>
            <p:cNvPr id="21" name="平行四边形 20"/>
            <p:cNvSpPr/>
            <p:nvPr/>
          </p:nvSpPr>
          <p:spPr>
            <a:xfrm rot="10800000" flipH="1">
              <a:off x="4254014" y="3435765"/>
              <a:ext cx="2113127" cy="2299877"/>
            </a:xfrm>
            <a:prstGeom prst="parallelogram">
              <a:avLst>
                <a:gd name="adj" fmla="val 56099"/>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rotWithShape="1">
            <a:blip r:embed="rId4">
              <a:biLevel thresh="75000"/>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14546685" flipV="1">
              <a:off x="2542117" y="3609089"/>
              <a:ext cx="5326523" cy="228819"/>
            </a:xfrm>
            <a:prstGeom prst="rect">
              <a:avLst/>
            </a:prstGeom>
            <a:ln>
              <a:noFill/>
            </a:ln>
            <a:effectLst>
              <a:outerShdw blurRad="50800" dist="38100" dir="8100000" algn="tr" rotWithShape="0">
                <a:prstClr val="black">
                  <a:alpha val="40000"/>
                </a:prstClr>
              </a:outerShdw>
            </a:effectLst>
          </p:spPr>
        </p:pic>
      </p:grpSp>
      <p:sp>
        <p:nvSpPr>
          <p:cNvPr id="27" name="平行四边形 26"/>
          <p:cNvSpPr/>
          <p:nvPr/>
        </p:nvSpPr>
        <p:spPr>
          <a:xfrm rot="10800000" flipH="1">
            <a:off x="3365625" y="-5"/>
            <a:ext cx="3215148" cy="3435771"/>
          </a:xfrm>
          <a:prstGeom prst="parallelogram">
            <a:avLst>
              <a:gd name="adj" fmla="val 56099"/>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51">
            <a:extLst>
              <a:ext uri="{FF2B5EF4-FFF2-40B4-BE49-F238E27FC236}">
                <a16:creationId xmlns="" xmlns:a16="http://schemas.microsoft.com/office/drawing/2014/main" id="{27107300-701D-4165-8D71-0F3865E82E2B}"/>
              </a:ext>
            </a:extLst>
          </p:cNvPr>
          <p:cNvSpPr/>
          <p:nvPr/>
        </p:nvSpPr>
        <p:spPr>
          <a:xfrm flipH="1">
            <a:off x="5936101" y="2457310"/>
            <a:ext cx="6061173" cy="978454"/>
          </a:xfrm>
          <a:custGeom>
            <a:avLst/>
            <a:gdLst>
              <a:gd name="connsiteX0" fmla="*/ 6092680 w 6092680"/>
              <a:gd name="connsiteY0" fmla="*/ 0 h 978454"/>
              <a:gd name="connsiteX1" fmla="*/ 5625148 w 6092680"/>
              <a:gd name="connsiteY1" fmla="*/ 0 h 978454"/>
              <a:gd name="connsiteX2" fmla="*/ 5519545 w 6092680"/>
              <a:gd name="connsiteY2" fmla="*/ 0 h 978454"/>
              <a:gd name="connsiteX3" fmla="*/ 5052013 w 6092680"/>
              <a:gd name="connsiteY3" fmla="*/ 0 h 978454"/>
              <a:gd name="connsiteX4" fmla="*/ 1460260 w 6092680"/>
              <a:gd name="connsiteY4" fmla="*/ 0 h 978454"/>
              <a:gd name="connsiteX5" fmla="*/ 992728 w 6092680"/>
              <a:gd name="connsiteY5" fmla="*/ 0 h 978454"/>
              <a:gd name="connsiteX6" fmla="*/ 726055 w 6092680"/>
              <a:gd name="connsiteY6" fmla="*/ 0 h 978454"/>
              <a:gd name="connsiteX7" fmla="*/ 258523 w 6092680"/>
              <a:gd name="connsiteY7" fmla="*/ 0 h 978454"/>
              <a:gd name="connsiteX8" fmla="*/ 258523 w 6092680"/>
              <a:gd name="connsiteY8" fmla="*/ 1 h 978454"/>
              <a:gd name="connsiteX9" fmla="*/ 0 w 6092680"/>
              <a:gd name="connsiteY9" fmla="*/ 1 h 978454"/>
              <a:gd name="connsiteX10" fmla="*/ 0 w 6092680"/>
              <a:gd name="connsiteY10" fmla="*/ 978454 h 978454"/>
              <a:gd name="connsiteX11" fmla="*/ 467532 w 6092680"/>
              <a:gd name="connsiteY11" fmla="*/ 978454 h 978454"/>
              <a:gd name="connsiteX12" fmla="*/ 5262393 w 6092680"/>
              <a:gd name="connsiteY12" fmla="*/ 978454 h 978454"/>
              <a:gd name="connsiteX13" fmla="*/ 5729925 w 6092680"/>
              <a:gd name="connsiteY13" fmla="*/ 978454 h 97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92680" h="978454">
                <a:moveTo>
                  <a:pt x="6092680" y="0"/>
                </a:moveTo>
                <a:lnTo>
                  <a:pt x="5625148" y="0"/>
                </a:lnTo>
                <a:lnTo>
                  <a:pt x="5519545" y="0"/>
                </a:lnTo>
                <a:lnTo>
                  <a:pt x="5052013" y="0"/>
                </a:lnTo>
                <a:lnTo>
                  <a:pt x="1460260" y="0"/>
                </a:lnTo>
                <a:lnTo>
                  <a:pt x="992728" y="0"/>
                </a:lnTo>
                <a:lnTo>
                  <a:pt x="726055" y="0"/>
                </a:lnTo>
                <a:lnTo>
                  <a:pt x="258523" y="0"/>
                </a:lnTo>
                <a:lnTo>
                  <a:pt x="258523" y="1"/>
                </a:lnTo>
                <a:lnTo>
                  <a:pt x="0" y="1"/>
                </a:lnTo>
                <a:lnTo>
                  <a:pt x="0" y="978454"/>
                </a:lnTo>
                <a:lnTo>
                  <a:pt x="467532" y="978454"/>
                </a:lnTo>
                <a:lnTo>
                  <a:pt x="5262393" y="978454"/>
                </a:lnTo>
                <a:lnTo>
                  <a:pt x="5729925" y="978454"/>
                </a:lnTo>
                <a:close/>
              </a:path>
            </a:pathLst>
          </a:custGeom>
          <a:solidFill>
            <a:srgbClr val="FFD7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2" name="文本框 31">
            <a:extLst>
              <a:ext uri="{FF2B5EF4-FFF2-40B4-BE49-F238E27FC236}">
                <a16:creationId xmlns="" xmlns:a16="http://schemas.microsoft.com/office/drawing/2014/main" id="{9F5D9486-AE49-446C-A2D9-32A3479702E6}"/>
              </a:ext>
            </a:extLst>
          </p:cNvPr>
          <p:cNvSpPr txBox="1"/>
          <p:nvPr/>
        </p:nvSpPr>
        <p:spPr>
          <a:xfrm>
            <a:off x="6932894" y="2531063"/>
            <a:ext cx="4562467" cy="1107996"/>
          </a:xfrm>
          <a:prstGeom prst="rect">
            <a:avLst/>
          </a:prstGeom>
          <a:noFill/>
        </p:spPr>
        <p:txBody>
          <a:bodyPr wrap="none" rtlCol="0">
            <a:spAutoFit/>
          </a:bodyPr>
          <a:lstStyle/>
          <a:p>
            <a:r>
              <a:rPr lang="en-US" altLang="zh-CN" sz="6600" b="1" dirty="0">
                <a:solidFill>
                  <a:srgbClr val="353943"/>
                </a:solidFill>
                <a:latin typeface="Kartika" panose="02020503030404060203" pitchFamily="18" charset="0"/>
                <a:ea typeface="方正姚体" panose="02010601030101010101" pitchFamily="2" charset="-122"/>
                <a:cs typeface="Kartika" panose="02020503030404060203" pitchFamily="18" charset="0"/>
              </a:rPr>
              <a:t>PART    02</a:t>
            </a:r>
            <a:endParaRPr lang="zh-CN" altLang="en-US" sz="6600" b="1" dirty="0">
              <a:solidFill>
                <a:srgbClr val="353943"/>
              </a:solidFill>
              <a:latin typeface="Kartika" panose="02020503030404060203" pitchFamily="18" charset="0"/>
              <a:ea typeface="方正姚体" panose="02010601030101010101" pitchFamily="2" charset="-122"/>
              <a:cs typeface="Kartika" panose="02020503030404060203" pitchFamily="18" charset="0"/>
            </a:endParaRPr>
          </a:p>
        </p:txBody>
      </p:sp>
      <p:sp>
        <p:nvSpPr>
          <p:cNvPr id="33" name="文本框 1">
            <a:extLst>
              <a:ext uri="{FF2B5EF4-FFF2-40B4-BE49-F238E27FC236}">
                <a16:creationId xmlns="" xmlns:a16="http://schemas.microsoft.com/office/drawing/2014/main" id="{F0711527-C41D-433F-8BCA-E8F62469ED9D}"/>
              </a:ext>
            </a:extLst>
          </p:cNvPr>
          <p:cNvSpPr>
            <a:spLocks noChangeArrowheads="1"/>
          </p:cNvSpPr>
          <p:nvPr/>
        </p:nvSpPr>
        <p:spPr bwMode="auto">
          <a:xfrm>
            <a:off x="6991627" y="4024627"/>
            <a:ext cx="395012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60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 险 概 述</a:t>
            </a:r>
          </a:p>
        </p:txBody>
      </p:sp>
      <p:sp>
        <p:nvSpPr>
          <p:cNvPr id="34" name="TextBox 11">
            <a:extLst>
              <a:ext uri="{FF2B5EF4-FFF2-40B4-BE49-F238E27FC236}">
                <a16:creationId xmlns="" xmlns:a16="http://schemas.microsoft.com/office/drawing/2014/main" id="{F5D2B8F1-69FA-452A-9CBE-307F9C4F8DA1}"/>
              </a:ext>
            </a:extLst>
          </p:cNvPr>
          <p:cNvSpPr txBox="1"/>
          <p:nvPr/>
        </p:nvSpPr>
        <p:spPr>
          <a:xfrm>
            <a:off x="7260049" y="5089159"/>
            <a:ext cx="5076329" cy="523220"/>
          </a:xfrm>
          <a:prstGeom prst="rect">
            <a:avLst/>
          </a:prstGeom>
        </p:spPr>
        <p:txBody>
          <a:bodyPr wrap="square">
            <a:spAutoFit/>
          </a:bodyPr>
          <a:lstStyle>
            <a:defPPr>
              <a:defRPr lang="zh-CN"/>
            </a:defPPr>
            <a:lvl1pPr>
              <a:defRPr sz="2400">
                <a:solidFill>
                  <a:srgbClr val="376092"/>
                </a:solidFill>
                <a:latin typeface="Impact" panose="020B0806030902050204" pitchFamily="34" charset="0"/>
                <a:ea typeface="微软雅黑" panose="020B0503020204020204" pitchFamily="34" charset="-122"/>
              </a:defRPr>
            </a:lvl1pPr>
          </a:lstStyle>
          <a:p>
            <a:r>
              <a:rPr lang="en-US" altLang="zh-CN" sz="2800" b="1" dirty="0">
                <a:solidFill>
                  <a:srgbClr val="FFD737"/>
                </a:solidFill>
                <a:latin typeface="Arial" panose="020B0604020202020204" pitchFamily="34" charset="0"/>
                <a:cs typeface="Arial" panose="020B0604020202020204" pitchFamily="34" charset="0"/>
              </a:rPr>
              <a:t>Insurance overview</a:t>
            </a:r>
          </a:p>
        </p:txBody>
      </p:sp>
      <p:sp>
        <p:nvSpPr>
          <p:cNvPr id="36" name="平行四边形 35">
            <a:extLst>
              <a:ext uri="{FF2B5EF4-FFF2-40B4-BE49-F238E27FC236}">
                <a16:creationId xmlns="" xmlns:a16="http://schemas.microsoft.com/office/drawing/2014/main" id="{5255179B-4FC8-46B4-93F5-8F30F8020F26}"/>
              </a:ext>
            </a:extLst>
          </p:cNvPr>
          <p:cNvSpPr>
            <a:spLocks noChangeAspect="1"/>
          </p:cNvSpPr>
          <p:nvPr/>
        </p:nvSpPr>
        <p:spPr>
          <a:xfrm>
            <a:off x="10762938" y="196911"/>
            <a:ext cx="1067892" cy="607004"/>
          </a:xfrm>
          <a:prstGeom prst="parallelogram">
            <a:avLst>
              <a:gd name="adj" fmla="val 50044"/>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a:extLst>
              <a:ext uri="{FF2B5EF4-FFF2-40B4-BE49-F238E27FC236}">
                <a16:creationId xmlns="" xmlns:a16="http://schemas.microsoft.com/office/drawing/2014/main" id="{6527A872-4650-4FE2-A277-4772AFB7ACD1}"/>
              </a:ext>
            </a:extLst>
          </p:cNvPr>
          <p:cNvSpPr>
            <a:spLocks noChangeAspect="1"/>
          </p:cNvSpPr>
          <p:nvPr/>
        </p:nvSpPr>
        <p:spPr>
          <a:xfrm>
            <a:off x="11317575" y="662117"/>
            <a:ext cx="606764" cy="404670"/>
          </a:xfrm>
          <a:prstGeom prst="parallelogram">
            <a:avLst>
              <a:gd name="adj" fmla="val 50044"/>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287912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up)">
                                      <p:cBhvr>
                                        <p:cTn id="19" dur="500"/>
                                        <p:tgtEl>
                                          <p:spTgt spid="23"/>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5"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31" dur="1000" fill="hold"/>
                                        <p:tgtEl>
                                          <p:spTgt spid="32"/>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32"/>
                                        </p:tgtEl>
                                      </p:cBhvr>
                                    </p:animEffect>
                                  </p:childTnLst>
                                </p:cTn>
                              </p:par>
                            </p:childTnLst>
                          </p:cTn>
                        </p:par>
                        <p:par>
                          <p:cTn id="36" fill="hold">
                            <p:stCondLst>
                              <p:cond delay="3500"/>
                            </p:stCondLst>
                            <p:childTnLst>
                              <p:par>
                                <p:cTn id="37" presetID="52"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Scale>
                                      <p:cBhvr>
                                        <p:cTn id="39"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33"/>
                                        </p:tgtEl>
                                        <p:attrNameLst>
                                          <p:attrName>ppt_x</p:attrName>
                                          <p:attrName>ppt_y</p:attrName>
                                        </p:attrNameLst>
                                      </p:cBhvr>
                                    </p:animMotion>
                                    <p:animEffect transition="in" filter="fade">
                                      <p:cBhvr>
                                        <p:cTn id="41" dur="1000"/>
                                        <p:tgtEl>
                                          <p:spTgt spid="33"/>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750"/>
                                        <p:tgtEl>
                                          <p:spTgt spid="34"/>
                                        </p:tgtEl>
                                      </p:cBhvr>
                                    </p:animEffect>
                                    <p:anim calcmode="lin" valueType="num">
                                      <p:cBhvr>
                                        <p:cTn id="45" dur="750" fill="hold"/>
                                        <p:tgtEl>
                                          <p:spTgt spid="34"/>
                                        </p:tgtEl>
                                        <p:attrNameLst>
                                          <p:attrName>ppt_x</p:attrName>
                                        </p:attrNameLst>
                                      </p:cBhvr>
                                      <p:tavLst>
                                        <p:tav tm="0">
                                          <p:val>
                                            <p:strVal val="#ppt_x"/>
                                          </p:val>
                                        </p:tav>
                                        <p:tav tm="100000">
                                          <p:val>
                                            <p:strVal val="#ppt_x"/>
                                          </p:val>
                                        </p:tav>
                                      </p:tavLst>
                                    </p:anim>
                                    <p:anim calcmode="lin" valueType="num">
                                      <p:cBhvr>
                                        <p:cTn id="46" dur="750" fill="hold"/>
                                        <p:tgtEl>
                                          <p:spTgt spid="34"/>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28" grpId="0" animBg="1"/>
      <p:bldP spid="32" grpId="0"/>
      <p:bldP spid="33" grpId="0"/>
      <p:bldP spid="34" grpId="0"/>
      <p:bldP spid="36" grpId="0" animBg="1"/>
      <p:bldP spid="4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780228" y="1323001"/>
            <a:ext cx="2082187" cy="738840"/>
            <a:chOff x="5835171" y="992251"/>
            <a:chExt cx="1561640" cy="554130"/>
          </a:xfrm>
        </p:grpSpPr>
        <p:sp>
          <p:nvSpPr>
            <p:cNvPr id="17" name="圆角矩形 16"/>
            <p:cNvSpPr/>
            <p:nvPr/>
          </p:nvSpPr>
          <p:spPr>
            <a:xfrm>
              <a:off x="5835171" y="992251"/>
              <a:ext cx="1561640" cy="554130"/>
            </a:xfrm>
            <a:prstGeom prst="roundRect">
              <a:avLst/>
            </a:prstGeom>
            <a:solidFill>
              <a:srgbClr val="BFBFBF"/>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8" name="圆角矩形 17"/>
            <p:cNvSpPr/>
            <p:nvPr/>
          </p:nvSpPr>
          <p:spPr>
            <a:xfrm>
              <a:off x="5873035" y="1030059"/>
              <a:ext cx="1485912" cy="478514"/>
            </a:xfrm>
            <a:prstGeom prst="round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 name="组合 3"/>
          <p:cNvGrpSpPr/>
          <p:nvPr/>
        </p:nvGrpSpPr>
        <p:grpSpPr>
          <a:xfrm>
            <a:off x="5768947" y="4253733"/>
            <a:ext cx="2082187" cy="738840"/>
            <a:chOff x="4326710" y="3190300"/>
            <a:chExt cx="1561640" cy="554130"/>
          </a:xfrm>
        </p:grpSpPr>
        <p:sp>
          <p:nvSpPr>
            <p:cNvPr id="20" name="圆角矩形 19"/>
            <p:cNvSpPr/>
            <p:nvPr/>
          </p:nvSpPr>
          <p:spPr>
            <a:xfrm>
              <a:off x="4326710" y="3190300"/>
              <a:ext cx="1561640" cy="554130"/>
            </a:xfrm>
            <a:prstGeom prst="roundRect">
              <a:avLst/>
            </a:prstGeom>
            <a:solidFill>
              <a:srgbClr val="353943"/>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21" name="圆角矩形 20"/>
            <p:cNvSpPr/>
            <p:nvPr/>
          </p:nvSpPr>
          <p:spPr>
            <a:xfrm>
              <a:off x="4364575" y="3228108"/>
              <a:ext cx="1485912" cy="478514"/>
            </a:xfrm>
            <a:prstGeom prst="round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 name="组合 1"/>
          <p:cNvGrpSpPr/>
          <p:nvPr/>
        </p:nvGrpSpPr>
        <p:grpSpPr>
          <a:xfrm>
            <a:off x="1928057" y="2073493"/>
            <a:ext cx="2082187" cy="738840"/>
            <a:chOff x="1446043" y="1555120"/>
            <a:chExt cx="1561640" cy="554130"/>
          </a:xfrm>
        </p:grpSpPr>
        <p:sp>
          <p:nvSpPr>
            <p:cNvPr id="23" name="圆角矩形 22"/>
            <p:cNvSpPr/>
            <p:nvPr/>
          </p:nvSpPr>
          <p:spPr>
            <a:xfrm>
              <a:off x="1446043" y="1555120"/>
              <a:ext cx="1561640" cy="554130"/>
            </a:xfrm>
            <a:prstGeom prst="roundRect">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24" name="圆角矩形 23"/>
            <p:cNvSpPr/>
            <p:nvPr/>
          </p:nvSpPr>
          <p:spPr>
            <a:xfrm>
              <a:off x="1483907" y="1592929"/>
              <a:ext cx="1485912" cy="478514"/>
            </a:xfrm>
            <a:prstGeom prst="roundRect">
              <a:avLst/>
            </a:pr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6" name="TextBox 25"/>
          <p:cNvSpPr txBox="1"/>
          <p:nvPr/>
        </p:nvSpPr>
        <p:spPr>
          <a:xfrm>
            <a:off x="2381747" y="2164133"/>
            <a:ext cx="1174809" cy="502766"/>
          </a:xfrm>
          <a:prstGeom prst="rect">
            <a:avLst/>
          </a:prstGeom>
          <a:noFill/>
          <a:effectLst/>
        </p:spPr>
        <p:txBody>
          <a:bodyPr wrap="none" rtlCol="0">
            <a:spAutoFit/>
          </a:bodyPr>
          <a:lstStyle/>
          <a:p>
            <a:pPr algn="ctr"/>
            <a:r>
              <a:rPr lang="en-US" altLang="zh-CN" sz="2667" dirty="0">
                <a:solidFill>
                  <a:schemeClr val="bg1"/>
                </a:solidFill>
                <a:latin typeface="Impact" panose="020B0806030902050204" pitchFamily="34" charset="0"/>
                <a:ea typeface="时尚中黑简体" panose="01010104010101010101" pitchFamily="2" charset="-122"/>
              </a:rPr>
              <a:t>PART01</a:t>
            </a:r>
            <a:endParaRPr lang="zh-CN" altLang="en-US" sz="2667" dirty="0">
              <a:solidFill>
                <a:schemeClr val="bg1"/>
              </a:solidFill>
              <a:latin typeface="Impact" panose="020B0806030902050204" pitchFamily="34" charset="0"/>
              <a:ea typeface="时尚中黑简体" panose="01010104010101010101" pitchFamily="2" charset="-122"/>
            </a:endParaRPr>
          </a:p>
        </p:txBody>
      </p:sp>
      <p:sp>
        <p:nvSpPr>
          <p:cNvPr id="27" name="TextBox 26"/>
          <p:cNvSpPr txBox="1"/>
          <p:nvPr/>
        </p:nvSpPr>
        <p:spPr>
          <a:xfrm>
            <a:off x="8213078" y="1425681"/>
            <a:ext cx="1216487" cy="502766"/>
          </a:xfrm>
          <a:prstGeom prst="rect">
            <a:avLst/>
          </a:prstGeom>
          <a:noFill/>
          <a:effectLst/>
        </p:spPr>
        <p:txBody>
          <a:bodyPr wrap="none" rtlCol="0">
            <a:spAutoFit/>
          </a:bodyPr>
          <a:lstStyle/>
          <a:p>
            <a:pPr algn="ctr"/>
            <a:r>
              <a:rPr lang="en-US" altLang="zh-CN" sz="2667" dirty="0">
                <a:solidFill>
                  <a:schemeClr val="bg1"/>
                </a:solidFill>
                <a:latin typeface="Impact" panose="020B0806030902050204" pitchFamily="34" charset="0"/>
                <a:ea typeface="时尚中黑简体" panose="01010104010101010101" pitchFamily="2" charset="-122"/>
              </a:rPr>
              <a:t>PART02</a:t>
            </a:r>
            <a:endParaRPr lang="zh-CN" altLang="en-US" sz="2667" dirty="0">
              <a:solidFill>
                <a:schemeClr val="bg1"/>
              </a:solidFill>
              <a:latin typeface="Impact" panose="020B0806030902050204" pitchFamily="34" charset="0"/>
              <a:ea typeface="时尚中黑简体" panose="01010104010101010101" pitchFamily="2" charset="-122"/>
            </a:endParaRPr>
          </a:p>
        </p:txBody>
      </p:sp>
      <p:sp>
        <p:nvSpPr>
          <p:cNvPr id="28" name="TextBox 27"/>
          <p:cNvSpPr txBox="1"/>
          <p:nvPr/>
        </p:nvSpPr>
        <p:spPr>
          <a:xfrm>
            <a:off x="6196989" y="4356413"/>
            <a:ext cx="1226105" cy="502766"/>
          </a:xfrm>
          <a:prstGeom prst="rect">
            <a:avLst/>
          </a:prstGeom>
          <a:noFill/>
          <a:effectLst/>
        </p:spPr>
        <p:txBody>
          <a:bodyPr wrap="none" rtlCol="0">
            <a:spAutoFit/>
          </a:bodyPr>
          <a:lstStyle/>
          <a:p>
            <a:pPr algn="ctr"/>
            <a:r>
              <a:rPr lang="en-US" altLang="zh-CN" sz="2667" dirty="0">
                <a:solidFill>
                  <a:schemeClr val="bg1"/>
                </a:solidFill>
                <a:latin typeface="Impact" panose="020B0806030902050204" pitchFamily="34" charset="0"/>
                <a:ea typeface="时尚中黑简体" panose="01010104010101010101" pitchFamily="2" charset="-122"/>
              </a:rPr>
              <a:t>PART03</a:t>
            </a:r>
            <a:endParaRPr lang="zh-CN" altLang="en-US" sz="2667" dirty="0">
              <a:solidFill>
                <a:schemeClr val="bg1"/>
              </a:solidFill>
              <a:latin typeface="Impact" panose="020B0806030902050204" pitchFamily="34" charset="0"/>
              <a:ea typeface="时尚中黑简体" panose="01010104010101010101" pitchFamily="2" charset="-122"/>
            </a:endParaRPr>
          </a:p>
        </p:txBody>
      </p:sp>
      <p:sp>
        <p:nvSpPr>
          <p:cNvPr id="29" name="TextBox 28"/>
          <p:cNvSpPr txBox="1"/>
          <p:nvPr/>
        </p:nvSpPr>
        <p:spPr>
          <a:xfrm>
            <a:off x="1127840" y="3061857"/>
            <a:ext cx="3617581" cy="1021433"/>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在损失发生时保险公司只是起到了组织分摊损失的作用，并且因有效的组织风险损失分摊获得了相应的报酬</a:t>
            </a:r>
          </a:p>
        </p:txBody>
      </p:sp>
      <p:sp>
        <p:nvSpPr>
          <p:cNvPr id="30" name="TextBox 29"/>
          <p:cNvSpPr txBox="1"/>
          <p:nvPr/>
        </p:nvSpPr>
        <p:spPr>
          <a:xfrm>
            <a:off x="7537504" y="2215684"/>
            <a:ext cx="3863027" cy="1341521"/>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保险人要保证兑现它的承诺就必须对风险发生的频率有准确的估计。如果估计发生的频率低于实际发生的频率，保险人就可能因入不敷出而无力履行自己的诺言</a:t>
            </a:r>
          </a:p>
        </p:txBody>
      </p:sp>
      <p:sp>
        <p:nvSpPr>
          <p:cNvPr id="31" name="TextBox 30"/>
          <p:cNvSpPr txBox="1"/>
          <p:nvPr/>
        </p:nvSpPr>
        <p:spPr>
          <a:xfrm>
            <a:off x="4574423" y="5097881"/>
            <a:ext cx="4593919" cy="1341521"/>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保险人通过大数法则估测风险发生频率，为此要尽可能扩大风险单位数，并且风险事件必须是随机事件，满足大数法则的要求条件，将来该事件的发生条件与以往的条件基本一致</a:t>
            </a:r>
          </a:p>
        </p:txBody>
      </p:sp>
      <p:sp>
        <p:nvSpPr>
          <p:cNvPr id="40" name="齿轮5"/>
          <p:cNvSpPr>
            <a:spLocks noEditPoints="1"/>
          </p:cNvSpPr>
          <p:nvPr/>
        </p:nvSpPr>
        <p:spPr bwMode="auto">
          <a:xfrm>
            <a:off x="4261927" y="1797837"/>
            <a:ext cx="1583733" cy="1583732"/>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rgbClr val="FFD737"/>
          </a:solidFill>
          <a:ln>
            <a:noFill/>
          </a:ln>
        </p:spPr>
        <p:txBody>
          <a:bodyPr vert="horz" wrap="square" lIns="162560" tIns="81280" rIns="162560" bIns="81280" numCol="1" anchor="t" anchorCtr="0" compatLnSpc="1">
            <a:prstTxWarp prst="textNoShape">
              <a:avLst/>
            </a:prstTxWarp>
          </a:bodyPr>
          <a:lstStyle/>
          <a:p>
            <a:endParaRPr lang="en-US" sz="4267" dirty="0"/>
          </a:p>
        </p:txBody>
      </p:sp>
      <p:sp>
        <p:nvSpPr>
          <p:cNvPr id="41" name="齿轮4"/>
          <p:cNvSpPr>
            <a:spLocks noEditPoints="1"/>
          </p:cNvSpPr>
          <p:nvPr/>
        </p:nvSpPr>
        <p:spPr bwMode="auto">
          <a:xfrm>
            <a:off x="5845660" y="1280902"/>
            <a:ext cx="1583733" cy="1583732"/>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rgbClr val="BFBFBF"/>
          </a:solidFill>
          <a:ln>
            <a:noFill/>
          </a:ln>
        </p:spPr>
        <p:txBody>
          <a:bodyPr vert="horz" wrap="square" lIns="162560" tIns="81280" rIns="162560" bIns="81280" numCol="1" anchor="t" anchorCtr="0" compatLnSpc="1">
            <a:prstTxWarp prst="textNoShape">
              <a:avLst/>
            </a:prstTxWarp>
          </a:bodyPr>
          <a:lstStyle/>
          <a:p>
            <a:endParaRPr lang="en-US" sz="4267"/>
          </a:p>
        </p:txBody>
      </p:sp>
      <p:sp>
        <p:nvSpPr>
          <p:cNvPr id="42" name="齿轮3"/>
          <p:cNvSpPr>
            <a:spLocks noEditPoints="1"/>
          </p:cNvSpPr>
          <p:nvPr/>
        </p:nvSpPr>
        <p:spPr bwMode="auto">
          <a:xfrm>
            <a:off x="5562032" y="2864634"/>
            <a:ext cx="1283793" cy="1283793"/>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rgbClr val="353943"/>
          </a:solidFill>
          <a:ln>
            <a:noFill/>
          </a:ln>
        </p:spPr>
        <p:txBody>
          <a:bodyPr vert="horz" wrap="square" lIns="162560" tIns="81280" rIns="162560" bIns="81280" numCol="1" anchor="t" anchorCtr="0" compatLnSpc="1">
            <a:prstTxWarp prst="textNoShape">
              <a:avLst/>
            </a:prstTxWarp>
          </a:bodyPr>
          <a:lstStyle/>
          <a:p>
            <a:endParaRPr lang="en-US" sz="4267"/>
          </a:p>
        </p:txBody>
      </p:sp>
      <p:sp>
        <p:nvSpPr>
          <p:cNvPr id="43" name="矩形-2"/>
          <p:cNvSpPr>
            <a:spLocks noEditPoints="1"/>
          </p:cNvSpPr>
          <p:nvPr/>
        </p:nvSpPr>
        <p:spPr bwMode="auto">
          <a:xfrm>
            <a:off x="6473116" y="1926621"/>
            <a:ext cx="328825" cy="292291"/>
          </a:xfrm>
          <a:custGeom>
            <a:avLst/>
            <a:gdLst>
              <a:gd name="T0" fmla="*/ 5 w 123"/>
              <a:gd name="T1" fmla="*/ 0 h 108"/>
              <a:gd name="T2" fmla="*/ 123 w 123"/>
              <a:gd name="T3" fmla="*/ 5 h 108"/>
              <a:gd name="T4" fmla="*/ 123 w 123"/>
              <a:gd name="T5" fmla="*/ 104 h 108"/>
              <a:gd name="T6" fmla="*/ 118 w 123"/>
              <a:gd name="T7" fmla="*/ 108 h 108"/>
              <a:gd name="T8" fmla="*/ 0 w 123"/>
              <a:gd name="T9" fmla="*/ 104 h 108"/>
              <a:gd name="T10" fmla="*/ 0 w 123"/>
              <a:gd name="T11" fmla="*/ 77 h 108"/>
              <a:gd name="T12" fmla="*/ 3 w 123"/>
              <a:gd name="T13" fmla="*/ 75 h 108"/>
              <a:gd name="T14" fmla="*/ 26 w 123"/>
              <a:gd name="T15" fmla="*/ 75 h 108"/>
              <a:gd name="T16" fmla="*/ 28 w 123"/>
              <a:gd name="T17" fmla="*/ 84 h 108"/>
              <a:gd name="T18" fmla="*/ 28 w 123"/>
              <a:gd name="T19" fmla="*/ 50 h 108"/>
              <a:gd name="T20" fmla="*/ 28 w 123"/>
              <a:gd name="T21" fmla="*/ 56 h 108"/>
              <a:gd name="T22" fmla="*/ 3 w 123"/>
              <a:gd name="T23" fmla="*/ 59 h 108"/>
              <a:gd name="T24" fmla="*/ 0 w 123"/>
              <a:gd name="T25" fmla="*/ 56 h 108"/>
              <a:gd name="T26" fmla="*/ 5 w 123"/>
              <a:gd name="T27" fmla="*/ 0 h 108"/>
              <a:gd name="T28" fmla="*/ 10 w 123"/>
              <a:gd name="T29" fmla="*/ 80 h 108"/>
              <a:gd name="T30" fmla="*/ 113 w 123"/>
              <a:gd name="T31" fmla="*/ 99 h 108"/>
              <a:gd name="T32" fmla="*/ 10 w 123"/>
              <a:gd name="T33" fmla="*/ 35 h 108"/>
              <a:gd name="T34" fmla="*/ 23 w 123"/>
              <a:gd name="T35" fmla="*/ 53 h 108"/>
              <a:gd name="T36" fmla="*/ 26 w 123"/>
              <a:gd name="T37" fmla="*/ 40 h 108"/>
              <a:gd name="T38" fmla="*/ 28 w 123"/>
              <a:gd name="T39" fmla="*/ 41 h 108"/>
              <a:gd name="T40" fmla="*/ 52 w 123"/>
              <a:gd name="T41" fmla="*/ 69 h 108"/>
              <a:gd name="T42" fmla="*/ 24 w 123"/>
              <a:gd name="T43" fmla="*/ 93 h 108"/>
              <a:gd name="T44" fmla="*/ 23 w 123"/>
              <a:gd name="T45" fmla="*/ 80 h 108"/>
              <a:gd name="T46" fmla="*/ 103 w 123"/>
              <a:gd name="T47" fmla="*/ 45 h 108"/>
              <a:gd name="T48" fmla="*/ 106 w 123"/>
              <a:gd name="T49" fmla="*/ 48 h 108"/>
              <a:gd name="T50" fmla="*/ 63 w 123"/>
              <a:gd name="T51" fmla="*/ 51 h 108"/>
              <a:gd name="T52" fmla="*/ 63 w 123"/>
              <a:gd name="T53" fmla="*/ 45 h 108"/>
              <a:gd name="T54" fmla="*/ 92 w 123"/>
              <a:gd name="T55" fmla="*/ 83 h 108"/>
              <a:gd name="T56" fmla="*/ 94 w 123"/>
              <a:gd name="T57" fmla="*/ 85 h 108"/>
              <a:gd name="T58" fmla="*/ 63 w 123"/>
              <a:gd name="T59" fmla="*/ 88 h 108"/>
              <a:gd name="T60" fmla="*/ 63 w 123"/>
              <a:gd name="T61" fmla="*/ 83 h 108"/>
              <a:gd name="T62" fmla="*/ 103 w 123"/>
              <a:gd name="T63" fmla="*/ 58 h 108"/>
              <a:gd name="T64" fmla="*/ 106 w 123"/>
              <a:gd name="T65" fmla="*/ 61 h 108"/>
              <a:gd name="T66" fmla="*/ 63 w 123"/>
              <a:gd name="T67" fmla="*/ 63 h 108"/>
              <a:gd name="T68" fmla="*/ 63 w 123"/>
              <a:gd name="T69" fmla="*/ 58 h 108"/>
              <a:gd name="T70" fmla="*/ 103 w 123"/>
              <a:gd name="T71" fmla="*/ 70 h 108"/>
              <a:gd name="T72" fmla="*/ 106 w 123"/>
              <a:gd name="T73" fmla="*/ 73 h 108"/>
              <a:gd name="T74" fmla="*/ 63 w 123"/>
              <a:gd name="T75" fmla="*/ 76 h 108"/>
              <a:gd name="T76" fmla="*/ 63 w 123"/>
              <a:gd name="T77" fmla="*/ 70 h 108"/>
              <a:gd name="T78" fmla="*/ 106 w 123"/>
              <a:gd name="T79" fmla="*/ 15 h 108"/>
              <a:gd name="T80" fmla="*/ 111 w 123"/>
              <a:gd name="T81" fmla="*/ 19 h 108"/>
              <a:gd name="T82" fmla="*/ 101 w 123"/>
              <a:gd name="T83" fmla="*/ 19 h 108"/>
              <a:gd name="T84" fmla="*/ 94 w 123"/>
              <a:gd name="T85" fmla="*/ 15 h 108"/>
              <a:gd name="T86" fmla="*/ 99 w 123"/>
              <a:gd name="T87" fmla="*/ 19 h 108"/>
              <a:gd name="T88" fmla="*/ 90 w 123"/>
              <a:gd name="T89" fmla="*/ 19 h 108"/>
              <a:gd name="T90" fmla="*/ 83 w 123"/>
              <a:gd name="T91" fmla="*/ 15 h 108"/>
              <a:gd name="T92" fmla="*/ 88 w 123"/>
              <a:gd name="T93" fmla="*/ 19 h 108"/>
              <a:gd name="T94" fmla="*/ 78 w 123"/>
              <a:gd name="T95" fmla="*/ 19 h 108"/>
              <a:gd name="T96" fmla="*/ 10 w 123"/>
              <a:gd name="T97" fmla="*/ 29 h 108"/>
              <a:gd name="T98" fmla="*/ 113 w 123"/>
              <a:gd name="T99" fmla="*/ 29 h 108"/>
              <a:gd name="T100" fmla="*/ 10 w 123"/>
              <a:gd name="T101"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3" h="108">
                <a:moveTo>
                  <a:pt x="5" y="0"/>
                </a:moveTo>
                <a:cubicBezTo>
                  <a:pt x="5" y="0"/>
                  <a:pt x="5" y="0"/>
                  <a:pt x="5" y="0"/>
                </a:cubicBezTo>
                <a:cubicBezTo>
                  <a:pt x="118" y="0"/>
                  <a:pt x="118" y="0"/>
                  <a:pt x="118" y="0"/>
                </a:cubicBezTo>
                <a:cubicBezTo>
                  <a:pt x="121" y="0"/>
                  <a:pt x="123" y="2"/>
                  <a:pt x="123" y="5"/>
                </a:cubicBezTo>
                <a:cubicBezTo>
                  <a:pt x="123" y="5"/>
                  <a:pt x="123" y="5"/>
                  <a:pt x="123" y="5"/>
                </a:cubicBezTo>
                <a:cubicBezTo>
                  <a:pt x="123" y="104"/>
                  <a:pt x="123" y="104"/>
                  <a:pt x="123" y="104"/>
                </a:cubicBezTo>
                <a:cubicBezTo>
                  <a:pt x="123" y="106"/>
                  <a:pt x="121" y="108"/>
                  <a:pt x="118" y="108"/>
                </a:cubicBezTo>
                <a:cubicBezTo>
                  <a:pt x="118" y="108"/>
                  <a:pt x="118" y="108"/>
                  <a:pt x="118" y="108"/>
                </a:cubicBezTo>
                <a:cubicBezTo>
                  <a:pt x="5" y="108"/>
                  <a:pt x="5" y="108"/>
                  <a:pt x="5" y="108"/>
                </a:cubicBezTo>
                <a:cubicBezTo>
                  <a:pt x="3" y="108"/>
                  <a:pt x="0" y="106"/>
                  <a:pt x="0" y="104"/>
                </a:cubicBezTo>
                <a:cubicBezTo>
                  <a:pt x="0" y="103"/>
                  <a:pt x="0" y="103"/>
                  <a:pt x="0" y="103"/>
                </a:cubicBezTo>
                <a:cubicBezTo>
                  <a:pt x="0" y="77"/>
                  <a:pt x="0" y="77"/>
                  <a:pt x="0" y="77"/>
                </a:cubicBezTo>
                <a:cubicBezTo>
                  <a:pt x="0" y="77"/>
                  <a:pt x="0" y="77"/>
                  <a:pt x="0" y="77"/>
                </a:cubicBezTo>
                <a:cubicBezTo>
                  <a:pt x="0" y="76"/>
                  <a:pt x="2" y="75"/>
                  <a:pt x="3" y="75"/>
                </a:cubicBezTo>
                <a:cubicBezTo>
                  <a:pt x="26" y="75"/>
                  <a:pt x="26" y="75"/>
                  <a:pt x="26" y="75"/>
                </a:cubicBezTo>
                <a:cubicBezTo>
                  <a:pt x="26" y="75"/>
                  <a:pt x="26" y="75"/>
                  <a:pt x="26" y="75"/>
                </a:cubicBezTo>
                <a:cubicBezTo>
                  <a:pt x="27" y="75"/>
                  <a:pt x="28" y="76"/>
                  <a:pt x="28" y="77"/>
                </a:cubicBezTo>
                <a:cubicBezTo>
                  <a:pt x="28" y="84"/>
                  <a:pt x="28" y="84"/>
                  <a:pt x="28" y="84"/>
                </a:cubicBezTo>
                <a:cubicBezTo>
                  <a:pt x="46" y="67"/>
                  <a:pt x="46" y="67"/>
                  <a:pt x="46" y="67"/>
                </a:cubicBezTo>
                <a:cubicBezTo>
                  <a:pt x="28" y="50"/>
                  <a:pt x="28" y="50"/>
                  <a:pt x="28" y="50"/>
                </a:cubicBezTo>
                <a:cubicBezTo>
                  <a:pt x="28" y="56"/>
                  <a:pt x="28" y="56"/>
                  <a:pt x="28" y="56"/>
                </a:cubicBezTo>
                <a:cubicBezTo>
                  <a:pt x="28" y="56"/>
                  <a:pt x="28" y="56"/>
                  <a:pt x="28" y="56"/>
                </a:cubicBezTo>
                <a:cubicBezTo>
                  <a:pt x="28" y="58"/>
                  <a:pt x="27" y="59"/>
                  <a:pt x="26" y="59"/>
                </a:cubicBezTo>
                <a:cubicBezTo>
                  <a:pt x="3" y="59"/>
                  <a:pt x="3" y="59"/>
                  <a:pt x="3" y="59"/>
                </a:cubicBezTo>
                <a:cubicBezTo>
                  <a:pt x="2" y="59"/>
                  <a:pt x="0" y="58"/>
                  <a:pt x="0" y="56"/>
                </a:cubicBezTo>
                <a:cubicBezTo>
                  <a:pt x="0" y="56"/>
                  <a:pt x="0" y="56"/>
                  <a:pt x="0" y="56"/>
                </a:cubicBezTo>
                <a:cubicBezTo>
                  <a:pt x="0" y="5"/>
                  <a:pt x="0" y="5"/>
                  <a:pt x="0" y="5"/>
                </a:cubicBezTo>
                <a:cubicBezTo>
                  <a:pt x="0" y="2"/>
                  <a:pt x="3" y="0"/>
                  <a:pt x="5" y="0"/>
                </a:cubicBezTo>
                <a:close/>
                <a:moveTo>
                  <a:pt x="10" y="80"/>
                </a:moveTo>
                <a:cubicBezTo>
                  <a:pt x="10" y="80"/>
                  <a:pt x="10" y="80"/>
                  <a:pt x="10" y="80"/>
                </a:cubicBezTo>
                <a:cubicBezTo>
                  <a:pt x="10" y="99"/>
                  <a:pt x="10" y="99"/>
                  <a:pt x="10" y="99"/>
                </a:cubicBezTo>
                <a:cubicBezTo>
                  <a:pt x="113" y="99"/>
                  <a:pt x="113" y="99"/>
                  <a:pt x="113" y="99"/>
                </a:cubicBezTo>
                <a:cubicBezTo>
                  <a:pt x="113" y="35"/>
                  <a:pt x="113" y="35"/>
                  <a:pt x="113" y="35"/>
                </a:cubicBezTo>
                <a:cubicBezTo>
                  <a:pt x="10" y="35"/>
                  <a:pt x="10" y="35"/>
                  <a:pt x="10" y="35"/>
                </a:cubicBezTo>
                <a:cubicBezTo>
                  <a:pt x="10" y="53"/>
                  <a:pt x="10" y="53"/>
                  <a:pt x="10" y="53"/>
                </a:cubicBezTo>
                <a:cubicBezTo>
                  <a:pt x="23" y="53"/>
                  <a:pt x="23" y="53"/>
                  <a:pt x="23" y="53"/>
                </a:cubicBezTo>
                <a:cubicBezTo>
                  <a:pt x="23" y="43"/>
                  <a:pt x="23" y="43"/>
                  <a:pt x="23" y="43"/>
                </a:cubicBezTo>
                <a:cubicBezTo>
                  <a:pt x="23" y="41"/>
                  <a:pt x="24" y="40"/>
                  <a:pt x="26" y="40"/>
                </a:cubicBezTo>
                <a:cubicBezTo>
                  <a:pt x="26" y="40"/>
                  <a:pt x="27" y="40"/>
                  <a:pt x="28" y="41"/>
                </a:cubicBezTo>
                <a:cubicBezTo>
                  <a:pt x="28" y="41"/>
                  <a:pt x="28" y="41"/>
                  <a:pt x="28" y="41"/>
                </a:cubicBezTo>
                <a:cubicBezTo>
                  <a:pt x="52" y="65"/>
                  <a:pt x="52" y="65"/>
                  <a:pt x="52" y="65"/>
                </a:cubicBezTo>
                <a:cubicBezTo>
                  <a:pt x="53" y="66"/>
                  <a:pt x="53" y="68"/>
                  <a:pt x="52" y="69"/>
                </a:cubicBezTo>
                <a:cubicBezTo>
                  <a:pt x="28" y="93"/>
                  <a:pt x="28" y="93"/>
                  <a:pt x="28" y="93"/>
                </a:cubicBezTo>
                <a:cubicBezTo>
                  <a:pt x="27" y="94"/>
                  <a:pt x="25" y="94"/>
                  <a:pt x="24" y="93"/>
                </a:cubicBezTo>
                <a:cubicBezTo>
                  <a:pt x="23" y="92"/>
                  <a:pt x="23" y="92"/>
                  <a:pt x="23" y="91"/>
                </a:cubicBezTo>
                <a:cubicBezTo>
                  <a:pt x="23" y="80"/>
                  <a:pt x="23" y="80"/>
                  <a:pt x="23" y="80"/>
                </a:cubicBezTo>
                <a:cubicBezTo>
                  <a:pt x="10" y="80"/>
                  <a:pt x="10" y="80"/>
                  <a:pt x="10" y="80"/>
                </a:cubicBezTo>
                <a:close/>
                <a:moveTo>
                  <a:pt x="103" y="45"/>
                </a:moveTo>
                <a:cubicBezTo>
                  <a:pt x="103" y="45"/>
                  <a:pt x="103" y="45"/>
                  <a:pt x="103" y="45"/>
                </a:cubicBezTo>
                <a:cubicBezTo>
                  <a:pt x="104" y="45"/>
                  <a:pt x="106" y="47"/>
                  <a:pt x="106" y="48"/>
                </a:cubicBezTo>
                <a:cubicBezTo>
                  <a:pt x="106" y="50"/>
                  <a:pt x="104" y="51"/>
                  <a:pt x="103" y="51"/>
                </a:cubicBezTo>
                <a:cubicBezTo>
                  <a:pt x="63" y="51"/>
                  <a:pt x="63" y="51"/>
                  <a:pt x="63" y="51"/>
                </a:cubicBezTo>
                <a:cubicBezTo>
                  <a:pt x="61" y="51"/>
                  <a:pt x="60" y="50"/>
                  <a:pt x="60" y="48"/>
                </a:cubicBezTo>
                <a:cubicBezTo>
                  <a:pt x="60" y="47"/>
                  <a:pt x="61" y="45"/>
                  <a:pt x="63" y="45"/>
                </a:cubicBezTo>
                <a:cubicBezTo>
                  <a:pt x="103" y="45"/>
                  <a:pt x="103" y="45"/>
                  <a:pt x="103" y="45"/>
                </a:cubicBezTo>
                <a:close/>
                <a:moveTo>
                  <a:pt x="92" y="83"/>
                </a:moveTo>
                <a:cubicBezTo>
                  <a:pt x="92" y="83"/>
                  <a:pt x="92" y="83"/>
                  <a:pt x="92" y="83"/>
                </a:cubicBezTo>
                <a:cubicBezTo>
                  <a:pt x="93" y="83"/>
                  <a:pt x="94" y="84"/>
                  <a:pt x="94" y="85"/>
                </a:cubicBezTo>
                <a:cubicBezTo>
                  <a:pt x="94" y="87"/>
                  <a:pt x="93" y="88"/>
                  <a:pt x="92" y="88"/>
                </a:cubicBezTo>
                <a:cubicBezTo>
                  <a:pt x="63" y="88"/>
                  <a:pt x="63" y="88"/>
                  <a:pt x="63" y="88"/>
                </a:cubicBezTo>
                <a:cubicBezTo>
                  <a:pt x="61" y="88"/>
                  <a:pt x="60" y="87"/>
                  <a:pt x="60" y="85"/>
                </a:cubicBezTo>
                <a:cubicBezTo>
                  <a:pt x="60" y="84"/>
                  <a:pt x="61" y="83"/>
                  <a:pt x="63" y="83"/>
                </a:cubicBezTo>
                <a:cubicBezTo>
                  <a:pt x="92" y="83"/>
                  <a:pt x="92" y="83"/>
                  <a:pt x="92" y="83"/>
                </a:cubicBezTo>
                <a:close/>
                <a:moveTo>
                  <a:pt x="103" y="58"/>
                </a:moveTo>
                <a:cubicBezTo>
                  <a:pt x="103" y="58"/>
                  <a:pt x="103" y="58"/>
                  <a:pt x="103" y="58"/>
                </a:cubicBezTo>
                <a:cubicBezTo>
                  <a:pt x="104" y="58"/>
                  <a:pt x="106" y="59"/>
                  <a:pt x="106" y="61"/>
                </a:cubicBezTo>
                <a:cubicBezTo>
                  <a:pt x="106" y="62"/>
                  <a:pt x="104" y="63"/>
                  <a:pt x="103" y="63"/>
                </a:cubicBezTo>
                <a:cubicBezTo>
                  <a:pt x="63" y="63"/>
                  <a:pt x="63" y="63"/>
                  <a:pt x="63" y="63"/>
                </a:cubicBezTo>
                <a:cubicBezTo>
                  <a:pt x="61" y="63"/>
                  <a:pt x="60" y="62"/>
                  <a:pt x="60" y="61"/>
                </a:cubicBezTo>
                <a:cubicBezTo>
                  <a:pt x="60" y="59"/>
                  <a:pt x="61" y="58"/>
                  <a:pt x="63" y="58"/>
                </a:cubicBezTo>
                <a:cubicBezTo>
                  <a:pt x="103" y="58"/>
                  <a:pt x="103" y="58"/>
                  <a:pt x="103" y="58"/>
                </a:cubicBezTo>
                <a:close/>
                <a:moveTo>
                  <a:pt x="103" y="70"/>
                </a:moveTo>
                <a:cubicBezTo>
                  <a:pt x="103" y="70"/>
                  <a:pt x="103" y="70"/>
                  <a:pt x="103" y="70"/>
                </a:cubicBezTo>
                <a:cubicBezTo>
                  <a:pt x="104" y="70"/>
                  <a:pt x="106" y="71"/>
                  <a:pt x="106" y="73"/>
                </a:cubicBezTo>
                <a:cubicBezTo>
                  <a:pt x="106" y="75"/>
                  <a:pt x="104" y="76"/>
                  <a:pt x="103" y="76"/>
                </a:cubicBezTo>
                <a:cubicBezTo>
                  <a:pt x="63" y="76"/>
                  <a:pt x="63" y="76"/>
                  <a:pt x="63" y="76"/>
                </a:cubicBezTo>
                <a:cubicBezTo>
                  <a:pt x="61" y="76"/>
                  <a:pt x="60" y="75"/>
                  <a:pt x="60" y="73"/>
                </a:cubicBezTo>
                <a:cubicBezTo>
                  <a:pt x="60" y="71"/>
                  <a:pt x="61" y="70"/>
                  <a:pt x="63" y="70"/>
                </a:cubicBezTo>
                <a:cubicBezTo>
                  <a:pt x="103" y="70"/>
                  <a:pt x="103" y="70"/>
                  <a:pt x="103" y="70"/>
                </a:cubicBezTo>
                <a:close/>
                <a:moveTo>
                  <a:pt x="106" y="15"/>
                </a:moveTo>
                <a:cubicBezTo>
                  <a:pt x="106" y="15"/>
                  <a:pt x="106" y="15"/>
                  <a:pt x="106" y="15"/>
                </a:cubicBezTo>
                <a:cubicBezTo>
                  <a:pt x="108" y="15"/>
                  <a:pt x="111" y="17"/>
                  <a:pt x="111" y="19"/>
                </a:cubicBezTo>
                <a:cubicBezTo>
                  <a:pt x="111" y="22"/>
                  <a:pt x="108" y="24"/>
                  <a:pt x="106" y="24"/>
                </a:cubicBezTo>
                <a:cubicBezTo>
                  <a:pt x="103" y="24"/>
                  <a:pt x="101" y="22"/>
                  <a:pt x="101" y="19"/>
                </a:cubicBezTo>
                <a:cubicBezTo>
                  <a:pt x="101" y="17"/>
                  <a:pt x="103" y="15"/>
                  <a:pt x="106" y="15"/>
                </a:cubicBezTo>
                <a:close/>
                <a:moveTo>
                  <a:pt x="94" y="15"/>
                </a:moveTo>
                <a:cubicBezTo>
                  <a:pt x="94" y="15"/>
                  <a:pt x="94" y="15"/>
                  <a:pt x="94" y="15"/>
                </a:cubicBezTo>
                <a:cubicBezTo>
                  <a:pt x="97" y="15"/>
                  <a:pt x="99" y="17"/>
                  <a:pt x="99" y="19"/>
                </a:cubicBezTo>
                <a:cubicBezTo>
                  <a:pt x="99" y="22"/>
                  <a:pt x="97" y="24"/>
                  <a:pt x="94" y="24"/>
                </a:cubicBezTo>
                <a:cubicBezTo>
                  <a:pt x="92" y="24"/>
                  <a:pt x="90" y="22"/>
                  <a:pt x="90" y="19"/>
                </a:cubicBezTo>
                <a:cubicBezTo>
                  <a:pt x="90" y="17"/>
                  <a:pt x="92" y="15"/>
                  <a:pt x="94" y="15"/>
                </a:cubicBezTo>
                <a:close/>
                <a:moveTo>
                  <a:pt x="83" y="15"/>
                </a:moveTo>
                <a:cubicBezTo>
                  <a:pt x="83" y="15"/>
                  <a:pt x="83" y="15"/>
                  <a:pt x="83" y="15"/>
                </a:cubicBezTo>
                <a:cubicBezTo>
                  <a:pt x="85" y="15"/>
                  <a:pt x="88" y="17"/>
                  <a:pt x="88" y="19"/>
                </a:cubicBezTo>
                <a:cubicBezTo>
                  <a:pt x="88" y="22"/>
                  <a:pt x="85" y="24"/>
                  <a:pt x="83" y="24"/>
                </a:cubicBezTo>
                <a:cubicBezTo>
                  <a:pt x="80" y="24"/>
                  <a:pt x="78" y="22"/>
                  <a:pt x="78" y="19"/>
                </a:cubicBezTo>
                <a:cubicBezTo>
                  <a:pt x="78" y="17"/>
                  <a:pt x="80" y="15"/>
                  <a:pt x="83" y="15"/>
                </a:cubicBezTo>
                <a:close/>
                <a:moveTo>
                  <a:pt x="10" y="29"/>
                </a:moveTo>
                <a:cubicBezTo>
                  <a:pt x="10" y="29"/>
                  <a:pt x="10" y="29"/>
                  <a:pt x="10" y="29"/>
                </a:cubicBezTo>
                <a:cubicBezTo>
                  <a:pt x="113" y="29"/>
                  <a:pt x="113" y="29"/>
                  <a:pt x="113" y="29"/>
                </a:cubicBezTo>
                <a:cubicBezTo>
                  <a:pt x="113" y="10"/>
                  <a:pt x="113" y="10"/>
                  <a:pt x="113" y="10"/>
                </a:cubicBezTo>
                <a:cubicBezTo>
                  <a:pt x="10" y="10"/>
                  <a:pt x="10" y="10"/>
                  <a:pt x="10" y="10"/>
                </a:cubicBezTo>
                <a:cubicBezTo>
                  <a:pt x="10" y="29"/>
                  <a:pt x="10" y="29"/>
                  <a:pt x="10" y="29"/>
                </a:cubicBezTo>
                <a:close/>
              </a:path>
            </a:pathLst>
          </a:custGeom>
          <a:solidFill>
            <a:srgbClr val="BFBFBF"/>
          </a:solidFill>
          <a:ln>
            <a:noFill/>
          </a:ln>
          <a:extLst/>
        </p:spPr>
        <p:txBody>
          <a:bodyPr/>
          <a:lstStyle/>
          <a:p>
            <a:endParaRPr lang="zh-CN" altLang="en-US" sz="2400"/>
          </a:p>
        </p:txBody>
      </p:sp>
      <p:grpSp>
        <p:nvGrpSpPr>
          <p:cNvPr id="44" name="组合 43"/>
          <p:cNvGrpSpPr/>
          <p:nvPr/>
        </p:nvGrpSpPr>
        <p:grpSpPr>
          <a:xfrm>
            <a:off x="4874638" y="2417731"/>
            <a:ext cx="358313" cy="343943"/>
            <a:chOff x="2952577" y="3999635"/>
            <a:chExt cx="193976" cy="186196"/>
          </a:xfrm>
          <a:solidFill>
            <a:srgbClr val="F2BF5D"/>
          </a:solidFill>
        </p:grpSpPr>
        <p:sp>
          <p:nvSpPr>
            <p:cNvPr id="45" name="矩形-1"/>
            <p:cNvSpPr>
              <a:spLocks noEditPoints="1"/>
            </p:cNvSpPr>
            <p:nvPr/>
          </p:nvSpPr>
          <p:spPr bwMode="auto">
            <a:xfrm>
              <a:off x="2952577" y="3999635"/>
              <a:ext cx="193976" cy="186196"/>
            </a:xfrm>
            <a:custGeom>
              <a:avLst/>
              <a:gdLst>
                <a:gd name="T0" fmla="*/ 128 w 141"/>
                <a:gd name="T1" fmla="*/ 101 h 139"/>
                <a:gd name="T2" fmla="*/ 37 w 141"/>
                <a:gd name="T3" fmla="*/ 101 h 139"/>
                <a:gd name="T4" fmla="*/ 37 w 141"/>
                <a:gd name="T5" fmla="*/ 11 h 139"/>
                <a:gd name="T6" fmla="*/ 68 w 141"/>
                <a:gd name="T7" fmla="*/ 11 h 139"/>
                <a:gd name="T8" fmla="*/ 68 w 141"/>
                <a:gd name="T9" fmla="*/ 0 h 139"/>
                <a:gd name="T10" fmla="*/ 25 w 141"/>
                <a:gd name="T11" fmla="*/ 0 h 139"/>
                <a:gd name="T12" fmla="*/ 25 w 141"/>
                <a:gd name="T13" fmla="*/ 25 h 139"/>
                <a:gd name="T14" fmla="*/ 0 w 141"/>
                <a:gd name="T15" fmla="*/ 25 h 139"/>
                <a:gd name="T16" fmla="*/ 0 w 141"/>
                <a:gd name="T17" fmla="*/ 139 h 139"/>
                <a:gd name="T18" fmla="*/ 114 w 141"/>
                <a:gd name="T19" fmla="*/ 139 h 139"/>
                <a:gd name="T20" fmla="*/ 114 w 141"/>
                <a:gd name="T21" fmla="*/ 114 h 139"/>
                <a:gd name="T22" fmla="*/ 141 w 141"/>
                <a:gd name="T23" fmla="*/ 114 h 139"/>
                <a:gd name="T24" fmla="*/ 141 w 141"/>
                <a:gd name="T25" fmla="*/ 71 h 139"/>
                <a:gd name="T26" fmla="*/ 128 w 141"/>
                <a:gd name="T27" fmla="*/ 71 h 139"/>
                <a:gd name="T28" fmla="*/ 128 w 141"/>
                <a:gd name="T29" fmla="*/ 101 h 139"/>
                <a:gd name="T30" fmla="*/ 103 w 141"/>
                <a:gd name="T31" fmla="*/ 126 h 139"/>
                <a:gd name="T32" fmla="*/ 12 w 141"/>
                <a:gd name="T33" fmla="*/ 126 h 139"/>
                <a:gd name="T34" fmla="*/ 12 w 141"/>
                <a:gd name="T35" fmla="*/ 37 h 139"/>
                <a:gd name="T36" fmla="*/ 25 w 141"/>
                <a:gd name="T37" fmla="*/ 37 h 139"/>
                <a:gd name="T38" fmla="*/ 25 w 141"/>
                <a:gd name="T39" fmla="*/ 114 h 139"/>
                <a:gd name="T40" fmla="*/ 103 w 141"/>
                <a:gd name="T41" fmla="*/ 114 h 139"/>
                <a:gd name="T42" fmla="*/ 103 w 141"/>
                <a:gd name="T43"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139">
                  <a:moveTo>
                    <a:pt x="128" y="101"/>
                  </a:moveTo>
                  <a:lnTo>
                    <a:pt x="37" y="101"/>
                  </a:lnTo>
                  <a:lnTo>
                    <a:pt x="37" y="11"/>
                  </a:lnTo>
                  <a:lnTo>
                    <a:pt x="68" y="11"/>
                  </a:lnTo>
                  <a:lnTo>
                    <a:pt x="68" y="0"/>
                  </a:lnTo>
                  <a:lnTo>
                    <a:pt x="25" y="0"/>
                  </a:lnTo>
                  <a:lnTo>
                    <a:pt x="25" y="25"/>
                  </a:lnTo>
                  <a:lnTo>
                    <a:pt x="0" y="25"/>
                  </a:lnTo>
                  <a:lnTo>
                    <a:pt x="0" y="139"/>
                  </a:lnTo>
                  <a:lnTo>
                    <a:pt x="114" y="139"/>
                  </a:lnTo>
                  <a:lnTo>
                    <a:pt x="114" y="114"/>
                  </a:lnTo>
                  <a:lnTo>
                    <a:pt x="141" y="114"/>
                  </a:lnTo>
                  <a:lnTo>
                    <a:pt x="141" y="71"/>
                  </a:lnTo>
                  <a:lnTo>
                    <a:pt x="128" y="71"/>
                  </a:lnTo>
                  <a:lnTo>
                    <a:pt x="128" y="101"/>
                  </a:lnTo>
                  <a:close/>
                  <a:moveTo>
                    <a:pt x="103" y="126"/>
                  </a:moveTo>
                  <a:lnTo>
                    <a:pt x="12" y="126"/>
                  </a:lnTo>
                  <a:lnTo>
                    <a:pt x="12" y="37"/>
                  </a:lnTo>
                  <a:lnTo>
                    <a:pt x="25" y="37"/>
                  </a:lnTo>
                  <a:lnTo>
                    <a:pt x="25" y="114"/>
                  </a:lnTo>
                  <a:lnTo>
                    <a:pt x="103" y="114"/>
                  </a:lnTo>
                  <a:lnTo>
                    <a:pt x="103"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46" name="矩形-2"/>
            <p:cNvSpPr>
              <a:spLocks/>
            </p:cNvSpPr>
            <p:nvPr/>
          </p:nvSpPr>
          <p:spPr bwMode="auto">
            <a:xfrm>
              <a:off x="3059883" y="3999635"/>
              <a:ext cx="86670" cy="81712"/>
            </a:xfrm>
            <a:custGeom>
              <a:avLst/>
              <a:gdLst>
                <a:gd name="T0" fmla="*/ 11 w 63"/>
                <a:gd name="T1" fmla="*/ 0 h 61"/>
                <a:gd name="T2" fmla="*/ 11 w 63"/>
                <a:gd name="T3" fmla="*/ 11 h 61"/>
                <a:gd name="T4" fmla="*/ 41 w 63"/>
                <a:gd name="T5" fmla="*/ 11 h 61"/>
                <a:gd name="T6" fmla="*/ 0 w 63"/>
                <a:gd name="T7" fmla="*/ 52 h 61"/>
                <a:gd name="T8" fmla="*/ 9 w 63"/>
                <a:gd name="T9" fmla="*/ 61 h 61"/>
                <a:gd name="T10" fmla="*/ 50 w 63"/>
                <a:gd name="T11" fmla="*/ 20 h 61"/>
                <a:gd name="T12" fmla="*/ 50 w 63"/>
                <a:gd name="T13" fmla="*/ 50 h 61"/>
                <a:gd name="T14" fmla="*/ 63 w 63"/>
                <a:gd name="T15" fmla="*/ 50 h 61"/>
                <a:gd name="T16" fmla="*/ 63 w 63"/>
                <a:gd name="T17" fmla="*/ 0 h 61"/>
                <a:gd name="T18" fmla="*/ 11 w 63"/>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1">
                  <a:moveTo>
                    <a:pt x="11" y="0"/>
                  </a:moveTo>
                  <a:lnTo>
                    <a:pt x="11" y="11"/>
                  </a:lnTo>
                  <a:lnTo>
                    <a:pt x="41" y="11"/>
                  </a:lnTo>
                  <a:lnTo>
                    <a:pt x="0" y="52"/>
                  </a:lnTo>
                  <a:lnTo>
                    <a:pt x="9" y="61"/>
                  </a:lnTo>
                  <a:lnTo>
                    <a:pt x="50" y="20"/>
                  </a:lnTo>
                  <a:lnTo>
                    <a:pt x="50" y="50"/>
                  </a:lnTo>
                  <a:lnTo>
                    <a:pt x="63" y="50"/>
                  </a:lnTo>
                  <a:lnTo>
                    <a:pt x="63"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grpSp>
      <p:grpSp>
        <p:nvGrpSpPr>
          <p:cNvPr id="47" name="组合 46"/>
          <p:cNvGrpSpPr/>
          <p:nvPr/>
        </p:nvGrpSpPr>
        <p:grpSpPr>
          <a:xfrm>
            <a:off x="6060912" y="3363515"/>
            <a:ext cx="286029" cy="286029"/>
            <a:chOff x="1100330" y="3996122"/>
            <a:chExt cx="193976" cy="189708"/>
          </a:xfrm>
          <a:solidFill>
            <a:srgbClr val="353943"/>
          </a:solidFill>
        </p:grpSpPr>
        <p:sp>
          <p:nvSpPr>
            <p:cNvPr id="48" name="矩形-1"/>
            <p:cNvSpPr>
              <a:spLocks noEditPoints="1"/>
            </p:cNvSpPr>
            <p:nvPr/>
          </p:nvSpPr>
          <p:spPr bwMode="auto">
            <a:xfrm>
              <a:off x="1209012" y="4102412"/>
              <a:ext cx="85294" cy="83418"/>
            </a:xfrm>
            <a:custGeom>
              <a:avLst/>
              <a:gdLst>
                <a:gd name="T0" fmla="*/ 62 w 62"/>
                <a:gd name="T1" fmla="*/ 62 h 62"/>
                <a:gd name="T2" fmla="*/ 0 w 62"/>
                <a:gd name="T3" fmla="*/ 62 h 62"/>
                <a:gd name="T4" fmla="*/ 0 w 62"/>
                <a:gd name="T5" fmla="*/ 0 h 62"/>
                <a:gd name="T6" fmla="*/ 62 w 62"/>
                <a:gd name="T7" fmla="*/ 0 h 62"/>
                <a:gd name="T8" fmla="*/ 62 w 62"/>
                <a:gd name="T9" fmla="*/ 62 h 62"/>
                <a:gd name="T10" fmla="*/ 10 w 62"/>
                <a:gd name="T11" fmla="*/ 49 h 62"/>
                <a:gd name="T12" fmla="*/ 49 w 62"/>
                <a:gd name="T13" fmla="*/ 49 h 62"/>
                <a:gd name="T14" fmla="*/ 49 w 62"/>
                <a:gd name="T15" fmla="*/ 12 h 62"/>
                <a:gd name="T16" fmla="*/ 10 w 62"/>
                <a:gd name="T17" fmla="*/ 12 h 62"/>
                <a:gd name="T18" fmla="*/ 10 w 62"/>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62" y="62"/>
                  </a:moveTo>
                  <a:lnTo>
                    <a:pt x="0" y="62"/>
                  </a:lnTo>
                  <a:lnTo>
                    <a:pt x="0" y="0"/>
                  </a:lnTo>
                  <a:lnTo>
                    <a:pt x="62" y="0"/>
                  </a:lnTo>
                  <a:lnTo>
                    <a:pt x="62" y="62"/>
                  </a:lnTo>
                  <a:close/>
                  <a:moveTo>
                    <a:pt x="10" y="49"/>
                  </a:moveTo>
                  <a:lnTo>
                    <a:pt x="49" y="49"/>
                  </a:lnTo>
                  <a:lnTo>
                    <a:pt x="49" y="12"/>
                  </a:lnTo>
                  <a:lnTo>
                    <a:pt x="10" y="12"/>
                  </a:lnTo>
                  <a:lnTo>
                    <a:pt x="1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49" name="矩形-2"/>
            <p:cNvSpPr>
              <a:spLocks noEditPoints="1"/>
            </p:cNvSpPr>
            <p:nvPr/>
          </p:nvSpPr>
          <p:spPr bwMode="auto">
            <a:xfrm>
              <a:off x="1100330" y="4102412"/>
              <a:ext cx="86670" cy="83418"/>
            </a:xfrm>
            <a:custGeom>
              <a:avLst/>
              <a:gdLst>
                <a:gd name="T0" fmla="*/ 63 w 63"/>
                <a:gd name="T1" fmla="*/ 62 h 62"/>
                <a:gd name="T2" fmla="*/ 0 w 63"/>
                <a:gd name="T3" fmla="*/ 62 h 62"/>
                <a:gd name="T4" fmla="*/ 0 w 63"/>
                <a:gd name="T5" fmla="*/ 0 h 62"/>
                <a:gd name="T6" fmla="*/ 63 w 63"/>
                <a:gd name="T7" fmla="*/ 0 h 62"/>
                <a:gd name="T8" fmla="*/ 63 w 63"/>
                <a:gd name="T9" fmla="*/ 62 h 62"/>
                <a:gd name="T10" fmla="*/ 13 w 63"/>
                <a:gd name="T11" fmla="*/ 49 h 62"/>
                <a:gd name="T12" fmla="*/ 50 w 63"/>
                <a:gd name="T13" fmla="*/ 49 h 62"/>
                <a:gd name="T14" fmla="*/ 50 w 63"/>
                <a:gd name="T15" fmla="*/ 12 h 62"/>
                <a:gd name="T16" fmla="*/ 13 w 63"/>
                <a:gd name="T17" fmla="*/ 12 h 62"/>
                <a:gd name="T18" fmla="*/ 13 w 63"/>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2">
                  <a:moveTo>
                    <a:pt x="63" y="62"/>
                  </a:moveTo>
                  <a:lnTo>
                    <a:pt x="0" y="62"/>
                  </a:lnTo>
                  <a:lnTo>
                    <a:pt x="0" y="0"/>
                  </a:lnTo>
                  <a:lnTo>
                    <a:pt x="63" y="0"/>
                  </a:lnTo>
                  <a:lnTo>
                    <a:pt x="63" y="62"/>
                  </a:lnTo>
                  <a:close/>
                  <a:moveTo>
                    <a:pt x="13" y="49"/>
                  </a:moveTo>
                  <a:lnTo>
                    <a:pt x="50" y="49"/>
                  </a:lnTo>
                  <a:lnTo>
                    <a:pt x="50" y="12"/>
                  </a:lnTo>
                  <a:lnTo>
                    <a:pt x="13" y="12"/>
                  </a:lnTo>
                  <a:lnTo>
                    <a:pt x="13"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50" name="矩形-3"/>
            <p:cNvSpPr>
              <a:spLocks noEditPoints="1"/>
            </p:cNvSpPr>
            <p:nvPr/>
          </p:nvSpPr>
          <p:spPr bwMode="auto">
            <a:xfrm>
              <a:off x="1209012" y="3996122"/>
              <a:ext cx="85294" cy="84763"/>
            </a:xfrm>
            <a:custGeom>
              <a:avLst/>
              <a:gdLst>
                <a:gd name="T0" fmla="*/ 62 w 62"/>
                <a:gd name="T1" fmla="*/ 63 h 63"/>
                <a:gd name="T2" fmla="*/ 0 w 62"/>
                <a:gd name="T3" fmla="*/ 63 h 63"/>
                <a:gd name="T4" fmla="*/ 0 w 62"/>
                <a:gd name="T5" fmla="*/ 0 h 63"/>
                <a:gd name="T6" fmla="*/ 62 w 62"/>
                <a:gd name="T7" fmla="*/ 0 h 63"/>
                <a:gd name="T8" fmla="*/ 62 w 62"/>
                <a:gd name="T9" fmla="*/ 63 h 63"/>
                <a:gd name="T10" fmla="*/ 10 w 62"/>
                <a:gd name="T11" fmla="*/ 52 h 63"/>
                <a:gd name="T12" fmla="*/ 49 w 62"/>
                <a:gd name="T13" fmla="*/ 52 h 63"/>
                <a:gd name="T14" fmla="*/ 49 w 62"/>
                <a:gd name="T15" fmla="*/ 13 h 63"/>
                <a:gd name="T16" fmla="*/ 10 w 62"/>
                <a:gd name="T17" fmla="*/ 13 h 63"/>
                <a:gd name="T18" fmla="*/ 10 w 62"/>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62" y="63"/>
                  </a:moveTo>
                  <a:lnTo>
                    <a:pt x="0" y="63"/>
                  </a:lnTo>
                  <a:lnTo>
                    <a:pt x="0" y="0"/>
                  </a:lnTo>
                  <a:lnTo>
                    <a:pt x="62" y="0"/>
                  </a:lnTo>
                  <a:lnTo>
                    <a:pt x="62" y="63"/>
                  </a:lnTo>
                  <a:close/>
                  <a:moveTo>
                    <a:pt x="10" y="52"/>
                  </a:moveTo>
                  <a:lnTo>
                    <a:pt x="49" y="52"/>
                  </a:lnTo>
                  <a:lnTo>
                    <a:pt x="49" y="13"/>
                  </a:lnTo>
                  <a:lnTo>
                    <a:pt x="10" y="13"/>
                  </a:lnTo>
                  <a:lnTo>
                    <a:pt x="1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51" name="矩形-4"/>
            <p:cNvSpPr>
              <a:spLocks noEditPoints="1"/>
            </p:cNvSpPr>
            <p:nvPr/>
          </p:nvSpPr>
          <p:spPr bwMode="auto">
            <a:xfrm>
              <a:off x="1100330" y="3996122"/>
              <a:ext cx="86670" cy="84763"/>
            </a:xfrm>
            <a:custGeom>
              <a:avLst/>
              <a:gdLst>
                <a:gd name="T0" fmla="*/ 63 w 63"/>
                <a:gd name="T1" fmla="*/ 63 h 63"/>
                <a:gd name="T2" fmla="*/ 0 w 63"/>
                <a:gd name="T3" fmla="*/ 63 h 63"/>
                <a:gd name="T4" fmla="*/ 0 w 63"/>
                <a:gd name="T5" fmla="*/ 0 h 63"/>
                <a:gd name="T6" fmla="*/ 63 w 63"/>
                <a:gd name="T7" fmla="*/ 0 h 63"/>
                <a:gd name="T8" fmla="*/ 63 w 63"/>
                <a:gd name="T9" fmla="*/ 63 h 63"/>
                <a:gd name="T10" fmla="*/ 13 w 63"/>
                <a:gd name="T11" fmla="*/ 52 h 63"/>
                <a:gd name="T12" fmla="*/ 50 w 63"/>
                <a:gd name="T13" fmla="*/ 52 h 63"/>
                <a:gd name="T14" fmla="*/ 50 w 63"/>
                <a:gd name="T15" fmla="*/ 13 h 63"/>
                <a:gd name="T16" fmla="*/ 13 w 63"/>
                <a:gd name="T17" fmla="*/ 13 h 63"/>
                <a:gd name="T18" fmla="*/ 13 w 63"/>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3">
                  <a:moveTo>
                    <a:pt x="63" y="63"/>
                  </a:moveTo>
                  <a:lnTo>
                    <a:pt x="0" y="63"/>
                  </a:lnTo>
                  <a:lnTo>
                    <a:pt x="0" y="0"/>
                  </a:lnTo>
                  <a:lnTo>
                    <a:pt x="63" y="0"/>
                  </a:lnTo>
                  <a:lnTo>
                    <a:pt x="63" y="63"/>
                  </a:lnTo>
                  <a:close/>
                  <a:moveTo>
                    <a:pt x="13" y="52"/>
                  </a:moveTo>
                  <a:lnTo>
                    <a:pt x="50" y="52"/>
                  </a:lnTo>
                  <a:lnTo>
                    <a:pt x="50" y="13"/>
                  </a:lnTo>
                  <a:lnTo>
                    <a:pt x="13" y="13"/>
                  </a:lnTo>
                  <a:lnTo>
                    <a:pt x="13"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grpSp>
      <p:grpSp>
        <p:nvGrpSpPr>
          <p:cNvPr id="52" name="组合 51">
            <a:extLst>
              <a:ext uri="{FF2B5EF4-FFF2-40B4-BE49-F238E27FC236}">
                <a16:creationId xmlns="" xmlns:a16="http://schemas.microsoft.com/office/drawing/2014/main" id="{56036A4D-A301-4A40-99CE-4F481FD66E93}"/>
              </a:ext>
            </a:extLst>
          </p:cNvPr>
          <p:cNvGrpSpPr/>
          <p:nvPr/>
        </p:nvGrpSpPr>
        <p:grpSpPr>
          <a:xfrm>
            <a:off x="-3518" y="-1"/>
            <a:ext cx="12195518" cy="737406"/>
            <a:chOff x="1300626" y="-1"/>
            <a:chExt cx="12195518" cy="737406"/>
          </a:xfrm>
        </p:grpSpPr>
        <p:grpSp>
          <p:nvGrpSpPr>
            <p:cNvPr id="53" name="组合 52">
              <a:extLst>
                <a:ext uri="{FF2B5EF4-FFF2-40B4-BE49-F238E27FC236}">
                  <a16:creationId xmlns="" xmlns:a16="http://schemas.microsoft.com/office/drawing/2014/main" id="{A14AA10B-3922-40BC-A07F-1F086036AD38}"/>
                </a:ext>
              </a:extLst>
            </p:cNvPr>
            <p:cNvGrpSpPr/>
            <p:nvPr/>
          </p:nvGrpSpPr>
          <p:grpSpPr>
            <a:xfrm>
              <a:off x="1300626" y="-1"/>
              <a:ext cx="4931881" cy="737406"/>
              <a:chOff x="1300626" y="-1"/>
              <a:chExt cx="4931881" cy="737406"/>
            </a:xfrm>
          </p:grpSpPr>
          <p:sp>
            <p:nvSpPr>
              <p:cNvPr id="64" name="任意多边形 17">
                <a:extLst>
                  <a:ext uri="{FF2B5EF4-FFF2-40B4-BE49-F238E27FC236}">
                    <a16:creationId xmlns="" xmlns:a16="http://schemas.microsoft.com/office/drawing/2014/main" id="{562DB32B-AE6A-4789-9377-737AECD4FFC6}"/>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5" name="文本框 1">
                <a:extLst>
                  <a:ext uri="{FF2B5EF4-FFF2-40B4-BE49-F238E27FC236}">
                    <a16:creationId xmlns="" xmlns:a16="http://schemas.microsoft.com/office/drawing/2014/main" id="{C0FC22A6-33BB-48D3-8DC5-AD19891343D4}"/>
                  </a:ext>
                </a:extLst>
              </p:cNvPr>
              <p:cNvSpPr>
                <a:spLocks noChangeArrowheads="1"/>
              </p:cNvSpPr>
              <p:nvPr/>
            </p:nvSpPr>
            <p:spPr bwMode="auto">
              <a:xfrm>
                <a:off x="2354522" y="66878"/>
                <a:ext cx="38779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风险损失分摊机构</a:t>
                </a:r>
              </a:p>
            </p:txBody>
          </p:sp>
          <p:sp>
            <p:nvSpPr>
              <p:cNvPr id="66" name="任意多边形 17">
                <a:extLst>
                  <a:ext uri="{FF2B5EF4-FFF2-40B4-BE49-F238E27FC236}">
                    <a16:creationId xmlns="" xmlns:a16="http://schemas.microsoft.com/office/drawing/2014/main" id="{83C45DD9-FF11-4093-BE1A-DDD6D0D6DD6F}"/>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7" name="任意多边形 17">
                <a:extLst>
                  <a:ext uri="{FF2B5EF4-FFF2-40B4-BE49-F238E27FC236}">
                    <a16:creationId xmlns="" xmlns:a16="http://schemas.microsoft.com/office/drawing/2014/main" id="{B920F138-7FE8-4299-8AF4-C6D8F5C85B6D}"/>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54" name="直接连接符 53">
              <a:extLst>
                <a:ext uri="{FF2B5EF4-FFF2-40B4-BE49-F238E27FC236}">
                  <a16:creationId xmlns="" xmlns:a16="http://schemas.microsoft.com/office/drawing/2014/main" id="{F2E6DEE8-98C8-488D-B01B-D587092FE2E2}"/>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7635089"/>
      </p:ext>
    </p:extLst>
  </p:cSld>
  <p:clrMapOvr>
    <a:masterClrMapping/>
  </p:clrMapOvr>
  <mc:AlternateContent xmlns:mc="http://schemas.openxmlformats.org/markup-compatibility/2006" xmlns:p14="http://schemas.microsoft.com/office/powerpoint/2010/main">
    <mc:Choice Requires="p14">
      <p:transition spd="slow" p14:dur="2500" advTm="11000">
        <p:checker/>
      </p:transition>
    </mc:Choice>
    <mc:Fallback xmlns="">
      <p:transition spd="slow" advTm="11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8" presetClass="emph" presetSubtype="0" repeatCount="indefinite" fill="hold" grpId="1" nodeType="withEffect">
                                  <p:stCondLst>
                                    <p:cond delay="0"/>
                                  </p:stCondLst>
                                  <p:endCondLst>
                                    <p:cond evt="onNext" delay="0">
                                      <p:tgtEl>
                                        <p:sldTgt/>
                                      </p:tgtEl>
                                    </p:cond>
                                  </p:endCondLst>
                                  <p:childTnLst>
                                    <p:animRot by="21600000">
                                      <p:cBhvr>
                                        <p:cTn id="9" dur="5000" fill="hold"/>
                                        <p:tgtEl>
                                          <p:spTgt spid="40"/>
                                        </p:tgtEl>
                                        <p:attrNameLst>
                                          <p:attrName>r</p:attrName>
                                        </p:attrNameLst>
                                      </p:cBhvr>
                                    </p:animRot>
                                  </p:childTnLst>
                                </p:cTn>
                              </p:par>
                              <p:par>
                                <p:cTn id="10" presetID="10" presetClass="entr" presetSubtype="0" fill="hold" nodeType="withEffect">
                                  <p:stCondLst>
                                    <p:cond delay="50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par>
                                <p:cTn id="13" presetID="16" presetClass="entr" presetSubtype="21" fill="hold" nodeType="with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0" presetClass="entr" presetSubtype="0" fill="hold" grpId="0" nodeType="withEffect">
                                  <p:stCondLst>
                                    <p:cond delay="150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22" presetClass="entr" presetSubtype="1" fill="hold" grpId="0" nodeType="withEffect">
                                  <p:stCondLst>
                                    <p:cond delay="200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750"/>
                                        <p:tgtEl>
                                          <p:spTgt spid="29"/>
                                        </p:tgtEl>
                                      </p:cBhvr>
                                    </p:animEffect>
                                  </p:childTnLst>
                                </p:cTn>
                              </p:par>
                              <p:par>
                                <p:cTn id="22" presetID="10" presetClass="entr" presetSubtype="0" fill="hold" grpId="0" nodeType="withEffect">
                                  <p:stCondLst>
                                    <p:cond delay="275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childTnLst>
                                </p:cTn>
                              </p:par>
                              <p:par>
                                <p:cTn id="25" presetID="8" presetClass="emph" presetSubtype="0" repeatCount="indefinite" fill="hold" grpId="1" nodeType="withEffect">
                                  <p:stCondLst>
                                    <p:cond delay="2750"/>
                                  </p:stCondLst>
                                  <p:endCondLst>
                                    <p:cond evt="onNext" delay="0">
                                      <p:tgtEl>
                                        <p:sldTgt/>
                                      </p:tgtEl>
                                    </p:cond>
                                  </p:endCondLst>
                                  <p:childTnLst>
                                    <p:animRot by="-21600000">
                                      <p:cBhvr>
                                        <p:cTn id="26" dur="5000" fill="hold"/>
                                        <p:tgtEl>
                                          <p:spTgt spid="41"/>
                                        </p:tgtEl>
                                        <p:attrNameLst>
                                          <p:attrName>r</p:attrName>
                                        </p:attrNameLst>
                                      </p:cBhvr>
                                    </p:animRot>
                                  </p:childTnLst>
                                </p:cTn>
                              </p:par>
                              <p:par>
                                <p:cTn id="27" presetID="10" presetClass="entr" presetSubtype="0" fill="hold" grpId="0" nodeType="withEffect">
                                  <p:stCondLst>
                                    <p:cond delay="325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par>
                                <p:cTn id="30" presetID="16" presetClass="entr" presetSubtype="21" fill="hold" nodeType="withEffect">
                                  <p:stCondLst>
                                    <p:cond delay="375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par>
                                <p:cTn id="33" presetID="10" presetClass="entr" presetSubtype="0" fill="hold" grpId="0" nodeType="withEffect">
                                  <p:stCondLst>
                                    <p:cond delay="425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22" presetClass="entr" presetSubtype="1" fill="hold" grpId="0" nodeType="withEffect">
                                  <p:stCondLst>
                                    <p:cond delay="4750"/>
                                  </p:stCondLst>
                                  <p:childTnLst>
                                    <p:set>
                                      <p:cBhvr>
                                        <p:cTn id="37" dur="1" fill="hold">
                                          <p:stCondLst>
                                            <p:cond delay="0"/>
                                          </p:stCondLst>
                                        </p:cTn>
                                        <p:tgtEl>
                                          <p:spTgt spid="30"/>
                                        </p:tgtEl>
                                        <p:attrNameLst>
                                          <p:attrName>style.visibility</p:attrName>
                                        </p:attrNameLst>
                                      </p:cBhvr>
                                      <p:to>
                                        <p:strVal val="visible"/>
                                      </p:to>
                                    </p:set>
                                    <p:animEffect transition="in" filter="wipe(up)">
                                      <p:cBhvr>
                                        <p:cTn id="38" dur="1250"/>
                                        <p:tgtEl>
                                          <p:spTgt spid="30"/>
                                        </p:tgtEl>
                                      </p:cBhvr>
                                    </p:animEffect>
                                  </p:childTnLst>
                                </p:cTn>
                              </p:par>
                              <p:par>
                                <p:cTn id="39" presetID="10" presetClass="entr" presetSubtype="0" fill="hold" grpId="0" nodeType="withEffect">
                                  <p:stCondLst>
                                    <p:cond delay="600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8" presetClass="emph" presetSubtype="0" repeatCount="indefinite" fill="hold" grpId="1" nodeType="withEffect">
                                  <p:stCondLst>
                                    <p:cond delay="6000"/>
                                  </p:stCondLst>
                                  <p:endCondLst>
                                    <p:cond evt="onNext" delay="0">
                                      <p:tgtEl>
                                        <p:sldTgt/>
                                      </p:tgtEl>
                                    </p:cond>
                                  </p:endCondLst>
                                  <p:childTnLst>
                                    <p:animRot by="21600000">
                                      <p:cBhvr>
                                        <p:cTn id="43" dur="5000" fill="hold"/>
                                        <p:tgtEl>
                                          <p:spTgt spid="42"/>
                                        </p:tgtEl>
                                        <p:attrNameLst>
                                          <p:attrName>r</p:attrName>
                                        </p:attrNameLst>
                                      </p:cBhvr>
                                    </p:animRot>
                                  </p:childTnLst>
                                </p:cTn>
                              </p:par>
                              <p:par>
                                <p:cTn id="44" presetID="10" presetClass="entr" presetSubtype="0" fill="hold" nodeType="withEffect">
                                  <p:stCondLst>
                                    <p:cond delay="650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16" presetClass="entr" presetSubtype="21" fill="hold" nodeType="withEffect">
                                  <p:stCondLst>
                                    <p:cond delay="7000"/>
                                  </p:stCondLst>
                                  <p:childTnLst>
                                    <p:set>
                                      <p:cBhvr>
                                        <p:cTn id="48" dur="1" fill="hold">
                                          <p:stCondLst>
                                            <p:cond delay="0"/>
                                          </p:stCondLst>
                                        </p:cTn>
                                        <p:tgtEl>
                                          <p:spTgt spid="4"/>
                                        </p:tgtEl>
                                        <p:attrNameLst>
                                          <p:attrName>style.visibility</p:attrName>
                                        </p:attrNameLst>
                                      </p:cBhvr>
                                      <p:to>
                                        <p:strVal val="visible"/>
                                      </p:to>
                                    </p:set>
                                    <p:animEffect transition="in" filter="barn(inVertical)">
                                      <p:cBhvr>
                                        <p:cTn id="49" dur="500"/>
                                        <p:tgtEl>
                                          <p:spTgt spid="4"/>
                                        </p:tgtEl>
                                      </p:cBhvr>
                                    </p:animEffect>
                                  </p:childTnLst>
                                </p:cTn>
                              </p:par>
                              <p:par>
                                <p:cTn id="50" presetID="10" presetClass="entr" presetSubtype="0" fill="hold" grpId="0" nodeType="withEffect">
                                  <p:stCondLst>
                                    <p:cond delay="750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par>
                                <p:cTn id="53" presetID="22" presetClass="entr" presetSubtype="1" fill="hold" grpId="0" nodeType="withEffect">
                                  <p:stCondLst>
                                    <p:cond delay="8000"/>
                                  </p:stCondLst>
                                  <p:childTnLst>
                                    <p:set>
                                      <p:cBhvr>
                                        <p:cTn id="54" dur="1" fill="hold">
                                          <p:stCondLst>
                                            <p:cond delay="0"/>
                                          </p:stCondLst>
                                        </p:cTn>
                                        <p:tgtEl>
                                          <p:spTgt spid="31"/>
                                        </p:tgtEl>
                                        <p:attrNameLst>
                                          <p:attrName>style.visibility</p:attrName>
                                        </p:attrNameLst>
                                      </p:cBhvr>
                                      <p:to>
                                        <p:strVal val="visible"/>
                                      </p:to>
                                    </p:set>
                                    <p:animEffect transition="in" filter="wipe(up)">
                                      <p:cBhvr>
                                        <p:cTn id="55"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40" grpId="0" animBg="1"/>
      <p:bldP spid="40" grpId="1" animBg="1"/>
      <p:bldP spid="41" grpId="0" animBg="1"/>
      <p:bldP spid="41" grpId="1" animBg="1"/>
      <p:bldP spid="42" grpId="0" animBg="1"/>
      <p:bldP spid="42" grpId="1" animBg="1"/>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25560" y="2235561"/>
            <a:ext cx="4574697" cy="2438604"/>
            <a:chOff x="2869169" y="1676670"/>
            <a:chExt cx="3431023" cy="1828953"/>
          </a:xfrm>
        </p:grpSpPr>
        <p:grpSp>
          <p:nvGrpSpPr>
            <p:cNvPr id="8" name="组合 7"/>
            <p:cNvGrpSpPr/>
            <p:nvPr/>
          </p:nvGrpSpPr>
          <p:grpSpPr>
            <a:xfrm>
              <a:off x="2904628" y="1676670"/>
              <a:ext cx="3361855" cy="26742"/>
              <a:chOff x="1172471" y="1676076"/>
              <a:chExt cx="5747404" cy="45719"/>
            </a:xfrm>
          </p:grpSpPr>
          <p:sp>
            <p:nvSpPr>
              <p:cNvPr id="10" name="椭圆 9"/>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sp>
            <p:nvSpPr>
              <p:cNvPr id="11" name="椭圆 10"/>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grpSp>
        <p:grpSp>
          <p:nvGrpSpPr>
            <p:cNvPr id="13" name="组合 12"/>
            <p:cNvGrpSpPr/>
            <p:nvPr/>
          </p:nvGrpSpPr>
          <p:grpSpPr>
            <a:xfrm>
              <a:off x="2911289" y="3478881"/>
              <a:ext cx="3361855" cy="26742"/>
              <a:chOff x="1172471" y="1676076"/>
              <a:chExt cx="5747404" cy="45719"/>
            </a:xfrm>
          </p:grpSpPr>
          <p:sp>
            <p:nvSpPr>
              <p:cNvPr id="14" name="椭圆 13"/>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sp>
            <p:nvSpPr>
              <p:cNvPr id="15" name="椭圆 14"/>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grpSp>
        <p:sp>
          <p:nvSpPr>
            <p:cNvPr id="16" name="椭圆 15"/>
            <p:cNvSpPr/>
            <p:nvPr/>
          </p:nvSpPr>
          <p:spPr>
            <a:xfrm>
              <a:off x="2869169" y="2740953"/>
              <a:ext cx="1221479" cy="26742"/>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sp>
          <p:nvSpPr>
            <p:cNvPr id="20" name="椭圆 19"/>
            <p:cNvSpPr/>
            <p:nvPr/>
          </p:nvSpPr>
          <p:spPr>
            <a:xfrm>
              <a:off x="5078713" y="2740953"/>
              <a:ext cx="1221479" cy="26742"/>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sp>
          <p:nvSpPr>
            <p:cNvPr id="21" name="椭圆 20"/>
            <p:cNvSpPr/>
            <p:nvPr/>
          </p:nvSpPr>
          <p:spPr>
            <a:xfrm>
              <a:off x="2911289" y="2432316"/>
              <a:ext cx="1221479" cy="26742"/>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sp>
          <p:nvSpPr>
            <p:cNvPr id="22" name="椭圆 21"/>
            <p:cNvSpPr/>
            <p:nvPr/>
          </p:nvSpPr>
          <p:spPr>
            <a:xfrm>
              <a:off x="5078712" y="2437725"/>
              <a:ext cx="1221479" cy="26742"/>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grpSp>
      <p:grpSp>
        <p:nvGrpSpPr>
          <p:cNvPr id="3" name="组合 2"/>
          <p:cNvGrpSpPr/>
          <p:nvPr/>
        </p:nvGrpSpPr>
        <p:grpSpPr>
          <a:xfrm>
            <a:off x="4202397" y="2066009"/>
            <a:ext cx="3699401" cy="2815513"/>
            <a:chOff x="3151797" y="1549506"/>
            <a:chExt cx="2774551" cy="2111635"/>
          </a:xfrm>
        </p:grpSpPr>
        <p:sp>
          <p:nvSpPr>
            <p:cNvPr id="12" name="任意多边形 11"/>
            <p:cNvSpPr/>
            <p:nvPr/>
          </p:nvSpPr>
          <p:spPr>
            <a:xfrm flipH="1">
              <a:off x="4642816" y="1549507"/>
              <a:ext cx="1183350" cy="91125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6763"/>
                <a:gd name="connsiteY0" fmla="*/ 1574572 h 1589231"/>
                <a:gd name="connsiteX1" fmla="*/ 947203 w 2026763"/>
                <a:gd name="connsiteY1" fmla="*/ 0 h 1589231"/>
                <a:gd name="connsiteX2" fmla="*/ 1931311 w 2026763"/>
                <a:gd name="connsiteY2" fmla="*/ 24603 h 1589231"/>
                <a:gd name="connsiteX3" fmla="*/ 2026763 w 2026763"/>
                <a:gd name="connsiteY3" fmla="*/ 118448 h 1589231"/>
                <a:gd name="connsiteX4" fmla="*/ 1029212 w 2026763"/>
                <a:gd name="connsiteY4" fmla="*/ 1589231 h 1589231"/>
                <a:gd name="connsiteX5" fmla="*/ 0 w 2026763"/>
                <a:gd name="connsiteY5" fmla="*/ 1574572 h 1589231"/>
                <a:gd name="connsiteX0" fmla="*/ 0 w 2026763"/>
                <a:gd name="connsiteY0" fmla="*/ 1574572 h 1601616"/>
                <a:gd name="connsiteX1" fmla="*/ 947203 w 2026763"/>
                <a:gd name="connsiteY1" fmla="*/ 0 h 1601616"/>
                <a:gd name="connsiteX2" fmla="*/ 1931311 w 2026763"/>
                <a:gd name="connsiteY2" fmla="*/ 24603 h 1601616"/>
                <a:gd name="connsiteX3" fmla="*/ 2026763 w 2026763"/>
                <a:gd name="connsiteY3" fmla="*/ 118448 h 1601616"/>
                <a:gd name="connsiteX4" fmla="*/ 1029212 w 2026763"/>
                <a:gd name="connsiteY4" fmla="*/ 1589231 h 1601616"/>
                <a:gd name="connsiteX5" fmla="*/ 0 w 2026763"/>
                <a:gd name="connsiteY5" fmla="*/ 1574572 h 1601616"/>
                <a:gd name="connsiteX0" fmla="*/ 0 w 2026763"/>
                <a:gd name="connsiteY0" fmla="*/ 1574572 h 1593194"/>
                <a:gd name="connsiteX1" fmla="*/ 947203 w 2026763"/>
                <a:gd name="connsiteY1" fmla="*/ 0 h 1593194"/>
                <a:gd name="connsiteX2" fmla="*/ 1931311 w 2026763"/>
                <a:gd name="connsiteY2" fmla="*/ 24603 h 1593194"/>
                <a:gd name="connsiteX3" fmla="*/ 2026763 w 2026763"/>
                <a:gd name="connsiteY3" fmla="*/ 118448 h 1593194"/>
                <a:gd name="connsiteX4" fmla="*/ 1029212 w 2026763"/>
                <a:gd name="connsiteY4" fmla="*/ 1589231 h 1593194"/>
                <a:gd name="connsiteX5" fmla="*/ 0 w 2026763"/>
                <a:gd name="connsiteY5" fmla="*/ 1574572 h 1593194"/>
                <a:gd name="connsiteX0" fmla="*/ 0 w 2023046"/>
                <a:gd name="connsiteY0" fmla="*/ 1563421 h 1589231"/>
                <a:gd name="connsiteX1" fmla="*/ 943486 w 2023046"/>
                <a:gd name="connsiteY1" fmla="*/ 0 h 1589231"/>
                <a:gd name="connsiteX2" fmla="*/ 1927594 w 2023046"/>
                <a:gd name="connsiteY2" fmla="*/ 24603 h 1589231"/>
                <a:gd name="connsiteX3" fmla="*/ 2023046 w 2023046"/>
                <a:gd name="connsiteY3" fmla="*/ 118448 h 1589231"/>
                <a:gd name="connsiteX4" fmla="*/ 1025495 w 2023046"/>
                <a:gd name="connsiteY4" fmla="*/ 1589231 h 1589231"/>
                <a:gd name="connsiteX5" fmla="*/ 0 w 2023046"/>
                <a:gd name="connsiteY5" fmla="*/ 1563421 h 1589231"/>
                <a:gd name="connsiteX0" fmla="*/ 0 w 2023046"/>
                <a:gd name="connsiteY0" fmla="*/ 1563421 h 1574847"/>
                <a:gd name="connsiteX1" fmla="*/ 943486 w 2023046"/>
                <a:gd name="connsiteY1" fmla="*/ 0 h 1574847"/>
                <a:gd name="connsiteX2" fmla="*/ 1927594 w 2023046"/>
                <a:gd name="connsiteY2" fmla="*/ 24603 h 1574847"/>
                <a:gd name="connsiteX3" fmla="*/ 2023046 w 2023046"/>
                <a:gd name="connsiteY3" fmla="*/ 118448 h 1574847"/>
                <a:gd name="connsiteX4" fmla="*/ 1029212 w 2023046"/>
                <a:gd name="connsiteY4" fmla="*/ 1548343 h 1574847"/>
                <a:gd name="connsiteX5" fmla="*/ 0 w 2023046"/>
                <a:gd name="connsiteY5" fmla="*/ 1563421 h 1574847"/>
                <a:gd name="connsiteX0" fmla="*/ 0 w 2023046"/>
                <a:gd name="connsiteY0" fmla="*/ 1563421 h 1563421"/>
                <a:gd name="connsiteX1" fmla="*/ 943486 w 2023046"/>
                <a:gd name="connsiteY1" fmla="*/ 0 h 1563421"/>
                <a:gd name="connsiteX2" fmla="*/ 1927594 w 2023046"/>
                <a:gd name="connsiteY2" fmla="*/ 24603 h 1563421"/>
                <a:gd name="connsiteX3" fmla="*/ 2023046 w 2023046"/>
                <a:gd name="connsiteY3" fmla="*/ 118448 h 1563421"/>
                <a:gd name="connsiteX4" fmla="*/ 1029212 w 2023046"/>
                <a:gd name="connsiteY4" fmla="*/ 1548343 h 1563421"/>
                <a:gd name="connsiteX5" fmla="*/ 0 w 2023046"/>
                <a:gd name="connsiteY5" fmla="*/ 1563421 h 1563421"/>
                <a:gd name="connsiteX0" fmla="*/ 0 w 2023046"/>
                <a:gd name="connsiteY0" fmla="*/ 1563421 h 1568845"/>
                <a:gd name="connsiteX1" fmla="*/ 943486 w 2023046"/>
                <a:gd name="connsiteY1" fmla="*/ 0 h 1568845"/>
                <a:gd name="connsiteX2" fmla="*/ 1927594 w 2023046"/>
                <a:gd name="connsiteY2" fmla="*/ 24603 h 1568845"/>
                <a:gd name="connsiteX3" fmla="*/ 2023046 w 2023046"/>
                <a:gd name="connsiteY3" fmla="*/ 118448 h 1568845"/>
                <a:gd name="connsiteX4" fmla="*/ 1012811 w 2023046"/>
                <a:gd name="connsiteY4" fmla="*/ 1568845 h 1568845"/>
                <a:gd name="connsiteX5" fmla="*/ 0 w 2023046"/>
                <a:gd name="connsiteY5" fmla="*/ 1563421 h 1568845"/>
                <a:gd name="connsiteX0" fmla="*/ 0 w 2023046"/>
                <a:gd name="connsiteY0" fmla="*/ 1575722 h 1575722"/>
                <a:gd name="connsiteX1" fmla="*/ 943486 w 2023046"/>
                <a:gd name="connsiteY1" fmla="*/ 0 h 1575722"/>
                <a:gd name="connsiteX2" fmla="*/ 1927594 w 2023046"/>
                <a:gd name="connsiteY2" fmla="*/ 24603 h 1575722"/>
                <a:gd name="connsiteX3" fmla="*/ 2023046 w 2023046"/>
                <a:gd name="connsiteY3" fmla="*/ 118448 h 1575722"/>
                <a:gd name="connsiteX4" fmla="*/ 1012811 w 2023046"/>
                <a:gd name="connsiteY4" fmla="*/ 1568845 h 1575722"/>
                <a:gd name="connsiteX5" fmla="*/ 0 w 2023046"/>
                <a:gd name="connsiteY5" fmla="*/ 1575722 h 1575722"/>
                <a:gd name="connsiteX0" fmla="*/ 0 w 2023046"/>
                <a:gd name="connsiteY0" fmla="*/ 1557880 h 1557880"/>
                <a:gd name="connsiteX1" fmla="*/ 947947 w 2023046"/>
                <a:gd name="connsiteY1" fmla="*/ 0 h 1557880"/>
                <a:gd name="connsiteX2" fmla="*/ 1927594 w 2023046"/>
                <a:gd name="connsiteY2" fmla="*/ 6761 h 1557880"/>
                <a:gd name="connsiteX3" fmla="*/ 2023046 w 2023046"/>
                <a:gd name="connsiteY3" fmla="*/ 100606 h 1557880"/>
                <a:gd name="connsiteX4" fmla="*/ 1012811 w 2023046"/>
                <a:gd name="connsiteY4" fmla="*/ 1551003 h 1557880"/>
                <a:gd name="connsiteX5" fmla="*/ 0 w 2023046"/>
                <a:gd name="connsiteY5" fmla="*/ 1557880 h 155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rgbClr val="FFD737"/>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sp>
          <p:nvSpPr>
            <p:cNvPr id="17" name="任意多边形 16"/>
            <p:cNvSpPr/>
            <p:nvPr/>
          </p:nvSpPr>
          <p:spPr>
            <a:xfrm>
              <a:off x="3245344" y="1549506"/>
              <a:ext cx="1179792" cy="906764"/>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16965"/>
                <a:gd name="connsiteY0" fmla="*/ 1568040 h 1568040"/>
                <a:gd name="connsiteX1" fmla="*/ 937405 w 2016965"/>
                <a:gd name="connsiteY1" fmla="*/ 0 h 1568040"/>
                <a:gd name="connsiteX2" fmla="*/ 1921513 w 2016965"/>
                <a:gd name="connsiteY2" fmla="*/ 24603 h 1568040"/>
                <a:gd name="connsiteX3" fmla="*/ 2016965 w 2016965"/>
                <a:gd name="connsiteY3" fmla="*/ 118448 h 1568040"/>
                <a:gd name="connsiteX4" fmla="*/ 1019414 w 2016965"/>
                <a:gd name="connsiteY4" fmla="*/ 1566371 h 1568040"/>
                <a:gd name="connsiteX5" fmla="*/ 0 w 2016965"/>
                <a:gd name="connsiteY5" fmla="*/ 1568040 h 1568040"/>
                <a:gd name="connsiteX0" fmla="*/ 0 w 2016965"/>
                <a:gd name="connsiteY0" fmla="*/ 1550198 h 1550198"/>
                <a:gd name="connsiteX1" fmla="*/ 932945 w 2016965"/>
                <a:gd name="connsiteY1" fmla="*/ 0 h 1550198"/>
                <a:gd name="connsiteX2" fmla="*/ 1921513 w 2016965"/>
                <a:gd name="connsiteY2" fmla="*/ 6761 h 1550198"/>
                <a:gd name="connsiteX3" fmla="*/ 2016965 w 2016965"/>
                <a:gd name="connsiteY3" fmla="*/ 100606 h 1550198"/>
                <a:gd name="connsiteX4" fmla="*/ 1019414 w 2016965"/>
                <a:gd name="connsiteY4" fmla="*/ 1548529 h 1550198"/>
                <a:gd name="connsiteX5" fmla="*/ 0 w 2016965"/>
                <a:gd name="connsiteY5" fmla="*/ 1550198 h 155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rgbClr val="353943"/>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dirty="0">
                <a:solidFill>
                  <a:prstClr val="white"/>
                </a:solidFill>
              </a:endParaRPr>
            </a:p>
          </p:txBody>
        </p:sp>
        <p:sp>
          <p:nvSpPr>
            <p:cNvPr id="18" name="任意多边形 17"/>
            <p:cNvSpPr/>
            <p:nvPr/>
          </p:nvSpPr>
          <p:spPr>
            <a:xfrm flipH="1" flipV="1">
              <a:off x="4642817" y="2758595"/>
              <a:ext cx="1183614" cy="89423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1994106"/>
                <a:gd name="connsiteY0" fmla="*/ 1564775 h 1566371"/>
                <a:gd name="connsiteX1" fmla="*/ 914546 w 1994106"/>
                <a:gd name="connsiteY1" fmla="*/ 0 h 1566371"/>
                <a:gd name="connsiteX2" fmla="*/ 1898654 w 1994106"/>
                <a:gd name="connsiteY2" fmla="*/ 24603 h 1566371"/>
                <a:gd name="connsiteX3" fmla="*/ 1994106 w 1994106"/>
                <a:gd name="connsiteY3" fmla="*/ 118448 h 1566371"/>
                <a:gd name="connsiteX4" fmla="*/ 996555 w 1994106"/>
                <a:gd name="connsiteY4" fmla="*/ 1566371 h 1566371"/>
                <a:gd name="connsiteX5" fmla="*/ 0 w 1994106"/>
                <a:gd name="connsiteY5" fmla="*/ 1564775 h 1566371"/>
                <a:gd name="connsiteX0" fmla="*/ 0 w 2010434"/>
                <a:gd name="connsiteY0" fmla="*/ 1564775 h 1566371"/>
                <a:gd name="connsiteX1" fmla="*/ 930874 w 2010434"/>
                <a:gd name="connsiteY1" fmla="*/ 0 h 1566371"/>
                <a:gd name="connsiteX2" fmla="*/ 1914982 w 2010434"/>
                <a:gd name="connsiteY2" fmla="*/ 24603 h 1566371"/>
                <a:gd name="connsiteX3" fmla="*/ 2010434 w 2010434"/>
                <a:gd name="connsiteY3" fmla="*/ 118448 h 1566371"/>
                <a:gd name="connsiteX4" fmla="*/ 1012883 w 2010434"/>
                <a:gd name="connsiteY4" fmla="*/ 1566371 h 1566371"/>
                <a:gd name="connsiteX5" fmla="*/ 0 w 2010434"/>
                <a:gd name="connsiteY5" fmla="*/ 1564775 h 1566371"/>
                <a:gd name="connsiteX0" fmla="*/ 0 w 2023497"/>
                <a:gd name="connsiteY0" fmla="*/ 1519055 h 1566371"/>
                <a:gd name="connsiteX1" fmla="*/ 943937 w 2023497"/>
                <a:gd name="connsiteY1" fmla="*/ 0 h 1566371"/>
                <a:gd name="connsiteX2" fmla="*/ 1928045 w 2023497"/>
                <a:gd name="connsiteY2" fmla="*/ 24603 h 1566371"/>
                <a:gd name="connsiteX3" fmla="*/ 2023497 w 2023497"/>
                <a:gd name="connsiteY3" fmla="*/ 118448 h 1566371"/>
                <a:gd name="connsiteX4" fmla="*/ 1025946 w 2023497"/>
                <a:gd name="connsiteY4" fmla="*/ 1566371 h 1566371"/>
                <a:gd name="connsiteX5" fmla="*/ 0 w 2023497"/>
                <a:gd name="connsiteY5" fmla="*/ 1519055 h 1566371"/>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491259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504322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29212 w 2023497"/>
                <a:gd name="connsiteY4" fmla="*/ 1507588 h 1519055"/>
                <a:gd name="connsiteX5" fmla="*/ 0 w 2023497"/>
                <a:gd name="connsiteY5" fmla="*/ 1519055 h 1519055"/>
                <a:gd name="connsiteX0" fmla="*/ 0 w 2023497"/>
                <a:gd name="connsiteY0" fmla="*/ 1519055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19055 h 1548476"/>
                <a:gd name="connsiteX0" fmla="*/ 0 w 2023497"/>
                <a:gd name="connsiteY0" fmla="*/ 1537640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37640 h 1548476"/>
                <a:gd name="connsiteX0" fmla="*/ 0 w 2023497"/>
                <a:gd name="connsiteY0" fmla="*/ 1545841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45841 h 1548476"/>
                <a:gd name="connsiteX0" fmla="*/ 0 w 2023497"/>
                <a:gd name="connsiteY0" fmla="*/ 1545841 h 1560778"/>
                <a:gd name="connsiteX1" fmla="*/ 943937 w 2023497"/>
                <a:gd name="connsiteY1" fmla="*/ 0 h 1560778"/>
                <a:gd name="connsiteX2" fmla="*/ 1928045 w 2023497"/>
                <a:gd name="connsiteY2" fmla="*/ 24603 h 1560778"/>
                <a:gd name="connsiteX3" fmla="*/ 2023497 w 2023497"/>
                <a:gd name="connsiteY3" fmla="*/ 118448 h 1560778"/>
                <a:gd name="connsiteX4" fmla="*/ 1013194 w 2023497"/>
                <a:gd name="connsiteY4" fmla="*/ 1560778 h 1560778"/>
                <a:gd name="connsiteX5" fmla="*/ 0 w 2023497"/>
                <a:gd name="connsiteY5" fmla="*/ 1545841 h 1560778"/>
                <a:gd name="connsiteX0" fmla="*/ 0 w 2023497"/>
                <a:gd name="connsiteY0" fmla="*/ 1545841 h 1545841"/>
                <a:gd name="connsiteX1" fmla="*/ 943937 w 2023497"/>
                <a:gd name="connsiteY1" fmla="*/ 0 h 1545841"/>
                <a:gd name="connsiteX2" fmla="*/ 1928045 w 2023497"/>
                <a:gd name="connsiteY2" fmla="*/ 24603 h 1545841"/>
                <a:gd name="connsiteX3" fmla="*/ 2023497 w 2023497"/>
                <a:gd name="connsiteY3" fmla="*/ 118448 h 1545841"/>
                <a:gd name="connsiteX4" fmla="*/ 1013194 w 2023497"/>
                <a:gd name="connsiteY4" fmla="*/ 1544377 h 1545841"/>
                <a:gd name="connsiteX5" fmla="*/ 0 w 2023497"/>
                <a:gd name="connsiteY5" fmla="*/ 1545841 h 1545841"/>
                <a:gd name="connsiteX0" fmla="*/ 0 w 2023497"/>
                <a:gd name="connsiteY0" fmla="*/ 1545841 h 1552578"/>
                <a:gd name="connsiteX1" fmla="*/ 943937 w 2023497"/>
                <a:gd name="connsiteY1" fmla="*/ 0 h 1552578"/>
                <a:gd name="connsiteX2" fmla="*/ 1928045 w 2023497"/>
                <a:gd name="connsiteY2" fmla="*/ 24603 h 1552578"/>
                <a:gd name="connsiteX3" fmla="*/ 2023497 w 2023497"/>
                <a:gd name="connsiteY3" fmla="*/ 118448 h 1552578"/>
                <a:gd name="connsiteX4" fmla="*/ 1009093 w 2023497"/>
                <a:gd name="connsiteY4" fmla="*/ 1552578 h 1552578"/>
                <a:gd name="connsiteX5" fmla="*/ 0 w 2023497"/>
                <a:gd name="connsiteY5" fmla="*/ 1545841 h 1552578"/>
                <a:gd name="connsiteX0" fmla="*/ 0 w 2023497"/>
                <a:gd name="connsiteY0" fmla="*/ 1522046 h 1528783"/>
                <a:gd name="connsiteX1" fmla="*/ 930340 w 2023497"/>
                <a:gd name="connsiteY1" fmla="*/ 0 h 1528783"/>
                <a:gd name="connsiteX2" fmla="*/ 1928045 w 2023497"/>
                <a:gd name="connsiteY2" fmla="*/ 808 h 1528783"/>
                <a:gd name="connsiteX3" fmla="*/ 2023497 w 2023497"/>
                <a:gd name="connsiteY3" fmla="*/ 94653 h 1528783"/>
                <a:gd name="connsiteX4" fmla="*/ 1009093 w 2023497"/>
                <a:gd name="connsiteY4" fmla="*/ 1528783 h 1528783"/>
                <a:gd name="connsiteX5" fmla="*/ 0 w 2023497"/>
                <a:gd name="connsiteY5" fmla="*/ 1522046 h 152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rgbClr val="353943"/>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sp>
          <p:nvSpPr>
            <p:cNvPr id="19" name="任意多边形 18"/>
            <p:cNvSpPr/>
            <p:nvPr/>
          </p:nvSpPr>
          <p:spPr>
            <a:xfrm flipV="1">
              <a:off x="3243433" y="2750527"/>
              <a:ext cx="1181703" cy="910614"/>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0231"/>
                <a:gd name="connsiteY0" fmla="*/ 1554978 h 1566371"/>
                <a:gd name="connsiteX1" fmla="*/ 940671 w 2020231"/>
                <a:gd name="connsiteY1" fmla="*/ 0 h 1566371"/>
                <a:gd name="connsiteX2" fmla="*/ 1924779 w 2020231"/>
                <a:gd name="connsiteY2" fmla="*/ 24603 h 1566371"/>
                <a:gd name="connsiteX3" fmla="*/ 2020231 w 2020231"/>
                <a:gd name="connsiteY3" fmla="*/ 118448 h 1566371"/>
                <a:gd name="connsiteX4" fmla="*/ 1022680 w 2020231"/>
                <a:gd name="connsiteY4" fmla="*/ 1566371 h 1566371"/>
                <a:gd name="connsiteX5" fmla="*/ 0 w 2020231"/>
                <a:gd name="connsiteY5" fmla="*/ 1554978 h 1566371"/>
                <a:gd name="connsiteX0" fmla="*/ 0 w 2020231"/>
                <a:gd name="connsiteY0" fmla="*/ 1545387 h 1556780"/>
                <a:gd name="connsiteX1" fmla="*/ 931079 w 2020231"/>
                <a:gd name="connsiteY1" fmla="*/ 0 h 1556780"/>
                <a:gd name="connsiteX2" fmla="*/ 1924779 w 2020231"/>
                <a:gd name="connsiteY2" fmla="*/ 15012 h 1556780"/>
                <a:gd name="connsiteX3" fmla="*/ 2020231 w 2020231"/>
                <a:gd name="connsiteY3" fmla="*/ 108857 h 1556780"/>
                <a:gd name="connsiteX4" fmla="*/ 1022680 w 2020231"/>
                <a:gd name="connsiteY4" fmla="*/ 1556780 h 1556780"/>
                <a:gd name="connsiteX5" fmla="*/ 0 w 2020231"/>
                <a:gd name="connsiteY5" fmla="*/ 1545387 h 15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rgbClr val="FFD737"/>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3200">
                <a:solidFill>
                  <a:prstClr val="white"/>
                </a:solidFill>
              </a:endParaRPr>
            </a:p>
          </p:txBody>
        </p:sp>
        <p:sp>
          <p:nvSpPr>
            <p:cNvPr id="23" name="流程图: 库存数据 22"/>
            <p:cNvSpPr/>
            <p:nvPr/>
          </p:nvSpPr>
          <p:spPr>
            <a:xfrm>
              <a:off x="3151797" y="2458789"/>
              <a:ext cx="672871" cy="298006"/>
            </a:xfrm>
            <a:prstGeom prst="flowChartOnlineStorage">
              <a:avLst/>
            </a:prstGeom>
            <a:solidFill>
              <a:srgbClr val="BFBFBF"/>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流程图: 库存数据 23"/>
            <p:cNvSpPr/>
            <p:nvPr/>
          </p:nvSpPr>
          <p:spPr>
            <a:xfrm rot="10800000">
              <a:off x="5253477" y="2456393"/>
              <a:ext cx="672871" cy="298006"/>
            </a:xfrm>
            <a:prstGeom prst="flowChartOnlineStorage">
              <a:avLst/>
            </a:prstGeom>
            <a:solidFill>
              <a:srgbClr val="BFBFBF"/>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5" name="任意多边形-4"/>
          <p:cNvSpPr>
            <a:spLocks noEditPoints="1"/>
          </p:cNvSpPr>
          <p:nvPr/>
        </p:nvSpPr>
        <p:spPr bwMode="auto">
          <a:xfrm>
            <a:off x="4811210" y="2482560"/>
            <a:ext cx="302444" cy="283393"/>
          </a:xfrm>
          <a:custGeom>
            <a:avLst/>
            <a:gdLst/>
            <a:ahLst/>
            <a:cxnLst>
              <a:cxn ang="0">
                <a:pos x="59" y="51"/>
              </a:cxn>
              <a:cxn ang="0">
                <a:pos x="56" y="55"/>
              </a:cxn>
              <a:cxn ang="0">
                <a:pos x="3" y="55"/>
              </a:cxn>
              <a:cxn ang="0">
                <a:pos x="0" y="51"/>
              </a:cxn>
              <a:cxn ang="0">
                <a:pos x="0" y="40"/>
              </a:cxn>
              <a:cxn ang="0">
                <a:pos x="3" y="37"/>
              </a:cxn>
              <a:cxn ang="0">
                <a:pos x="20" y="37"/>
              </a:cxn>
              <a:cxn ang="0">
                <a:pos x="25" y="41"/>
              </a:cxn>
              <a:cxn ang="0">
                <a:pos x="29" y="43"/>
              </a:cxn>
              <a:cxn ang="0">
                <a:pos x="34" y="41"/>
              </a:cxn>
              <a:cxn ang="0">
                <a:pos x="39" y="37"/>
              </a:cxn>
              <a:cxn ang="0">
                <a:pos x="56" y="37"/>
              </a:cxn>
              <a:cxn ang="0">
                <a:pos x="59" y="40"/>
              </a:cxn>
              <a:cxn ang="0">
                <a:pos x="59" y="51"/>
              </a:cxn>
              <a:cxn ang="0">
                <a:pos x="47" y="22"/>
              </a:cxn>
              <a:cxn ang="0">
                <a:pos x="31" y="38"/>
              </a:cxn>
              <a:cxn ang="0">
                <a:pos x="29" y="39"/>
              </a:cxn>
              <a:cxn ang="0">
                <a:pos x="28" y="38"/>
              </a:cxn>
              <a:cxn ang="0">
                <a:pos x="12" y="22"/>
              </a:cxn>
              <a:cxn ang="0">
                <a:pos x="11" y="20"/>
              </a:cxn>
              <a:cxn ang="0">
                <a:pos x="13" y="18"/>
              </a:cxn>
              <a:cxn ang="0">
                <a:pos x="23" y="18"/>
              </a:cxn>
              <a:cxn ang="0">
                <a:pos x="23" y="2"/>
              </a:cxn>
              <a:cxn ang="0">
                <a:pos x="25" y="0"/>
              </a:cxn>
              <a:cxn ang="0">
                <a:pos x="34" y="0"/>
              </a:cxn>
              <a:cxn ang="0">
                <a:pos x="36" y="2"/>
              </a:cxn>
              <a:cxn ang="0">
                <a:pos x="36" y="18"/>
              </a:cxn>
              <a:cxn ang="0">
                <a:pos x="45" y="18"/>
              </a:cxn>
              <a:cxn ang="0">
                <a:pos x="48" y="20"/>
              </a:cxn>
              <a:cxn ang="0">
                <a:pos x="47" y="22"/>
              </a:cxn>
              <a:cxn ang="0">
                <a:pos x="43" y="46"/>
              </a:cxn>
              <a:cxn ang="0">
                <a:pos x="41" y="48"/>
              </a:cxn>
              <a:cxn ang="0">
                <a:pos x="43" y="50"/>
              </a:cxn>
              <a:cxn ang="0">
                <a:pos x="45" y="48"/>
              </a:cxn>
              <a:cxn ang="0">
                <a:pos x="43" y="46"/>
              </a:cxn>
              <a:cxn ang="0">
                <a:pos x="52" y="46"/>
              </a:cxn>
              <a:cxn ang="0">
                <a:pos x="50" y="48"/>
              </a:cxn>
              <a:cxn ang="0">
                <a:pos x="52" y="50"/>
              </a:cxn>
              <a:cxn ang="0">
                <a:pos x="55" y="48"/>
              </a:cxn>
              <a:cxn ang="0">
                <a:pos x="52" y="46"/>
              </a:cxn>
            </a:cxnLst>
            <a:rect l="0" t="0" r="r" b="b"/>
            <a:pathLst>
              <a:path w="59" h="55">
                <a:moveTo>
                  <a:pt x="59" y="51"/>
                </a:moveTo>
                <a:cubicBezTo>
                  <a:pt x="59" y="53"/>
                  <a:pt x="58" y="55"/>
                  <a:pt x="56" y="55"/>
                </a:cubicBezTo>
                <a:cubicBezTo>
                  <a:pt x="3" y="55"/>
                  <a:pt x="3" y="55"/>
                  <a:pt x="3" y="55"/>
                </a:cubicBezTo>
                <a:cubicBezTo>
                  <a:pt x="1" y="55"/>
                  <a:pt x="0" y="53"/>
                  <a:pt x="0" y="51"/>
                </a:cubicBezTo>
                <a:cubicBezTo>
                  <a:pt x="0" y="40"/>
                  <a:pt x="0" y="40"/>
                  <a:pt x="0" y="40"/>
                </a:cubicBezTo>
                <a:cubicBezTo>
                  <a:pt x="0" y="38"/>
                  <a:pt x="1" y="37"/>
                  <a:pt x="3" y="37"/>
                </a:cubicBezTo>
                <a:cubicBezTo>
                  <a:pt x="20" y="37"/>
                  <a:pt x="20" y="37"/>
                  <a:pt x="20" y="37"/>
                </a:cubicBezTo>
                <a:cubicBezTo>
                  <a:pt x="25" y="41"/>
                  <a:pt x="25" y="41"/>
                  <a:pt x="25" y="41"/>
                </a:cubicBezTo>
                <a:cubicBezTo>
                  <a:pt x="26" y="43"/>
                  <a:pt x="28" y="43"/>
                  <a:pt x="29" y="43"/>
                </a:cubicBezTo>
                <a:cubicBezTo>
                  <a:pt x="31" y="43"/>
                  <a:pt x="33" y="43"/>
                  <a:pt x="34" y="41"/>
                </a:cubicBezTo>
                <a:cubicBezTo>
                  <a:pt x="39" y="37"/>
                  <a:pt x="39" y="37"/>
                  <a:pt x="39" y="37"/>
                </a:cubicBezTo>
                <a:cubicBezTo>
                  <a:pt x="56" y="37"/>
                  <a:pt x="56" y="37"/>
                  <a:pt x="56" y="37"/>
                </a:cubicBezTo>
                <a:cubicBezTo>
                  <a:pt x="58" y="37"/>
                  <a:pt x="59" y="38"/>
                  <a:pt x="59" y="40"/>
                </a:cubicBezTo>
                <a:lnTo>
                  <a:pt x="59" y="51"/>
                </a:lnTo>
                <a:close/>
                <a:moveTo>
                  <a:pt x="47" y="22"/>
                </a:moveTo>
                <a:cubicBezTo>
                  <a:pt x="31" y="38"/>
                  <a:pt x="31" y="38"/>
                  <a:pt x="31" y="38"/>
                </a:cubicBezTo>
                <a:cubicBezTo>
                  <a:pt x="31" y="39"/>
                  <a:pt x="30" y="39"/>
                  <a:pt x="29" y="39"/>
                </a:cubicBezTo>
                <a:cubicBezTo>
                  <a:pt x="29" y="39"/>
                  <a:pt x="28" y="39"/>
                  <a:pt x="28" y="38"/>
                </a:cubicBezTo>
                <a:cubicBezTo>
                  <a:pt x="12" y="22"/>
                  <a:pt x="12" y="22"/>
                  <a:pt x="12" y="22"/>
                </a:cubicBezTo>
                <a:cubicBezTo>
                  <a:pt x="11" y="21"/>
                  <a:pt x="11" y="20"/>
                  <a:pt x="11" y="20"/>
                </a:cubicBezTo>
                <a:cubicBezTo>
                  <a:pt x="12" y="19"/>
                  <a:pt x="13" y="18"/>
                  <a:pt x="13" y="18"/>
                </a:cubicBezTo>
                <a:cubicBezTo>
                  <a:pt x="23" y="18"/>
                  <a:pt x="23" y="18"/>
                  <a:pt x="23" y="18"/>
                </a:cubicBezTo>
                <a:cubicBezTo>
                  <a:pt x="23" y="2"/>
                  <a:pt x="23" y="2"/>
                  <a:pt x="23" y="2"/>
                </a:cubicBezTo>
                <a:cubicBezTo>
                  <a:pt x="23" y="1"/>
                  <a:pt x="24" y="0"/>
                  <a:pt x="25" y="0"/>
                </a:cubicBezTo>
                <a:cubicBezTo>
                  <a:pt x="34" y="0"/>
                  <a:pt x="34" y="0"/>
                  <a:pt x="34" y="0"/>
                </a:cubicBezTo>
                <a:cubicBezTo>
                  <a:pt x="35" y="0"/>
                  <a:pt x="36" y="1"/>
                  <a:pt x="36" y="2"/>
                </a:cubicBezTo>
                <a:cubicBezTo>
                  <a:pt x="36" y="18"/>
                  <a:pt x="36" y="18"/>
                  <a:pt x="36" y="18"/>
                </a:cubicBezTo>
                <a:cubicBezTo>
                  <a:pt x="45" y="18"/>
                  <a:pt x="45" y="18"/>
                  <a:pt x="45" y="18"/>
                </a:cubicBezTo>
                <a:cubicBezTo>
                  <a:pt x="46" y="18"/>
                  <a:pt x="47" y="19"/>
                  <a:pt x="48" y="20"/>
                </a:cubicBezTo>
                <a:cubicBezTo>
                  <a:pt x="48" y="20"/>
                  <a:pt x="48" y="21"/>
                  <a:pt x="47" y="22"/>
                </a:cubicBezTo>
                <a:close/>
                <a:moveTo>
                  <a:pt x="43" y="46"/>
                </a:moveTo>
                <a:cubicBezTo>
                  <a:pt x="42" y="46"/>
                  <a:pt x="41" y="47"/>
                  <a:pt x="41" y="48"/>
                </a:cubicBezTo>
                <a:cubicBezTo>
                  <a:pt x="41" y="49"/>
                  <a:pt x="42" y="50"/>
                  <a:pt x="43" y="50"/>
                </a:cubicBezTo>
                <a:cubicBezTo>
                  <a:pt x="44" y="50"/>
                  <a:pt x="45" y="49"/>
                  <a:pt x="45" y="48"/>
                </a:cubicBezTo>
                <a:cubicBezTo>
                  <a:pt x="45" y="47"/>
                  <a:pt x="44" y="46"/>
                  <a:pt x="43" y="46"/>
                </a:cubicBezTo>
                <a:close/>
                <a:moveTo>
                  <a:pt x="52" y="46"/>
                </a:moveTo>
                <a:cubicBezTo>
                  <a:pt x="51" y="46"/>
                  <a:pt x="50" y="47"/>
                  <a:pt x="50" y="48"/>
                </a:cubicBezTo>
                <a:cubicBezTo>
                  <a:pt x="50" y="49"/>
                  <a:pt x="51" y="50"/>
                  <a:pt x="52" y="50"/>
                </a:cubicBezTo>
                <a:cubicBezTo>
                  <a:pt x="54" y="50"/>
                  <a:pt x="55" y="49"/>
                  <a:pt x="55" y="48"/>
                </a:cubicBezTo>
                <a:cubicBezTo>
                  <a:pt x="55" y="47"/>
                  <a:pt x="54" y="46"/>
                  <a:pt x="52" y="4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6" name="任意多边形-3"/>
          <p:cNvSpPr>
            <a:spLocks noEditPoints="1"/>
          </p:cNvSpPr>
          <p:nvPr/>
        </p:nvSpPr>
        <p:spPr bwMode="auto">
          <a:xfrm>
            <a:off x="6951383" y="2482559"/>
            <a:ext cx="274087" cy="274087"/>
          </a:xfrm>
          <a:custGeom>
            <a:avLst/>
            <a:gdLst/>
            <a:ahLst/>
            <a:cxnLst>
              <a:cxn ang="0">
                <a:pos x="55" y="44"/>
              </a:cxn>
              <a:cxn ang="0">
                <a:pos x="44" y="55"/>
              </a:cxn>
              <a:cxn ang="0">
                <a:pos x="10" y="55"/>
              </a:cxn>
              <a:cxn ang="0">
                <a:pos x="0" y="44"/>
              </a:cxn>
              <a:cxn ang="0">
                <a:pos x="0" y="10"/>
              </a:cxn>
              <a:cxn ang="0">
                <a:pos x="10" y="0"/>
              </a:cxn>
              <a:cxn ang="0">
                <a:pos x="44" y="0"/>
              </a:cxn>
              <a:cxn ang="0">
                <a:pos x="55" y="10"/>
              </a:cxn>
              <a:cxn ang="0">
                <a:pos x="55" y="44"/>
              </a:cxn>
              <a:cxn ang="0">
                <a:pos x="45" y="11"/>
              </a:cxn>
              <a:cxn ang="0">
                <a:pos x="43" y="9"/>
              </a:cxn>
              <a:cxn ang="0">
                <a:pos x="39" y="9"/>
              </a:cxn>
              <a:cxn ang="0">
                <a:pos x="36" y="11"/>
              </a:cxn>
              <a:cxn ang="0">
                <a:pos x="36" y="23"/>
              </a:cxn>
              <a:cxn ang="0">
                <a:pos x="18" y="23"/>
              </a:cxn>
              <a:cxn ang="0">
                <a:pos x="18" y="11"/>
              </a:cxn>
              <a:cxn ang="0">
                <a:pos x="16" y="9"/>
              </a:cxn>
              <a:cxn ang="0">
                <a:pos x="11" y="9"/>
              </a:cxn>
              <a:cxn ang="0">
                <a:pos x="9" y="11"/>
              </a:cxn>
              <a:cxn ang="0">
                <a:pos x="9" y="43"/>
              </a:cxn>
              <a:cxn ang="0">
                <a:pos x="11" y="45"/>
              </a:cxn>
              <a:cxn ang="0">
                <a:pos x="16" y="45"/>
              </a:cxn>
              <a:cxn ang="0">
                <a:pos x="18" y="43"/>
              </a:cxn>
              <a:cxn ang="0">
                <a:pos x="18" y="32"/>
              </a:cxn>
              <a:cxn ang="0">
                <a:pos x="36" y="32"/>
              </a:cxn>
              <a:cxn ang="0">
                <a:pos x="36" y="43"/>
              </a:cxn>
              <a:cxn ang="0">
                <a:pos x="39" y="45"/>
              </a:cxn>
              <a:cxn ang="0">
                <a:pos x="43" y="45"/>
              </a:cxn>
              <a:cxn ang="0">
                <a:pos x="45" y="43"/>
              </a:cxn>
              <a:cxn ang="0">
                <a:pos x="45" y="11"/>
              </a:cxn>
            </a:cxnLst>
            <a:rect l="0" t="0" r="r" b="b"/>
            <a:pathLst>
              <a:path w="55" h="55">
                <a:moveTo>
                  <a:pt x="55" y="44"/>
                </a:moveTo>
                <a:cubicBezTo>
                  <a:pt x="55" y="50"/>
                  <a:pt x="50" y="55"/>
                  <a:pt x="44" y="55"/>
                </a:cubicBezTo>
                <a:cubicBezTo>
                  <a:pt x="10" y="55"/>
                  <a:pt x="10" y="55"/>
                  <a:pt x="10" y="55"/>
                </a:cubicBezTo>
                <a:cubicBezTo>
                  <a:pt x="4" y="55"/>
                  <a:pt x="0" y="50"/>
                  <a:pt x="0" y="44"/>
                </a:cubicBezTo>
                <a:cubicBezTo>
                  <a:pt x="0" y="10"/>
                  <a:pt x="0" y="10"/>
                  <a:pt x="0" y="10"/>
                </a:cubicBezTo>
                <a:cubicBezTo>
                  <a:pt x="0" y="4"/>
                  <a:pt x="4" y="0"/>
                  <a:pt x="10" y="0"/>
                </a:cubicBezTo>
                <a:cubicBezTo>
                  <a:pt x="44" y="0"/>
                  <a:pt x="44" y="0"/>
                  <a:pt x="44" y="0"/>
                </a:cubicBezTo>
                <a:cubicBezTo>
                  <a:pt x="50" y="0"/>
                  <a:pt x="55" y="4"/>
                  <a:pt x="55" y="10"/>
                </a:cubicBezTo>
                <a:lnTo>
                  <a:pt x="55" y="44"/>
                </a:lnTo>
                <a:close/>
                <a:moveTo>
                  <a:pt x="45" y="11"/>
                </a:moveTo>
                <a:cubicBezTo>
                  <a:pt x="45" y="10"/>
                  <a:pt x="44" y="9"/>
                  <a:pt x="43" y="9"/>
                </a:cubicBezTo>
                <a:cubicBezTo>
                  <a:pt x="39" y="9"/>
                  <a:pt x="39" y="9"/>
                  <a:pt x="39" y="9"/>
                </a:cubicBezTo>
                <a:cubicBezTo>
                  <a:pt x="37" y="9"/>
                  <a:pt x="36" y="10"/>
                  <a:pt x="36" y="11"/>
                </a:cubicBezTo>
                <a:cubicBezTo>
                  <a:pt x="36" y="23"/>
                  <a:pt x="36" y="23"/>
                  <a:pt x="36" y="23"/>
                </a:cubicBezTo>
                <a:cubicBezTo>
                  <a:pt x="18" y="23"/>
                  <a:pt x="18" y="23"/>
                  <a:pt x="18" y="23"/>
                </a:cubicBezTo>
                <a:cubicBezTo>
                  <a:pt x="18" y="11"/>
                  <a:pt x="18" y="11"/>
                  <a:pt x="18" y="11"/>
                </a:cubicBezTo>
                <a:cubicBezTo>
                  <a:pt x="18" y="10"/>
                  <a:pt x="17" y="9"/>
                  <a:pt x="16" y="9"/>
                </a:cubicBezTo>
                <a:cubicBezTo>
                  <a:pt x="11" y="9"/>
                  <a:pt x="11" y="9"/>
                  <a:pt x="11" y="9"/>
                </a:cubicBezTo>
                <a:cubicBezTo>
                  <a:pt x="10" y="9"/>
                  <a:pt x="9" y="10"/>
                  <a:pt x="9" y="11"/>
                </a:cubicBezTo>
                <a:cubicBezTo>
                  <a:pt x="9" y="43"/>
                  <a:pt x="9" y="43"/>
                  <a:pt x="9" y="43"/>
                </a:cubicBezTo>
                <a:cubicBezTo>
                  <a:pt x="9" y="44"/>
                  <a:pt x="10" y="45"/>
                  <a:pt x="11" y="45"/>
                </a:cubicBezTo>
                <a:cubicBezTo>
                  <a:pt x="16" y="45"/>
                  <a:pt x="16" y="45"/>
                  <a:pt x="16" y="45"/>
                </a:cubicBezTo>
                <a:cubicBezTo>
                  <a:pt x="17" y="45"/>
                  <a:pt x="18" y="44"/>
                  <a:pt x="18" y="43"/>
                </a:cubicBezTo>
                <a:cubicBezTo>
                  <a:pt x="18" y="32"/>
                  <a:pt x="18" y="32"/>
                  <a:pt x="18" y="32"/>
                </a:cubicBezTo>
                <a:cubicBezTo>
                  <a:pt x="36" y="32"/>
                  <a:pt x="36" y="32"/>
                  <a:pt x="36" y="32"/>
                </a:cubicBezTo>
                <a:cubicBezTo>
                  <a:pt x="36" y="43"/>
                  <a:pt x="36" y="43"/>
                  <a:pt x="36" y="43"/>
                </a:cubicBezTo>
                <a:cubicBezTo>
                  <a:pt x="36" y="44"/>
                  <a:pt x="37" y="45"/>
                  <a:pt x="39" y="45"/>
                </a:cubicBezTo>
                <a:cubicBezTo>
                  <a:pt x="43" y="45"/>
                  <a:pt x="43" y="45"/>
                  <a:pt x="43" y="45"/>
                </a:cubicBezTo>
                <a:cubicBezTo>
                  <a:pt x="44" y="45"/>
                  <a:pt x="45" y="44"/>
                  <a:pt x="45" y="43"/>
                </a:cubicBezTo>
                <a:lnTo>
                  <a:pt x="45" y="11"/>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7" name="任意多边形-2"/>
          <p:cNvSpPr>
            <a:spLocks noEditPoints="1"/>
          </p:cNvSpPr>
          <p:nvPr/>
        </p:nvSpPr>
        <p:spPr bwMode="auto">
          <a:xfrm>
            <a:off x="4896870" y="4137242"/>
            <a:ext cx="274087" cy="274087"/>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8" name="任意多边形-1"/>
          <p:cNvSpPr>
            <a:spLocks noEditPoints="1"/>
          </p:cNvSpPr>
          <p:nvPr/>
        </p:nvSpPr>
        <p:spPr bwMode="auto">
          <a:xfrm>
            <a:off x="6981542" y="4137242"/>
            <a:ext cx="274087" cy="274087"/>
          </a:xfrm>
          <a:custGeom>
            <a:avLst/>
            <a:gdLst/>
            <a:ahLst/>
            <a:cxnLst>
              <a:cxn ang="0">
                <a:pos x="62" y="58"/>
              </a:cxn>
              <a:cxn ang="0">
                <a:pos x="58" y="62"/>
              </a:cxn>
              <a:cxn ang="0">
                <a:pos x="4" y="62"/>
              </a:cxn>
              <a:cxn ang="0">
                <a:pos x="0" y="58"/>
              </a:cxn>
              <a:cxn ang="0">
                <a:pos x="0" y="4"/>
              </a:cxn>
              <a:cxn ang="0">
                <a:pos x="4" y="0"/>
              </a:cxn>
              <a:cxn ang="0">
                <a:pos x="42" y="0"/>
              </a:cxn>
              <a:cxn ang="0">
                <a:pos x="48" y="3"/>
              </a:cxn>
              <a:cxn ang="0">
                <a:pos x="59" y="14"/>
              </a:cxn>
              <a:cxn ang="0">
                <a:pos x="62" y="21"/>
              </a:cxn>
              <a:cxn ang="0">
                <a:pos x="62" y="58"/>
              </a:cxn>
              <a:cxn ang="0">
                <a:pos x="57" y="57"/>
              </a:cxn>
              <a:cxn ang="0">
                <a:pos x="57" y="21"/>
              </a:cxn>
              <a:cxn ang="0">
                <a:pos x="56" y="18"/>
              </a:cxn>
              <a:cxn ang="0">
                <a:pos x="45" y="7"/>
              </a:cxn>
              <a:cxn ang="0">
                <a:pos x="42" y="6"/>
              </a:cxn>
              <a:cxn ang="0">
                <a:pos x="42" y="22"/>
              </a:cxn>
              <a:cxn ang="0">
                <a:pos x="38" y="26"/>
              </a:cxn>
              <a:cxn ang="0">
                <a:pos x="15" y="26"/>
              </a:cxn>
              <a:cxn ang="0">
                <a:pos x="11" y="22"/>
              </a:cxn>
              <a:cxn ang="0">
                <a:pos x="11" y="6"/>
              </a:cxn>
              <a:cxn ang="0">
                <a:pos x="6" y="6"/>
              </a:cxn>
              <a:cxn ang="0">
                <a:pos x="6" y="57"/>
              </a:cxn>
              <a:cxn ang="0">
                <a:pos x="11" y="57"/>
              </a:cxn>
              <a:cxn ang="0">
                <a:pos x="11" y="40"/>
              </a:cxn>
              <a:cxn ang="0">
                <a:pos x="15" y="36"/>
              </a:cxn>
              <a:cxn ang="0">
                <a:pos x="48" y="36"/>
              </a:cxn>
              <a:cxn ang="0">
                <a:pos x="52" y="40"/>
              </a:cxn>
              <a:cxn ang="0">
                <a:pos x="52" y="57"/>
              </a:cxn>
              <a:cxn ang="0">
                <a:pos x="57" y="57"/>
              </a:cxn>
              <a:cxn ang="0">
                <a:pos x="47" y="57"/>
              </a:cxn>
              <a:cxn ang="0">
                <a:pos x="47" y="42"/>
              </a:cxn>
              <a:cxn ang="0">
                <a:pos x="16" y="42"/>
              </a:cxn>
              <a:cxn ang="0">
                <a:pos x="16" y="57"/>
              </a:cxn>
              <a:cxn ang="0">
                <a:pos x="47" y="57"/>
              </a:cxn>
              <a:cxn ang="0">
                <a:pos x="36" y="7"/>
              </a:cxn>
              <a:cxn ang="0">
                <a:pos x="35" y="6"/>
              </a:cxn>
              <a:cxn ang="0">
                <a:pos x="27" y="6"/>
              </a:cxn>
              <a:cxn ang="0">
                <a:pos x="26" y="7"/>
              </a:cxn>
              <a:cxn ang="0">
                <a:pos x="26" y="20"/>
              </a:cxn>
              <a:cxn ang="0">
                <a:pos x="27" y="21"/>
              </a:cxn>
              <a:cxn ang="0">
                <a:pos x="35" y="21"/>
              </a:cxn>
              <a:cxn ang="0">
                <a:pos x="36" y="20"/>
              </a:cxn>
              <a:cxn ang="0">
                <a:pos x="36" y="7"/>
              </a:cxn>
            </a:cxnLst>
            <a:rect l="0" t="0" r="r" b="b"/>
            <a:pathLst>
              <a:path w="62" h="62">
                <a:moveTo>
                  <a:pt x="62" y="58"/>
                </a:moveTo>
                <a:cubicBezTo>
                  <a:pt x="62" y="60"/>
                  <a:pt x="60" y="62"/>
                  <a:pt x="58" y="62"/>
                </a:cubicBezTo>
                <a:cubicBezTo>
                  <a:pt x="4" y="62"/>
                  <a:pt x="4" y="62"/>
                  <a:pt x="4" y="62"/>
                </a:cubicBezTo>
                <a:cubicBezTo>
                  <a:pt x="2" y="62"/>
                  <a:pt x="0" y="60"/>
                  <a:pt x="0" y="58"/>
                </a:cubicBezTo>
                <a:cubicBezTo>
                  <a:pt x="0" y="4"/>
                  <a:pt x="0" y="4"/>
                  <a:pt x="0" y="4"/>
                </a:cubicBezTo>
                <a:cubicBezTo>
                  <a:pt x="0" y="2"/>
                  <a:pt x="2" y="0"/>
                  <a:pt x="4" y="0"/>
                </a:cubicBezTo>
                <a:cubicBezTo>
                  <a:pt x="42" y="0"/>
                  <a:pt x="42" y="0"/>
                  <a:pt x="42" y="0"/>
                </a:cubicBezTo>
                <a:cubicBezTo>
                  <a:pt x="44" y="0"/>
                  <a:pt x="47" y="2"/>
                  <a:pt x="48" y="3"/>
                </a:cubicBezTo>
                <a:cubicBezTo>
                  <a:pt x="59" y="14"/>
                  <a:pt x="59" y="14"/>
                  <a:pt x="59" y="14"/>
                </a:cubicBezTo>
                <a:cubicBezTo>
                  <a:pt x="61" y="16"/>
                  <a:pt x="62" y="19"/>
                  <a:pt x="62" y="21"/>
                </a:cubicBezTo>
                <a:lnTo>
                  <a:pt x="62" y="58"/>
                </a:lnTo>
                <a:close/>
                <a:moveTo>
                  <a:pt x="57" y="57"/>
                </a:moveTo>
                <a:cubicBezTo>
                  <a:pt x="57" y="21"/>
                  <a:pt x="57" y="21"/>
                  <a:pt x="57" y="21"/>
                </a:cubicBezTo>
                <a:cubicBezTo>
                  <a:pt x="57" y="20"/>
                  <a:pt x="56" y="19"/>
                  <a:pt x="56" y="18"/>
                </a:cubicBezTo>
                <a:cubicBezTo>
                  <a:pt x="45" y="7"/>
                  <a:pt x="45" y="7"/>
                  <a:pt x="45" y="7"/>
                </a:cubicBezTo>
                <a:cubicBezTo>
                  <a:pt x="44" y="6"/>
                  <a:pt x="42" y="6"/>
                  <a:pt x="42" y="6"/>
                </a:cubicBezTo>
                <a:cubicBezTo>
                  <a:pt x="42" y="22"/>
                  <a:pt x="42" y="22"/>
                  <a:pt x="42" y="22"/>
                </a:cubicBezTo>
                <a:cubicBezTo>
                  <a:pt x="42" y="24"/>
                  <a:pt x="40" y="26"/>
                  <a:pt x="38" y="26"/>
                </a:cubicBezTo>
                <a:cubicBezTo>
                  <a:pt x="15" y="26"/>
                  <a:pt x="15" y="26"/>
                  <a:pt x="15" y="26"/>
                </a:cubicBezTo>
                <a:cubicBezTo>
                  <a:pt x="12" y="26"/>
                  <a:pt x="11" y="24"/>
                  <a:pt x="11" y="22"/>
                </a:cubicBezTo>
                <a:cubicBezTo>
                  <a:pt x="11" y="6"/>
                  <a:pt x="11" y="6"/>
                  <a:pt x="11" y="6"/>
                </a:cubicBezTo>
                <a:cubicBezTo>
                  <a:pt x="6" y="6"/>
                  <a:pt x="6" y="6"/>
                  <a:pt x="6" y="6"/>
                </a:cubicBezTo>
                <a:cubicBezTo>
                  <a:pt x="6" y="57"/>
                  <a:pt x="6" y="57"/>
                  <a:pt x="6" y="57"/>
                </a:cubicBezTo>
                <a:cubicBezTo>
                  <a:pt x="11" y="57"/>
                  <a:pt x="11" y="57"/>
                  <a:pt x="11" y="57"/>
                </a:cubicBezTo>
                <a:cubicBezTo>
                  <a:pt x="11" y="40"/>
                  <a:pt x="11" y="40"/>
                  <a:pt x="11" y="40"/>
                </a:cubicBezTo>
                <a:cubicBezTo>
                  <a:pt x="11" y="38"/>
                  <a:pt x="12" y="36"/>
                  <a:pt x="15" y="36"/>
                </a:cubicBezTo>
                <a:cubicBezTo>
                  <a:pt x="48" y="36"/>
                  <a:pt x="48" y="36"/>
                  <a:pt x="48" y="36"/>
                </a:cubicBezTo>
                <a:cubicBezTo>
                  <a:pt x="50" y="36"/>
                  <a:pt x="52" y="38"/>
                  <a:pt x="52" y="40"/>
                </a:cubicBezTo>
                <a:cubicBezTo>
                  <a:pt x="52" y="57"/>
                  <a:pt x="52" y="57"/>
                  <a:pt x="52" y="57"/>
                </a:cubicBezTo>
                <a:lnTo>
                  <a:pt x="57" y="57"/>
                </a:lnTo>
                <a:close/>
                <a:moveTo>
                  <a:pt x="47" y="57"/>
                </a:moveTo>
                <a:cubicBezTo>
                  <a:pt x="47" y="42"/>
                  <a:pt x="47" y="42"/>
                  <a:pt x="47" y="42"/>
                </a:cubicBezTo>
                <a:cubicBezTo>
                  <a:pt x="16" y="42"/>
                  <a:pt x="16" y="42"/>
                  <a:pt x="16" y="42"/>
                </a:cubicBezTo>
                <a:cubicBezTo>
                  <a:pt x="16" y="57"/>
                  <a:pt x="16" y="57"/>
                  <a:pt x="16" y="57"/>
                </a:cubicBezTo>
                <a:lnTo>
                  <a:pt x="47" y="57"/>
                </a:lnTo>
                <a:close/>
                <a:moveTo>
                  <a:pt x="36" y="7"/>
                </a:moveTo>
                <a:cubicBezTo>
                  <a:pt x="36" y="6"/>
                  <a:pt x="36" y="6"/>
                  <a:pt x="35" y="6"/>
                </a:cubicBezTo>
                <a:cubicBezTo>
                  <a:pt x="27" y="6"/>
                  <a:pt x="27" y="6"/>
                  <a:pt x="27" y="6"/>
                </a:cubicBezTo>
                <a:cubicBezTo>
                  <a:pt x="27" y="6"/>
                  <a:pt x="26" y="6"/>
                  <a:pt x="26" y="7"/>
                </a:cubicBezTo>
                <a:cubicBezTo>
                  <a:pt x="26" y="20"/>
                  <a:pt x="26" y="20"/>
                  <a:pt x="26" y="20"/>
                </a:cubicBezTo>
                <a:cubicBezTo>
                  <a:pt x="26" y="20"/>
                  <a:pt x="27" y="21"/>
                  <a:pt x="27" y="21"/>
                </a:cubicBezTo>
                <a:cubicBezTo>
                  <a:pt x="35" y="21"/>
                  <a:pt x="35" y="21"/>
                  <a:pt x="35" y="21"/>
                </a:cubicBezTo>
                <a:cubicBezTo>
                  <a:pt x="36" y="21"/>
                  <a:pt x="36" y="20"/>
                  <a:pt x="36" y="20"/>
                </a:cubicBezTo>
                <a:lnTo>
                  <a:pt x="36" y="7"/>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9" name="TextBox 28"/>
          <p:cNvSpPr txBox="1"/>
          <p:nvPr/>
        </p:nvSpPr>
        <p:spPr>
          <a:xfrm>
            <a:off x="8330217" y="2271217"/>
            <a:ext cx="3334403" cy="1021433"/>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保险是以风险损失分摊机制为基础的，而这一机制的成功运作需要集合相当数量的同质风险</a:t>
            </a:r>
          </a:p>
        </p:txBody>
      </p:sp>
      <p:sp>
        <p:nvSpPr>
          <p:cNvPr id="30" name="矩形 29"/>
          <p:cNvSpPr/>
          <p:nvPr/>
        </p:nvSpPr>
        <p:spPr>
          <a:xfrm>
            <a:off x="8330217" y="1604797"/>
            <a:ext cx="3334403" cy="666977"/>
          </a:xfrm>
          <a:prstGeom prst="rect">
            <a:avLst/>
          </a:prstGeom>
        </p:spPr>
        <p:txBody>
          <a:bodyPr wrap="square">
            <a:spAutoFit/>
          </a:bodyPr>
          <a:lstStyle/>
          <a:p>
            <a:r>
              <a:rPr lang="zh-CN" altLang="en-US" sz="1867" b="1" dirty="0">
                <a:solidFill>
                  <a:srgbClr val="FFD737"/>
                </a:solidFill>
                <a:latin typeface="微软雅黑" panose="020B0503020204020204" pitchFamily="34" charset="-122"/>
                <a:ea typeface="微软雅黑" panose="020B0503020204020204" pitchFamily="34" charset="-122"/>
              </a:rPr>
              <a:t>集合众多经济单位或个人所面临的同质风险</a:t>
            </a:r>
            <a:endParaRPr lang="zh-CN" altLang="en-US" sz="1867" b="1" dirty="0">
              <a:solidFill>
                <a:srgbClr val="FFD737"/>
              </a:solidFill>
            </a:endParaRPr>
          </a:p>
        </p:txBody>
      </p:sp>
      <p:sp>
        <p:nvSpPr>
          <p:cNvPr id="31" name="TextBox 30"/>
          <p:cNvSpPr txBox="1"/>
          <p:nvPr/>
        </p:nvSpPr>
        <p:spPr>
          <a:xfrm>
            <a:off x="8330217" y="4656337"/>
            <a:ext cx="3334403" cy="1021433"/>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保险风险损失分摊机制的成功运作要求专门的组织机构来进行操作和营运管理</a:t>
            </a:r>
          </a:p>
        </p:txBody>
      </p:sp>
      <p:sp>
        <p:nvSpPr>
          <p:cNvPr id="32" name="矩形 31"/>
          <p:cNvSpPr/>
          <p:nvPr/>
        </p:nvSpPr>
        <p:spPr>
          <a:xfrm>
            <a:off x="8330217" y="3989918"/>
            <a:ext cx="3334403" cy="666977"/>
          </a:xfrm>
          <a:prstGeom prst="rect">
            <a:avLst/>
          </a:prstGeom>
        </p:spPr>
        <p:txBody>
          <a:bodyPr wrap="square">
            <a:spAutoFit/>
          </a:bodyPr>
          <a:lstStyle/>
          <a:p>
            <a:r>
              <a:rPr lang="zh-CN" altLang="en-US" sz="1867" b="1" dirty="0">
                <a:solidFill>
                  <a:srgbClr val="353943"/>
                </a:solidFill>
                <a:latin typeface="微软雅黑" panose="020B0503020204020204" pitchFamily="34" charset="-122"/>
                <a:ea typeface="微软雅黑" panose="020B0503020204020204" pitchFamily="34" charset="-122"/>
              </a:rPr>
              <a:t>营运风险损失分摊机制的组织机构</a:t>
            </a:r>
            <a:endParaRPr lang="zh-CN" altLang="en-US" sz="1867" b="1" dirty="0">
              <a:solidFill>
                <a:srgbClr val="353943"/>
              </a:solidFill>
            </a:endParaRPr>
          </a:p>
        </p:txBody>
      </p:sp>
      <p:sp>
        <p:nvSpPr>
          <p:cNvPr id="33" name="TextBox 32"/>
          <p:cNvSpPr txBox="1"/>
          <p:nvPr/>
        </p:nvSpPr>
        <p:spPr>
          <a:xfrm>
            <a:off x="535249" y="2271217"/>
            <a:ext cx="3334403" cy="1021433"/>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并非所有的风险都可以以保险的方式进行处理，保险人所承保的风险必须是可保风险</a:t>
            </a:r>
          </a:p>
        </p:txBody>
      </p:sp>
      <p:sp>
        <p:nvSpPr>
          <p:cNvPr id="34" name="矩形 33"/>
          <p:cNvSpPr/>
          <p:nvPr/>
        </p:nvSpPr>
        <p:spPr>
          <a:xfrm>
            <a:off x="535249" y="1796044"/>
            <a:ext cx="3334403" cy="379656"/>
          </a:xfrm>
          <a:prstGeom prst="rect">
            <a:avLst/>
          </a:prstGeom>
        </p:spPr>
        <p:txBody>
          <a:bodyPr wrap="square">
            <a:spAutoFit/>
          </a:bodyPr>
          <a:lstStyle/>
          <a:p>
            <a:pPr algn="r"/>
            <a:r>
              <a:rPr lang="zh-CN" altLang="en-US" sz="1867" b="1" dirty="0">
                <a:solidFill>
                  <a:srgbClr val="353943"/>
                </a:solidFill>
                <a:latin typeface="微软雅黑" panose="020B0503020204020204" pitchFamily="34" charset="-122"/>
                <a:ea typeface="微软雅黑" panose="020B0503020204020204" pitchFamily="34" charset="-122"/>
              </a:rPr>
              <a:t>可保风险</a:t>
            </a:r>
            <a:endParaRPr lang="zh-CN" altLang="en-US" sz="1867" b="1" dirty="0">
              <a:solidFill>
                <a:srgbClr val="353943"/>
              </a:solidFill>
            </a:endParaRPr>
          </a:p>
        </p:txBody>
      </p:sp>
      <p:sp>
        <p:nvSpPr>
          <p:cNvPr id="35" name="TextBox 34"/>
          <p:cNvSpPr txBox="1"/>
          <p:nvPr/>
        </p:nvSpPr>
        <p:spPr>
          <a:xfrm>
            <a:off x="535249" y="4638509"/>
            <a:ext cx="3334403" cy="70134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经济单位和个人要获得保险保障就必须缴纳必要的保险费</a:t>
            </a:r>
          </a:p>
        </p:txBody>
      </p:sp>
      <p:sp>
        <p:nvSpPr>
          <p:cNvPr id="36" name="矩形 35"/>
          <p:cNvSpPr/>
          <p:nvPr/>
        </p:nvSpPr>
        <p:spPr>
          <a:xfrm>
            <a:off x="535249" y="4163336"/>
            <a:ext cx="3334403" cy="379656"/>
          </a:xfrm>
          <a:prstGeom prst="rect">
            <a:avLst/>
          </a:prstGeom>
        </p:spPr>
        <p:txBody>
          <a:bodyPr wrap="square">
            <a:spAutoFit/>
          </a:bodyPr>
          <a:lstStyle/>
          <a:p>
            <a:pPr algn="r"/>
            <a:r>
              <a:rPr lang="zh-CN" altLang="en-US" sz="1867" b="1" dirty="0">
                <a:solidFill>
                  <a:srgbClr val="FFD737"/>
                </a:solidFill>
                <a:latin typeface="微软雅黑" panose="020B0503020204020204" pitchFamily="34" charset="-122"/>
                <a:ea typeface="微软雅黑" panose="020B0503020204020204" pitchFamily="34" charset="-122"/>
              </a:rPr>
              <a:t>保险基金</a:t>
            </a:r>
            <a:endParaRPr lang="zh-CN" altLang="en-US" sz="1867" b="1" dirty="0">
              <a:solidFill>
                <a:srgbClr val="FFD737"/>
              </a:solidFill>
            </a:endParaRPr>
          </a:p>
        </p:txBody>
      </p:sp>
      <p:grpSp>
        <p:nvGrpSpPr>
          <p:cNvPr id="42" name="组合 41">
            <a:extLst>
              <a:ext uri="{FF2B5EF4-FFF2-40B4-BE49-F238E27FC236}">
                <a16:creationId xmlns="" xmlns:a16="http://schemas.microsoft.com/office/drawing/2014/main" id="{F989505B-7CF2-40D6-BC23-49273DE45CC8}"/>
              </a:ext>
            </a:extLst>
          </p:cNvPr>
          <p:cNvGrpSpPr/>
          <p:nvPr/>
        </p:nvGrpSpPr>
        <p:grpSpPr>
          <a:xfrm>
            <a:off x="-3518" y="-1"/>
            <a:ext cx="12195518" cy="737406"/>
            <a:chOff x="1300626" y="-1"/>
            <a:chExt cx="12195518" cy="737406"/>
          </a:xfrm>
        </p:grpSpPr>
        <p:grpSp>
          <p:nvGrpSpPr>
            <p:cNvPr id="47" name="组合 46">
              <a:extLst>
                <a:ext uri="{FF2B5EF4-FFF2-40B4-BE49-F238E27FC236}">
                  <a16:creationId xmlns="" xmlns:a16="http://schemas.microsoft.com/office/drawing/2014/main" id="{559FF454-810C-422F-A24B-074A6551C9E5}"/>
                </a:ext>
              </a:extLst>
            </p:cNvPr>
            <p:cNvGrpSpPr/>
            <p:nvPr/>
          </p:nvGrpSpPr>
          <p:grpSpPr>
            <a:xfrm>
              <a:off x="1300626" y="-1"/>
              <a:ext cx="4470216" cy="737406"/>
              <a:chOff x="1300626" y="-1"/>
              <a:chExt cx="4470216" cy="737406"/>
            </a:xfrm>
          </p:grpSpPr>
          <p:sp>
            <p:nvSpPr>
              <p:cNvPr id="49" name="任意多边形 17">
                <a:extLst>
                  <a:ext uri="{FF2B5EF4-FFF2-40B4-BE49-F238E27FC236}">
                    <a16:creationId xmlns="" xmlns:a16="http://schemas.microsoft.com/office/drawing/2014/main" id="{6F5E69CA-17C3-4448-9E45-DB25B86CF7D0}"/>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6" name="文本框 1">
                <a:extLst>
                  <a:ext uri="{FF2B5EF4-FFF2-40B4-BE49-F238E27FC236}">
                    <a16:creationId xmlns="" xmlns:a16="http://schemas.microsoft.com/office/drawing/2014/main" id="{EC98C742-82A9-4CCC-B106-D4481D2B4A34}"/>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保险的构成要素</a:t>
                </a:r>
              </a:p>
            </p:txBody>
          </p:sp>
          <p:sp>
            <p:nvSpPr>
              <p:cNvPr id="57" name="任意多边形 17">
                <a:extLst>
                  <a:ext uri="{FF2B5EF4-FFF2-40B4-BE49-F238E27FC236}">
                    <a16:creationId xmlns="" xmlns:a16="http://schemas.microsoft.com/office/drawing/2014/main" id="{42919BBD-166F-4998-9184-9ACB8C5D1228}"/>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8" name="任意多边形 17">
                <a:extLst>
                  <a:ext uri="{FF2B5EF4-FFF2-40B4-BE49-F238E27FC236}">
                    <a16:creationId xmlns="" xmlns:a16="http://schemas.microsoft.com/office/drawing/2014/main" id="{20BB8B44-C5F8-4978-BD62-217FEAAD6C02}"/>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48" name="直接连接符 47">
              <a:extLst>
                <a:ext uri="{FF2B5EF4-FFF2-40B4-BE49-F238E27FC236}">
                  <a16:creationId xmlns="" xmlns:a16="http://schemas.microsoft.com/office/drawing/2014/main" id="{D6DD63D7-ACBB-4D50-84DD-EA89756A1F88}"/>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5377971"/>
      </p:ext>
    </p:extLst>
  </p:cSld>
  <p:clrMapOvr>
    <a:masterClrMapping/>
  </p:clrMapOvr>
  <mc:AlternateContent xmlns:mc="http://schemas.openxmlformats.org/markup-compatibility/2006" xmlns:p14="http://schemas.microsoft.com/office/powerpoint/2010/main">
    <mc:Choice Requires="p14">
      <p:transition spd="slow" p14:dur="1500" advTm="11000">
        <p:split orient="vert"/>
      </p:transition>
    </mc:Choice>
    <mc:Fallback xmlns="">
      <p:transition spd="slow" advTm="1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750"/>
                                        <p:tgtEl>
                                          <p:spTgt spid="25"/>
                                        </p:tgtEl>
                                      </p:cBhvr>
                                    </p:animEffect>
                                    <p:anim calcmode="lin" valueType="num">
                                      <p:cBhvr>
                                        <p:cTn id="16" dur="750" fill="hold"/>
                                        <p:tgtEl>
                                          <p:spTgt spid="25"/>
                                        </p:tgtEl>
                                        <p:attrNameLst>
                                          <p:attrName>ppt_x</p:attrName>
                                        </p:attrNameLst>
                                      </p:cBhvr>
                                      <p:tavLst>
                                        <p:tav tm="0">
                                          <p:val>
                                            <p:strVal val="#ppt_x"/>
                                          </p:val>
                                        </p:tav>
                                        <p:tav tm="100000">
                                          <p:val>
                                            <p:strVal val="#ppt_x"/>
                                          </p:val>
                                        </p:tav>
                                      </p:tavLst>
                                    </p:anim>
                                    <p:anim calcmode="lin" valueType="num">
                                      <p:cBhvr>
                                        <p:cTn id="17" dur="750" fill="hold"/>
                                        <p:tgtEl>
                                          <p:spTgt spid="25"/>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7" presetClass="entr" presetSubtype="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750"/>
                                        <p:tgtEl>
                                          <p:spTgt spid="34"/>
                                        </p:tgtEl>
                                      </p:cBhvr>
                                    </p:animEffect>
                                    <p:anim calcmode="lin" valueType="num">
                                      <p:cBhvr>
                                        <p:cTn id="22" dur="750" fill="hold"/>
                                        <p:tgtEl>
                                          <p:spTgt spid="34"/>
                                        </p:tgtEl>
                                        <p:attrNameLst>
                                          <p:attrName>ppt_x</p:attrName>
                                        </p:attrNameLst>
                                      </p:cBhvr>
                                      <p:tavLst>
                                        <p:tav tm="0">
                                          <p:val>
                                            <p:strVal val="#ppt_x"/>
                                          </p:val>
                                        </p:tav>
                                        <p:tav tm="100000">
                                          <p:val>
                                            <p:strVal val="#ppt_x"/>
                                          </p:val>
                                        </p:tav>
                                      </p:tavLst>
                                    </p:anim>
                                    <p:anim calcmode="lin" valueType="num">
                                      <p:cBhvr>
                                        <p:cTn id="23" dur="750" fill="hold"/>
                                        <p:tgtEl>
                                          <p:spTgt spid="3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750"/>
                                        <p:tgtEl>
                                          <p:spTgt spid="33"/>
                                        </p:tgtEl>
                                      </p:cBhvr>
                                    </p:animEffect>
                                    <p:anim calcmode="lin" valueType="num">
                                      <p:cBhvr>
                                        <p:cTn id="27" dur="750" fill="hold"/>
                                        <p:tgtEl>
                                          <p:spTgt spid="33"/>
                                        </p:tgtEl>
                                        <p:attrNameLst>
                                          <p:attrName>ppt_x</p:attrName>
                                        </p:attrNameLst>
                                      </p:cBhvr>
                                      <p:tavLst>
                                        <p:tav tm="0">
                                          <p:val>
                                            <p:strVal val="#ppt_x"/>
                                          </p:val>
                                        </p:tav>
                                        <p:tav tm="100000">
                                          <p:val>
                                            <p:strVal val="#ppt_x"/>
                                          </p:val>
                                        </p:tav>
                                      </p:tavLst>
                                    </p:anim>
                                    <p:anim calcmode="lin" valueType="num">
                                      <p:cBhvr>
                                        <p:cTn id="28" dur="750" fill="hold"/>
                                        <p:tgtEl>
                                          <p:spTgt spid="33"/>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7"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750"/>
                                        <p:tgtEl>
                                          <p:spTgt spid="26"/>
                                        </p:tgtEl>
                                      </p:cBhvr>
                                    </p:animEffect>
                                    <p:anim calcmode="lin" valueType="num">
                                      <p:cBhvr>
                                        <p:cTn id="33" dur="750" fill="hold"/>
                                        <p:tgtEl>
                                          <p:spTgt spid="26"/>
                                        </p:tgtEl>
                                        <p:attrNameLst>
                                          <p:attrName>ppt_x</p:attrName>
                                        </p:attrNameLst>
                                      </p:cBhvr>
                                      <p:tavLst>
                                        <p:tav tm="0">
                                          <p:val>
                                            <p:strVal val="#ppt_x"/>
                                          </p:val>
                                        </p:tav>
                                        <p:tav tm="100000">
                                          <p:val>
                                            <p:strVal val="#ppt_x"/>
                                          </p:val>
                                        </p:tav>
                                      </p:tavLst>
                                    </p:anim>
                                    <p:anim calcmode="lin" valueType="num">
                                      <p:cBhvr>
                                        <p:cTn id="34" dur="750" fill="hold"/>
                                        <p:tgtEl>
                                          <p:spTgt spid="26"/>
                                        </p:tgtEl>
                                        <p:attrNameLst>
                                          <p:attrName>ppt_y</p:attrName>
                                        </p:attrNameLst>
                                      </p:cBhvr>
                                      <p:tavLst>
                                        <p:tav tm="0">
                                          <p:val>
                                            <p:strVal val="#ppt_y-.1"/>
                                          </p:val>
                                        </p:tav>
                                        <p:tav tm="100000">
                                          <p:val>
                                            <p:strVal val="#ppt_y"/>
                                          </p:val>
                                        </p:tav>
                                      </p:tavLst>
                                    </p:anim>
                                  </p:childTnLst>
                                </p:cTn>
                              </p:par>
                            </p:childTnLst>
                          </p:cTn>
                        </p:par>
                        <p:par>
                          <p:cTn id="35" fill="hold">
                            <p:stCondLst>
                              <p:cond delay="3250"/>
                            </p:stCondLst>
                            <p:childTnLst>
                              <p:par>
                                <p:cTn id="36" presetID="47" presetClass="entr" presetSubtype="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750"/>
                                        <p:tgtEl>
                                          <p:spTgt spid="30"/>
                                        </p:tgtEl>
                                      </p:cBhvr>
                                    </p:animEffect>
                                    <p:anim calcmode="lin" valueType="num">
                                      <p:cBhvr>
                                        <p:cTn id="39" dur="750" fill="hold"/>
                                        <p:tgtEl>
                                          <p:spTgt spid="30"/>
                                        </p:tgtEl>
                                        <p:attrNameLst>
                                          <p:attrName>ppt_x</p:attrName>
                                        </p:attrNameLst>
                                      </p:cBhvr>
                                      <p:tavLst>
                                        <p:tav tm="0">
                                          <p:val>
                                            <p:strVal val="#ppt_x"/>
                                          </p:val>
                                        </p:tav>
                                        <p:tav tm="100000">
                                          <p:val>
                                            <p:strVal val="#ppt_x"/>
                                          </p:val>
                                        </p:tav>
                                      </p:tavLst>
                                    </p:anim>
                                    <p:anim calcmode="lin" valueType="num">
                                      <p:cBhvr>
                                        <p:cTn id="40" dur="750" fill="hold"/>
                                        <p:tgtEl>
                                          <p:spTgt spid="3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750"/>
                                        <p:tgtEl>
                                          <p:spTgt spid="29"/>
                                        </p:tgtEl>
                                      </p:cBhvr>
                                    </p:animEffect>
                                    <p:anim calcmode="lin" valueType="num">
                                      <p:cBhvr>
                                        <p:cTn id="44" dur="750" fill="hold"/>
                                        <p:tgtEl>
                                          <p:spTgt spid="29"/>
                                        </p:tgtEl>
                                        <p:attrNameLst>
                                          <p:attrName>ppt_x</p:attrName>
                                        </p:attrNameLst>
                                      </p:cBhvr>
                                      <p:tavLst>
                                        <p:tav tm="0">
                                          <p:val>
                                            <p:strVal val="#ppt_x"/>
                                          </p:val>
                                        </p:tav>
                                        <p:tav tm="100000">
                                          <p:val>
                                            <p:strVal val="#ppt_x"/>
                                          </p:val>
                                        </p:tav>
                                      </p:tavLst>
                                    </p:anim>
                                    <p:anim calcmode="lin" valueType="num">
                                      <p:cBhvr>
                                        <p:cTn id="45" dur="750" fill="hold"/>
                                        <p:tgtEl>
                                          <p:spTgt spid="29"/>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100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7" presetClass="entr" presetSubtype="0"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750"/>
                                        <p:tgtEl>
                                          <p:spTgt spid="36"/>
                                        </p:tgtEl>
                                      </p:cBhvr>
                                    </p:animEffect>
                                    <p:anim calcmode="lin" valueType="num">
                                      <p:cBhvr>
                                        <p:cTn id="56" dur="750" fill="hold"/>
                                        <p:tgtEl>
                                          <p:spTgt spid="36"/>
                                        </p:tgtEl>
                                        <p:attrNameLst>
                                          <p:attrName>ppt_x</p:attrName>
                                        </p:attrNameLst>
                                      </p:cBhvr>
                                      <p:tavLst>
                                        <p:tav tm="0">
                                          <p:val>
                                            <p:strVal val="#ppt_x"/>
                                          </p:val>
                                        </p:tav>
                                        <p:tav tm="100000">
                                          <p:val>
                                            <p:strVal val="#ppt_x"/>
                                          </p:val>
                                        </p:tav>
                                      </p:tavLst>
                                    </p:anim>
                                    <p:anim calcmode="lin" valueType="num">
                                      <p:cBhvr>
                                        <p:cTn id="57" dur="750" fill="hold"/>
                                        <p:tgtEl>
                                          <p:spTgt spid="3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750"/>
                                        <p:tgtEl>
                                          <p:spTgt spid="35"/>
                                        </p:tgtEl>
                                      </p:cBhvr>
                                    </p:animEffect>
                                    <p:anim calcmode="lin" valueType="num">
                                      <p:cBhvr>
                                        <p:cTn id="61" dur="750" fill="hold"/>
                                        <p:tgtEl>
                                          <p:spTgt spid="35"/>
                                        </p:tgtEl>
                                        <p:attrNameLst>
                                          <p:attrName>ppt_x</p:attrName>
                                        </p:attrNameLst>
                                      </p:cBhvr>
                                      <p:tavLst>
                                        <p:tav tm="0">
                                          <p:val>
                                            <p:strVal val="#ppt_x"/>
                                          </p:val>
                                        </p:tav>
                                        <p:tav tm="100000">
                                          <p:val>
                                            <p:strVal val="#ppt_x"/>
                                          </p:val>
                                        </p:tav>
                                      </p:tavLst>
                                    </p:anim>
                                    <p:anim calcmode="lin" valueType="num">
                                      <p:cBhvr>
                                        <p:cTn id="62" dur="750" fill="hold"/>
                                        <p:tgtEl>
                                          <p:spTgt spid="35"/>
                                        </p:tgtEl>
                                        <p:attrNameLst>
                                          <p:attrName>ppt_y</p:attrName>
                                        </p:attrNameLst>
                                      </p:cBhvr>
                                      <p:tavLst>
                                        <p:tav tm="0">
                                          <p:val>
                                            <p:strVal val="#ppt_y+.1"/>
                                          </p:val>
                                        </p:tav>
                                        <p:tav tm="100000">
                                          <p:val>
                                            <p:strVal val="#ppt_y"/>
                                          </p:val>
                                        </p:tav>
                                      </p:tavLst>
                                    </p:anim>
                                  </p:childTnLst>
                                </p:cTn>
                              </p:par>
                            </p:childTnLst>
                          </p:cTn>
                        </p:par>
                        <p:par>
                          <p:cTn id="63" fill="hold">
                            <p:stCondLst>
                              <p:cond delay="5750"/>
                            </p:stCondLst>
                            <p:childTnLst>
                              <p:par>
                                <p:cTn id="64" presetID="42" presetClass="entr" presetSubtype="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1000"/>
                                        <p:tgtEl>
                                          <p:spTgt spid="28"/>
                                        </p:tgtEl>
                                      </p:cBhvr>
                                    </p:animEffect>
                                    <p:anim calcmode="lin" valueType="num">
                                      <p:cBhvr>
                                        <p:cTn id="67" dur="1000" fill="hold"/>
                                        <p:tgtEl>
                                          <p:spTgt spid="28"/>
                                        </p:tgtEl>
                                        <p:attrNameLst>
                                          <p:attrName>ppt_x</p:attrName>
                                        </p:attrNameLst>
                                      </p:cBhvr>
                                      <p:tavLst>
                                        <p:tav tm="0">
                                          <p:val>
                                            <p:strVal val="#ppt_x"/>
                                          </p:val>
                                        </p:tav>
                                        <p:tav tm="100000">
                                          <p:val>
                                            <p:strVal val="#ppt_x"/>
                                          </p:val>
                                        </p:tav>
                                      </p:tavLst>
                                    </p:anim>
                                    <p:anim calcmode="lin" valueType="num">
                                      <p:cBhvr>
                                        <p:cTn id="68" dur="1000" fill="hold"/>
                                        <p:tgtEl>
                                          <p:spTgt spid="28"/>
                                        </p:tgtEl>
                                        <p:attrNameLst>
                                          <p:attrName>ppt_y</p:attrName>
                                        </p:attrNameLst>
                                      </p:cBhvr>
                                      <p:tavLst>
                                        <p:tav tm="0">
                                          <p:val>
                                            <p:strVal val="#ppt_y+.1"/>
                                          </p:val>
                                        </p:tav>
                                        <p:tav tm="100000">
                                          <p:val>
                                            <p:strVal val="#ppt_y"/>
                                          </p:val>
                                        </p:tav>
                                      </p:tavLst>
                                    </p:anim>
                                  </p:childTnLst>
                                </p:cTn>
                              </p:par>
                            </p:childTnLst>
                          </p:cTn>
                        </p:par>
                        <p:par>
                          <p:cTn id="69" fill="hold">
                            <p:stCondLst>
                              <p:cond delay="6750"/>
                            </p:stCondLst>
                            <p:childTnLst>
                              <p:par>
                                <p:cTn id="70" presetID="47"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750"/>
                                        <p:tgtEl>
                                          <p:spTgt spid="32"/>
                                        </p:tgtEl>
                                      </p:cBhvr>
                                    </p:animEffect>
                                    <p:anim calcmode="lin" valueType="num">
                                      <p:cBhvr>
                                        <p:cTn id="73" dur="750" fill="hold"/>
                                        <p:tgtEl>
                                          <p:spTgt spid="32"/>
                                        </p:tgtEl>
                                        <p:attrNameLst>
                                          <p:attrName>ppt_x</p:attrName>
                                        </p:attrNameLst>
                                      </p:cBhvr>
                                      <p:tavLst>
                                        <p:tav tm="0">
                                          <p:val>
                                            <p:strVal val="#ppt_x"/>
                                          </p:val>
                                        </p:tav>
                                        <p:tav tm="100000">
                                          <p:val>
                                            <p:strVal val="#ppt_x"/>
                                          </p:val>
                                        </p:tav>
                                      </p:tavLst>
                                    </p:anim>
                                    <p:anim calcmode="lin" valueType="num">
                                      <p:cBhvr>
                                        <p:cTn id="74" dur="750" fill="hold"/>
                                        <p:tgtEl>
                                          <p:spTgt spid="3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750"/>
                                        <p:tgtEl>
                                          <p:spTgt spid="31"/>
                                        </p:tgtEl>
                                      </p:cBhvr>
                                    </p:animEffect>
                                    <p:anim calcmode="lin" valueType="num">
                                      <p:cBhvr>
                                        <p:cTn id="78" dur="750" fill="hold"/>
                                        <p:tgtEl>
                                          <p:spTgt spid="31"/>
                                        </p:tgtEl>
                                        <p:attrNameLst>
                                          <p:attrName>ppt_x</p:attrName>
                                        </p:attrNameLst>
                                      </p:cBhvr>
                                      <p:tavLst>
                                        <p:tav tm="0">
                                          <p:val>
                                            <p:strVal val="#ppt_x"/>
                                          </p:val>
                                        </p:tav>
                                        <p:tav tm="100000">
                                          <p:val>
                                            <p:strVal val="#ppt_x"/>
                                          </p:val>
                                        </p:tav>
                                      </p:tavLst>
                                    </p:anim>
                                    <p:anim calcmode="lin" valueType="num">
                                      <p:cBhvr>
                                        <p:cTn id="79" dur="7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95973" y="1626418"/>
            <a:ext cx="2029851" cy="149104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9795" y="3236558"/>
            <a:ext cx="4756804" cy="2229751"/>
          </a:xfrm>
          <a:prstGeom prst="rect">
            <a:avLst/>
          </a:prstGeom>
        </p:spPr>
      </p:pic>
      <p:grpSp>
        <p:nvGrpSpPr>
          <p:cNvPr id="11" name="组合 10"/>
          <p:cNvGrpSpPr/>
          <p:nvPr/>
        </p:nvGrpSpPr>
        <p:grpSpPr>
          <a:xfrm>
            <a:off x="3167010" y="1626418"/>
            <a:ext cx="2609589" cy="1491047"/>
            <a:chOff x="2375257" y="1219813"/>
            <a:chExt cx="1957192" cy="1118285"/>
          </a:xfrm>
        </p:grpSpPr>
        <p:sp>
          <p:nvSpPr>
            <p:cNvPr id="12" name="矩形 11"/>
            <p:cNvSpPr/>
            <p:nvPr/>
          </p:nvSpPr>
          <p:spPr>
            <a:xfrm>
              <a:off x="2375257" y="1219813"/>
              <a:ext cx="1957192" cy="111828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任意多边形 12"/>
            <p:cNvSpPr>
              <a:spLocks noChangeAspect="1"/>
            </p:cNvSpPr>
            <p:nvPr/>
          </p:nvSpPr>
          <p:spPr>
            <a:xfrm>
              <a:off x="3138993" y="1564094"/>
              <a:ext cx="429720" cy="429723"/>
            </a:xfrm>
            <a:custGeom>
              <a:avLst/>
              <a:gdLst/>
              <a:ahLst/>
              <a:cxnLst/>
              <a:rect l="l" t="t" r="r" b="b"/>
              <a:pathLst>
                <a:path w="238805" h="238806">
                  <a:moveTo>
                    <a:pt x="108639" y="126004"/>
                  </a:moveTo>
                  <a:lnTo>
                    <a:pt x="238805" y="126004"/>
                  </a:lnTo>
                  <a:lnTo>
                    <a:pt x="238805" y="238806"/>
                  </a:lnTo>
                  <a:lnTo>
                    <a:pt x="108639" y="220866"/>
                  </a:lnTo>
                  <a:close/>
                  <a:moveTo>
                    <a:pt x="0" y="126004"/>
                  </a:moveTo>
                  <a:lnTo>
                    <a:pt x="97875" y="126004"/>
                  </a:lnTo>
                  <a:lnTo>
                    <a:pt x="97875" y="219431"/>
                  </a:lnTo>
                  <a:lnTo>
                    <a:pt x="0" y="205941"/>
                  </a:lnTo>
                  <a:close/>
                  <a:moveTo>
                    <a:pt x="97875" y="19374"/>
                  </a:moveTo>
                  <a:lnTo>
                    <a:pt x="97875" y="113949"/>
                  </a:lnTo>
                  <a:lnTo>
                    <a:pt x="0" y="113949"/>
                  </a:lnTo>
                  <a:lnTo>
                    <a:pt x="0" y="32865"/>
                  </a:lnTo>
                  <a:close/>
                  <a:moveTo>
                    <a:pt x="238805" y="0"/>
                  </a:moveTo>
                  <a:lnTo>
                    <a:pt x="238805" y="113949"/>
                  </a:lnTo>
                  <a:lnTo>
                    <a:pt x="108639" y="113949"/>
                  </a:lnTo>
                  <a:lnTo>
                    <a:pt x="108639" y="17939"/>
                  </a:lnTo>
                  <a:close/>
                </a:path>
              </a:pathLst>
            </a:custGeom>
            <a:solidFill>
              <a:schemeClr val="bg1"/>
            </a:solidFill>
            <a:ln>
              <a:noFill/>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dirty="0">
                <a:solidFill>
                  <a:srgbClr val="000000"/>
                </a:solidFill>
                <a:latin typeface="FontAwesome" pitchFamily="2" charset="0"/>
              </a:endParaRPr>
            </a:p>
          </p:txBody>
        </p:sp>
      </p:grpSp>
      <p:grpSp>
        <p:nvGrpSpPr>
          <p:cNvPr id="14" name="组合 13"/>
          <p:cNvGrpSpPr/>
          <p:nvPr/>
        </p:nvGrpSpPr>
        <p:grpSpPr>
          <a:xfrm>
            <a:off x="6672065" y="5069037"/>
            <a:ext cx="760231" cy="760231"/>
            <a:chOff x="5004048" y="3814644"/>
            <a:chExt cx="570173" cy="570173"/>
          </a:xfrm>
        </p:grpSpPr>
        <p:sp>
          <p:nvSpPr>
            <p:cNvPr id="15" name="椭圆 14"/>
            <p:cNvSpPr/>
            <p:nvPr/>
          </p:nvSpPr>
          <p:spPr>
            <a:xfrm>
              <a:off x="5004048" y="3814644"/>
              <a:ext cx="570173" cy="570173"/>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1"/>
            <p:cNvSpPr>
              <a:spLocks/>
            </p:cNvSpPr>
            <p:nvPr/>
          </p:nvSpPr>
          <p:spPr bwMode="auto">
            <a:xfrm>
              <a:off x="5141175" y="3964842"/>
              <a:ext cx="295917" cy="269775"/>
            </a:xfrm>
            <a:custGeom>
              <a:avLst/>
              <a:gdLst>
                <a:gd name="T0" fmla="*/ 493597 w 1939925"/>
                <a:gd name="T1" fmla="*/ 1733079 h 1768475"/>
                <a:gd name="T2" fmla="*/ 432444 w 1939925"/>
                <a:gd name="T3" fmla="*/ 1731256 h 1768475"/>
                <a:gd name="T4" fmla="*/ 382481 w 1939925"/>
                <a:gd name="T5" fmla="*/ 1692447 h 1768475"/>
                <a:gd name="T6" fmla="*/ 366347 w 1939925"/>
                <a:gd name="T7" fmla="*/ 1634364 h 1768475"/>
                <a:gd name="T8" fmla="*/ 388987 w 1939925"/>
                <a:gd name="T9" fmla="*/ 1577845 h 1768475"/>
                <a:gd name="T10" fmla="*/ 978135 w 1939925"/>
                <a:gd name="T11" fmla="*/ 1097558 h 1768475"/>
                <a:gd name="T12" fmla="*/ 1023934 w 1939925"/>
                <a:gd name="T13" fmla="*/ 1140795 h 1768475"/>
                <a:gd name="T14" fmla="*/ 1033823 w 1939925"/>
                <a:gd name="T15" fmla="*/ 1199919 h 1768475"/>
                <a:gd name="T16" fmla="*/ 1005459 w 1939925"/>
                <a:gd name="T17" fmla="*/ 1254615 h 1768475"/>
                <a:gd name="T18" fmla="*/ 907874 w 1939925"/>
                <a:gd name="T19" fmla="*/ 1091828 h 1768475"/>
                <a:gd name="T20" fmla="*/ 1354102 w 1939925"/>
                <a:gd name="T21" fmla="*/ 401443 h 1768475"/>
                <a:gd name="T22" fmla="*/ 1253373 w 1939925"/>
                <a:gd name="T23" fmla="*/ 436780 h 1768475"/>
                <a:gd name="T24" fmla="*/ 1166143 w 1939925"/>
                <a:gd name="T25" fmla="*/ 503817 h 1768475"/>
                <a:gd name="T26" fmla="*/ 1105912 w 1939925"/>
                <a:gd name="T27" fmla="*/ 593460 h 1768475"/>
                <a:gd name="T28" fmla="*/ 1079172 w 1939925"/>
                <a:gd name="T29" fmla="*/ 694015 h 1768475"/>
                <a:gd name="T30" fmla="*/ 1084624 w 1939925"/>
                <a:gd name="T31" fmla="*/ 797429 h 1768475"/>
                <a:gd name="T32" fmla="*/ 1123047 w 1939925"/>
                <a:gd name="T33" fmla="*/ 895126 h 1768475"/>
                <a:gd name="T34" fmla="*/ 1194440 w 1939925"/>
                <a:gd name="T35" fmla="*/ 979052 h 1768475"/>
                <a:gd name="T36" fmla="*/ 1287641 w 1939925"/>
                <a:gd name="T37" fmla="*/ 1035436 h 1768475"/>
                <a:gd name="T38" fmla="*/ 1390967 w 1939925"/>
                <a:gd name="T39" fmla="*/ 1059341 h 1768475"/>
                <a:gd name="T40" fmla="*/ 1496370 w 1939925"/>
                <a:gd name="T41" fmla="*/ 1051286 h 1768475"/>
                <a:gd name="T42" fmla="*/ 1595282 w 1939925"/>
                <a:gd name="T43" fmla="*/ 1011011 h 1768475"/>
                <a:gd name="T44" fmla="*/ 1679656 w 1939925"/>
                <a:gd name="T45" fmla="*/ 939297 h 1768475"/>
                <a:gd name="T46" fmla="*/ 1734434 w 1939925"/>
                <a:gd name="T47" fmla="*/ 847576 h 1768475"/>
                <a:gd name="T48" fmla="*/ 1756501 w 1939925"/>
                <a:gd name="T49" fmla="*/ 745722 h 1768475"/>
                <a:gd name="T50" fmla="*/ 1745858 w 1939925"/>
                <a:gd name="T51" fmla="*/ 643087 h 1768475"/>
                <a:gd name="T52" fmla="*/ 1701983 w 1939925"/>
                <a:gd name="T53" fmla="*/ 546950 h 1768475"/>
                <a:gd name="T54" fmla="*/ 1626436 w 1939925"/>
                <a:gd name="T55" fmla="*/ 466141 h 1768475"/>
                <a:gd name="T56" fmla="*/ 1531417 w 1939925"/>
                <a:gd name="T57" fmla="*/ 414954 h 1768475"/>
                <a:gd name="T58" fmla="*/ 1427053 w 1939925"/>
                <a:gd name="T59" fmla="*/ 395727 h 1768475"/>
                <a:gd name="T60" fmla="*/ 1512985 w 1939925"/>
                <a:gd name="T61" fmla="*/ 260353 h 1768475"/>
                <a:gd name="T62" fmla="*/ 1657070 w 1939925"/>
                <a:gd name="T63" fmla="*/ 312580 h 1768475"/>
                <a:gd name="T64" fmla="*/ 1781425 w 1939925"/>
                <a:gd name="T65" fmla="*/ 410277 h 1768475"/>
                <a:gd name="T66" fmla="*/ 1865799 w 1939925"/>
                <a:gd name="T67" fmla="*/ 540454 h 1768475"/>
                <a:gd name="T68" fmla="*/ 1903182 w 1939925"/>
                <a:gd name="T69" fmla="*/ 684921 h 1768475"/>
                <a:gd name="T70" fmla="*/ 1893317 w 1939925"/>
                <a:gd name="T71" fmla="*/ 833285 h 1768475"/>
                <a:gd name="T72" fmla="*/ 1836202 w 1939925"/>
                <a:gd name="T73" fmla="*/ 972816 h 1768475"/>
                <a:gd name="T74" fmla="*/ 1732358 w 1939925"/>
                <a:gd name="T75" fmla="*/ 1092339 h 1768475"/>
                <a:gd name="T76" fmla="*/ 1598138 w 1939925"/>
                <a:gd name="T77" fmla="*/ 1171069 h 1768475"/>
                <a:gd name="T78" fmla="*/ 1449639 w 1939925"/>
                <a:gd name="T79" fmla="*/ 1204327 h 1768475"/>
                <a:gd name="T80" fmla="*/ 1298285 w 1939925"/>
                <a:gd name="T81" fmla="*/ 1190816 h 1768475"/>
                <a:gd name="T82" fmla="*/ 1156537 w 1939925"/>
                <a:gd name="T83" fmla="*/ 1131574 h 1768475"/>
                <a:gd name="T84" fmla="*/ 1036855 w 1939925"/>
                <a:gd name="T85" fmla="*/ 1027122 h 1768475"/>
                <a:gd name="T86" fmla="*/ 959751 w 1939925"/>
                <a:gd name="T87" fmla="*/ 894346 h 1768475"/>
                <a:gd name="T88" fmla="*/ 929636 w 1939925"/>
                <a:gd name="T89" fmla="*/ 748060 h 1768475"/>
                <a:gd name="T90" fmla="*/ 946770 w 1939925"/>
                <a:gd name="T91" fmla="*/ 600475 h 1768475"/>
                <a:gd name="T92" fmla="*/ 1011154 w 1939925"/>
                <a:gd name="T93" fmla="*/ 463023 h 1768475"/>
                <a:gd name="T94" fmla="*/ 1120711 w 1939925"/>
                <a:gd name="T95" fmla="*/ 348696 h 1768475"/>
                <a:gd name="T96" fmla="*/ 1258305 w 1939925"/>
                <a:gd name="T97" fmla="*/ 276463 h 1768475"/>
                <a:gd name="T98" fmla="*/ 1408102 w 1939925"/>
                <a:gd name="T99" fmla="*/ 250999 h 1768475"/>
                <a:gd name="T100" fmla="*/ 1083489 w 1939925"/>
                <a:gd name="T101" fmla="*/ 222937 h 1768475"/>
                <a:gd name="T102" fmla="*/ 944546 w 1939925"/>
                <a:gd name="T103" fmla="*/ 340381 h 1768475"/>
                <a:gd name="T104" fmla="*/ 856506 w 1939925"/>
                <a:gd name="T105" fmla="*/ 472636 h 1768475"/>
                <a:gd name="T106" fmla="*/ 807682 w 1939925"/>
                <a:gd name="T107" fmla="*/ 618663 h 1768475"/>
                <a:gd name="T108" fmla="*/ 798333 w 1939925"/>
                <a:gd name="T109" fmla="*/ 770666 h 1768475"/>
                <a:gd name="T110" fmla="*/ 828198 w 1939925"/>
                <a:gd name="T111" fmla="*/ 920849 h 1768475"/>
                <a:gd name="T112" fmla="*/ 7532 w 1939925"/>
                <a:gd name="T113" fmla="*/ 162136 h 1768475"/>
                <a:gd name="T114" fmla="*/ 43371 w 1939925"/>
                <a:gd name="T115" fmla="*/ 49888 h 1768475"/>
                <a:gd name="T116" fmla="*/ 126736 w 1939925"/>
                <a:gd name="T117" fmla="*/ 5977 h 17684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39925" h="1768475">
                  <a:moveTo>
                    <a:pt x="829650" y="1186581"/>
                  </a:moveTo>
                  <a:lnTo>
                    <a:pt x="972217" y="1327678"/>
                  </a:lnTo>
                  <a:lnTo>
                    <a:pt x="545575" y="1739831"/>
                  </a:lnTo>
                  <a:lnTo>
                    <a:pt x="541865" y="1743544"/>
                  </a:lnTo>
                  <a:lnTo>
                    <a:pt x="537890" y="1746727"/>
                  </a:lnTo>
                  <a:lnTo>
                    <a:pt x="533650" y="1749645"/>
                  </a:lnTo>
                  <a:lnTo>
                    <a:pt x="529675" y="1752297"/>
                  </a:lnTo>
                  <a:lnTo>
                    <a:pt x="525435" y="1755214"/>
                  </a:lnTo>
                  <a:lnTo>
                    <a:pt x="520930" y="1757601"/>
                  </a:lnTo>
                  <a:lnTo>
                    <a:pt x="516425" y="1759458"/>
                  </a:lnTo>
                  <a:lnTo>
                    <a:pt x="511921" y="1761314"/>
                  </a:lnTo>
                  <a:lnTo>
                    <a:pt x="507416" y="1763171"/>
                  </a:lnTo>
                  <a:lnTo>
                    <a:pt x="502646" y="1764762"/>
                  </a:lnTo>
                  <a:lnTo>
                    <a:pt x="497876" y="1765823"/>
                  </a:lnTo>
                  <a:lnTo>
                    <a:pt x="493106" y="1766619"/>
                  </a:lnTo>
                  <a:lnTo>
                    <a:pt x="488336" y="1767680"/>
                  </a:lnTo>
                  <a:lnTo>
                    <a:pt x="483566" y="1768210"/>
                  </a:lnTo>
                  <a:lnTo>
                    <a:pt x="478531" y="1768475"/>
                  </a:lnTo>
                  <a:lnTo>
                    <a:pt x="473761" y="1768475"/>
                  </a:lnTo>
                  <a:lnTo>
                    <a:pt x="468991" y="1768475"/>
                  </a:lnTo>
                  <a:lnTo>
                    <a:pt x="463956" y="1767945"/>
                  </a:lnTo>
                  <a:lnTo>
                    <a:pt x="459186" y="1767414"/>
                  </a:lnTo>
                  <a:lnTo>
                    <a:pt x="454417" y="1766619"/>
                  </a:lnTo>
                  <a:lnTo>
                    <a:pt x="449647" y="1765558"/>
                  </a:lnTo>
                  <a:lnTo>
                    <a:pt x="444877" y="1764232"/>
                  </a:lnTo>
                  <a:lnTo>
                    <a:pt x="440372" y="1762906"/>
                  </a:lnTo>
                  <a:lnTo>
                    <a:pt x="435602" y="1761049"/>
                  </a:lnTo>
                  <a:lnTo>
                    <a:pt x="431097" y="1758927"/>
                  </a:lnTo>
                  <a:lnTo>
                    <a:pt x="426857" y="1756805"/>
                  </a:lnTo>
                  <a:lnTo>
                    <a:pt x="422352" y="1754419"/>
                  </a:lnTo>
                  <a:lnTo>
                    <a:pt x="418112" y="1751766"/>
                  </a:lnTo>
                  <a:lnTo>
                    <a:pt x="413872" y="1749114"/>
                  </a:lnTo>
                  <a:lnTo>
                    <a:pt x="410162" y="1745931"/>
                  </a:lnTo>
                  <a:lnTo>
                    <a:pt x="406187" y="1742484"/>
                  </a:lnTo>
                  <a:lnTo>
                    <a:pt x="402212" y="1739036"/>
                  </a:lnTo>
                  <a:lnTo>
                    <a:pt x="398768" y="1735323"/>
                  </a:lnTo>
                  <a:lnTo>
                    <a:pt x="395323" y="1731610"/>
                  </a:lnTo>
                  <a:lnTo>
                    <a:pt x="392143" y="1727366"/>
                  </a:lnTo>
                  <a:lnTo>
                    <a:pt x="389493" y="1723388"/>
                  </a:lnTo>
                  <a:lnTo>
                    <a:pt x="386843" y="1719409"/>
                  </a:lnTo>
                  <a:lnTo>
                    <a:pt x="384458" y="1714901"/>
                  </a:lnTo>
                  <a:lnTo>
                    <a:pt x="382338" y="1710657"/>
                  </a:lnTo>
                  <a:lnTo>
                    <a:pt x="380218" y="1706148"/>
                  </a:lnTo>
                  <a:lnTo>
                    <a:pt x="378363" y="1701640"/>
                  </a:lnTo>
                  <a:lnTo>
                    <a:pt x="377038" y="1696866"/>
                  </a:lnTo>
                  <a:lnTo>
                    <a:pt x="375713" y="1692357"/>
                  </a:lnTo>
                  <a:lnTo>
                    <a:pt x="374918" y="1687583"/>
                  </a:lnTo>
                  <a:lnTo>
                    <a:pt x="373858" y="1682809"/>
                  </a:lnTo>
                  <a:lnTo>
                    <a:pt x="373328" y="1678565"/>
                  </a:lnTo>
                  <a:lnTo>
                    <a:pt x="373063" y="1673791"/>
                  </a:lnTo>
                  <a:lnTo>
                    <a:pt x="373063" y="1669017"/>
                  </a:lnTo>
                  <a:lnTo>
                    <a:pt x="373063" y="1664243"/>
                  </a:lnTo>
                  <a:lnTo>
                    <a:pt x="373593" y="1659469"/>
                  </a:lnTo>
                  <a:lnTo>
                    <a:pt x="374388" y="1654695"/>
                  </a:lnTo>
                  <a:lnTo>
                    <a:pt x="374918" y="1649921"/>
                  </a:lnTo>
                  <a:lnTo>
                    <a:pt x="375978" y="1645413"/>
                  </a:lnTo>
                  <a:lnTo>
                    <a:pt x="377303" y="1640639"/>
                  </a:lnTo>
                  <a:lnTo>
                    <a:pt x="379158" y="1636130"/>
                  </a:lnTo>
                  <a:lnTo>
                    <a:pt x="380483" y="1631621"/>
                  </a:lnTo>
                  <a:lnTo>
                    <a:pt x="382603" y="1627113"/>
                  </a:lnTo>
                  <a:lnTo>
                    <a:pt x="384988" y="1622869"/>
                  </a:lnTo>
                  <a:lnTo>
                    <a:pt x="387373" y="1618625"/>
                  </a:lnTo>
                  <a:lnTo>
                    <a:pt x="390023" y="1614382"/>
                  </a:lnTo>
                  <a:lnTo>
                    <a:pt x="392938" y="1610404"/>
                  </a:lnTo>
                  <a:lnTo>
                    <a:pt x="396118" y="1606690"/>
                  </a:lnTo>
                  <a:lnTo>
                    <a:pt x="399563" y="1602712"/>
                  </a:lnTo>
                  <a:lnTo>
                    <a:pt x="403272" y="1599264"/>
                  </a:lnTo>
                  <a:lnTo>
                    <a:pt x="829650" y="1186581"/>
                  </a:lnTo>
                  <a:close/>
                  <a:moveTo>
                    <a:pt x="953403" y="1108075"/>
                  </a:moveTo>
                  <a:lnTo>
                    <a:pt x="958173" y="1108340"/>
                  </a:lnTo>
                  <a:lnTo>
                    <a:pt x="963208" y="1108606"/>
                  </a:lnTo>
                  <a:lnTo>
                    <a:pt x="967978" y="1109136"/>
                  </a:lnTo>
                  <a:lnTo>
                    <a:pt x="972747" y="1109932"/>
                  </a:lnTo>
                  <a:lnTo>
                    <a:pt x="977517" y="1110993"/>
                  </a:lnTo>
                  <a:lnTo>
                    <a:pt x="982287" y="1112053"/>
                  </a:lnTo>
                  <a:lnTo>
                    <a:pt x="986792" y="1113910"/>
                  </a:lnTo>
                  <a:lnTo>
                    <a:pt x="991562" y="1115501"/>
                  </a:lnTo>
                  <a:lnTo>
                    <a:pt x="996067" y="1117623"/>
                  </a:lnTo>
                  <a:lnTo>
                    <a:pt x="1000307" y="1119480"/>
                  </a:lnTo>
                  <a:lnTo>
                    <a:pt x="1004547" y="1121867"/>
                  </a:lnTo>
                  <a:lnTo>
                    <a:pt x="1009052" y="1124784"/>
                  </a:lnTo>
                  <a:lnTo>
                    <a:pt x="1013292" y="1127701"/>
                  </a:lnTo>
                  <a:lnTo>
                    <a:pt x="1017002" y="1130619"/>
                  </a:lnTo>
                  <a:lnTo>
                    <a:pt x="1020977" y="1133802"/>
                  </a:lnTo>
                  <a:lnTo>
                    <a:pt x="1024952" y="1137515"/>
                  </a:lnTo>
                  <a:lnTo>
                    <a:pt x="1028396" y="1140963"/>
                  </a:lnTo>
                  <a:lnTo>
                    <a:pt x="1031576" y="1144941"/>
                  </a:lnTo>
                  <a:lnTo>
                    <a:pt x="1034756" y="1149184"/>
                  </a:lnTo>
                  <a:lnTo>
                    <a:pt x="1037671" y="1152897"/>
                  </a:lnTo>
                  <a:lnTo>
                    <a:pt x="1040321" y="1157141"/>
                  </a:lnTo>
                  <a:lnTo>
                    <a:pt x="1042706" y="1161650"/>
                  </a:lnTo>
                  <a:lnTo>
                    <a:pt x="1044826" y="1165893"/>
                  </a:lnTo>
                  <a:lnTo>
                    <a:pt x="1046946" y="1170402"/>
                  </a:lnTo>
                  <a:lnTo>
                    <a:pt x="1048801" y="1174646"/>
                  </a:lnTo>
                  <a:lnTo>
                    <a:pt x="1049861" y="1179420"/>
                  </a:lnTo>
                  <a:lnTo>
                    <a:pt x="1051451" y="1183928"/>
                  </a:lnTo>
                  <a:lnTo>
                    <a:pt x="1052246" y="1188702"/>
                  </a:lnTo>
                  <a:lnTo>
                    <a:pt x="1053041" y="1193476"/>
                  </a:lnTo>
                  <a:lnTo>
                    <a:pt x="1053836" y="1197985"/>
                  </a:lnTo>
                  <a:lnTo>
                    <a:pt x="1054101" y="1202759"/>
                  </a:lnTo>
                  <a:lnTo>
                    <a:pt x="1054101" y="1207533"/>
                  </a:lnTo>
                  <a:lnTo>
                    <a:pt x="1053836" y="1212307"/>
                  </a:lnTo>
                  <a:lnTo>
                    <a:pt x="1053571" y="1217081"/>
                  </a:lnTo>
                  <a:lnTo>
                    <a:pt x="1052776" y="1221855"/>
                  </a:lnTo>
                  <a:lnTo>
                    <a:pt x="1051981" y="1226629"/>
                  </a:lnTo>
                  <a:lnTo>
                    <a:pt x="1051186" y="1231138"/>
                  </a:lnTo>
                  <a:lnTo>
                    <a:pt x="1049596" y="1235912"/>
                  </a:lnTo>
                  <a:lnTo>
                    <a:pt x="1048006" y="1240420"/>
                  </a:lnTo>
                  <a:lnTo>
                    <a:pt x="1046416" y="1244929"/>
                  </a:lnTo>
                  <a:lnTo>
                    <a:pt x="1044561" y="1249438"/>
                  </a:lnTo>
                  <a:lnTo>
                    <a:pt x="1042176" y="1253681"/>
                  </a:lnTo>
                  <a:lnTo>
                    <a:pt x="1039791" y="1257925"/>
                  </a:lnTo>
                  <a:lnTo>
                    <a:pt x="1037141" y="1262168"/>
                  </a:lnTo>
                  <a:lnTo>
                    <a:pt x="1033961" y="1266147"/>
                  </a:lnTo>
                  <a:lnTo>
                    <a:pt x="1031046" y="1269860"/>
                  </a:lnTo>
                  <a:lnTo>
                    <a:pt x="1027601" y="1273838"/>
                  </a:lnTo>
                  <a:lnTo>
                    <a:pt x="1023892" y="1277551"/>
                  </a:lnTo>
                  <a:lnTo>
                    <a:pt x="1018592" y="1282856"/>
                  </a:lnTo>
                  <a:lnTo>
                    <a:pt x="876024" y="1141758"/>
                  </a:lnTo>
                  <a:lnTo>
                    <a:pt x="881589" y="1136719"/>
                  </a:lnTo>
                  <a:lnTo>
                    <a:pt x="885299" y="1133006"/>
                  </a:lnTo>
                  <a:lnTo>
                    <a:pt x="889274" y="1129823"/>
                  </a:lnTo>
                  <a:lnTo>
                    <a:pt x="893514" y="1126641"/>
                  </a:lnTo>
                  <a:lnTo>
                    <a:pt x="897489" y="1123988"/>
                  </a:lnTo>
                  <a:lnTo>
                    <a:pt x="901729" y="1121336"/>
                  </a:lnTo>
                  <a:lnTo>
                    <a:pt x="906234" y="1118949"/>
                  </a:lnTo>
                  <a:lnTo>
                    <a:pt x="910738" y="1116827"/>
                  </a:lnTo>
                  <a:lnTo>
                    <a:pt x="915243" y="1115236"/>
                  </a:lnTo>
                  <a:lnTo>
                    <a:pt x="919748" y="1113380"/>
                  </a:lnTo>
                  <a:lnTo>
                    <a:pt x="924518" y="1111788"/>
                  </a:lnTo>
                  <a:lnTo>
                    <a:pt x="929288" y="1110727"/>
                  </a:lnTo>
                  <a:lnTo>
                    <a:pt x="934058" y="1109666"/>
                  </a:lnTo>
                  <a:lnTo>
                    <a:pt x="938828" y="1108871"/>
                  </a:lnTo>
                  <a:lnTo>
                    <a:pt x="943598" y="1108606"/>
                  </a:lnTo>
                  <a:lnTo>
                    <a:pt x="948633" y="1108340"/>
                  </a:lnTo>
                  <a:lnTo>
                    <a:pt x="953403" y="1108075"/>
                  </a:lnTo>
                  <a:close/>
                  <a:moveTo>
                    <a:pt x="1428629" y="402961"/>
                  </a:moveTo>
                  <a:lnTo>
                    <a:pt x="1420169" y="403755"/>
                  </a:lnTo>
                  <a:lnTo>
                    <a:pt x="1411974" y="404284"/>
                  </a:lnTo>
                  <a:lnTo>
                    <a:pt x="1403514" y="405078"/>
                  </a:lnTo>
                  <a:lnTo>
                    <a:pt x="1395318" y="406136"/>
                  </a:lnTo>
                  <a:lnTo>
                    <a:pt x="1387123" y="407194"/>
                  </a:lnTo>
                  <a:lnTo>
                    <a:pt x="1378927" y="408782"/>
                  </a:lnTo>
                  <a:lnTo>
                    <a:pt x="1370467" y="410105"/>
                  </a:lnTo>
                  <a:lnTo>
                    <a:pt x="1362536" y="411957"/>
                  </a:lnTo>
                  <a:lnTo>
                    <a:pt x="1354605" y="414074"/>
                  </a:lnTo>
                  <a:lnTo>
                    <a:pt x="1346409" y="416190"/>
                  </a:lnTo>
                  <a:lnTo>
                    <a:pt x="1338478" y="418571"/>
                  </a:lnTo>
                  <a:lnTo>
                    <a:pt x="1330547" y="421217"/>
                  </a:lnTo>
                  <a:lnTo>
                    <a:pt x="1322352" y="423863"/>
                  </a:lnTo>
                  <a:lnTo>
                    <a:pt x="1314685" y="426774"/>
                  </a:lnTo>
                  <a:lnTo>
                    <a:pt x="1307018" y="430213"/>
                  </a:lnTo>
                  <a:lnTo>
                    <a:pt x="1299351" y="433388"/>
                  </a:lnTo>
                  <a:lnTo>
                    <a:pt x="1291420" y="436828"/>
                  </a:lnTo>
                  <a:lnTo>
                    <a:pt x="1283753" y="440796"/>
                  </a:lnTo>
                  <a:lnTo>
                    <a:pt x="1276351" y="444765"/>
                  </a:lnTo>
                  <a:lnTo>
                    <a:pt x="1268948" y="448734"/>
                  </a:lnTo>
                  <a:lnTo>
                    <a:pt x="1261546" y="452967"/>
                  </a:lnTo>
                  <a:lnTo>
                    <a:pt x="1254408" y="457465"/>
                  </a:lnTo>
                  <a:lnTo>
                    <a:pt x="1247270" y="462228"/>
                  </a:lnTo>
                  <a:lnTo>
                    <a:pt x="1240132" y="466990"/>
                  </a:lnTo>
                  <a:lnTo>
                    <a:pt x="1232994" y="472282"/>
                  </a:lnTo>
                  <a:lnTo>
                    <a:pt x="1226120" y="477309"/>
                  </a:lnTo>
                  <a:lnTo>
                    <a:pt x="1219246" y="483130"/>
                  </a:lnTo>
                  <a:lnTo>
                    <a:pt x="1212637" y="488686"/>
                  </a:lnTo>
                  <a:lnTo>
                    <a:pt x="1206292" y="494771"/>
                  </a:lnTo>
                  <a:lnTo>
                    <a:pt x="1199683" y="500592"/>
                  </a:lnTo>
                  <a:lnTo>
                    <a:pt x="1193338" y="506942"/>
                  </a:lnTo>
                  <a:lnTo>
                    <a:pt x="1187522" y="513028"/>
                  </a:lnTo>
                  <a:lnTo>
                    <a:pt x="1181441" y="519642"/>
                  </a:lnTo>
                  <a:lnTo>
                    <a:pt x="1175889" y="526257"/>
                  </a:lnTo>
                  <a:lnTo>
                    <a:pt x="1170338" y="532871"/>
                  </a:lnTo>
                  <a:lnTo>
                    <a:pt x="1165050" y="539486"/>
                  </a:lnTo>
                  <a:lnTo>
                    <a:pt x="1160027" y="546365"/>
                  </a:lnTo>
                  <a:lnTo>
                    <a:pt x="1155004" y="553509"/>
                  </a:lnTo>
                  <a:lnTo>
                    <a:pt x="1150245" y="560388"/>
                  </a:lnTo>
                  <a:lnTo>
                    <a:pt x="1145751" y="567532"/>
                  </a:lnTo>
                  <a:lnTo>
                    <a:pt x="1141785" y="574940"/>
                  </a:lnTo>
                  <a:lnTo>
                    <a:pt x="1137555" y="582084"/>
                  </a:lnTo>
                  <a:lnTo>
                    <a:pt x="1133590" y="589492"/>
                  </a:lnTo>
                  <a:lnTo>
                    <a:pt x="1129889" y="596901"/>
                  </a:lnTo>
                  <a:lnTo>
                    <a:pt x="1126187" y="604309"/>
                  </a:lnTo>
                  <a:lnTo>
                    <a:pt x="1123015" y="612246"/>
                  </a:lnTo>
                  <a:lnTo>
                    <a:pt x="1119843" y="619919"/>
                  </a:lnTo>
                  <a:lnTo>
                    <a:pt x="1116934" y="627328"/>
                  </a:lnTo>
                  <a:lnTo>
                    <a:pt x="1114291" y="635265"/>
                  </a:lnTo>
                  <a:lnTo>
                    <a:pt x="1111647" y="643203"/>
                  </a:lnTo>
                  <a:lnTo>
                    <a:pt x="1109532" y="650876"/>
                  </a:lnTo>
                  <a:lnTo>
                    <a:pt x="1107153" y="658813"/>
                  </a:lnTo>
                  <a:lnTo>
                    <a:pt x="1105302" y="666486"/>
                  </a:lnTo>
                  <a:lnTo>
                    <a:pt x="1103716" y="674688"/>
                  </a:lnTo>
                  <a:lnTo>
                    <a:pt x="1102130" y="682626"/>
                  </a:lnTo>
                  <a:lnTo>
                    <a:pt x="1100808" y="690828"/>
                  </a:lnTo>
                  <a:lnTo>
                    <a:pt x="1099750" y="698765"/>
                  </a:lnTo>
                  <a:lnTo>
                    <a:pt x="1098957" y="706703"/>
                  </a:lnTo>
                  <a:lnTo>
                    <a:pt x="1097900" y="715169"/>
                  </a:lnTo>
                  <a:lnTo>
                    <a:pt x="1097371" y="723107"/>
                  </a:lnTo>
                  <a:lnTo>
                    <a:pt x="1097107" y="731044"/>
                  </a:lnTo>
                  <a:lnTo>
                    <a:pt x="1097107" y="739246"/>
                  </a:lnTo>
                  <a:lnTo>
                    <a:pt x="1097107" y="747449"/>
                  </a:lnTo>
                  <a:lnTo>
                    <a:pt x="1097371" y="755651"/>
                  </a:lnTo>
                  <a:lnTo>
                    <a:pt x="1097635" y="763588"/>
                  </a:lnTo>
                  <a:lnTo>
                    <a:pt x="1098164" y="771526"/>
                  </a:lnTo>
                  <a:lnTo>
                    <a:pt x="1099221" y="779992"/>
                  </a:lnTo>
                  <a:lnTo>
                    <a:pt x="1100279" y="787930"/>
                  </a:lnTo>
                  <a:lnTo>
                    <a:pt x="1101601" y="796132"/>
                  </a:lnTo>
                  <a:lnTo>
                    <a:pt x="1102923" y="804069"/>
                  </a:lnTo>
                  <a:lnTo>
                    <a:pt x="1104509" y="812007"/>
                  </a:lnTo>
                  <a:lnTo>
                    <a:pt x="1106360" y="819944"/>
                  </a:lnTo>
                  <a:lnTo>
                    <a:pt x="1108475" y="827882"/>
                  </a:lnTo>
                  <a:lnTo>
                    <a:pt x="1110854" y="835819"/>
                  </a:lnTo>
                  <a:lnTo>
                    <a:pt x="1113233" y="843757"/>
                  </a:lnTo>
                  <a:lnTo>
                    <a:pt x="1115877" y="851430"/>
                  </a:lnTo>
                  <a:lnTo>
                    <a:pt x="1118521" y="859103"/>
                  </a:lnTo>
                  <a:lnTo>
                    <a:pt x="1121429" y="866776"/>
                  </a:lnTo>
                  <a:lnTo>
                    <a:pt x="1124601" y="874449"/>
                  </a:lnTo>
                  <a:lnTo>
                    <a:pt x="1128302" y="882121"/>
                  </a:lnTo>
                  <a:lnTo>
                    <a:pt x="1131739" y="889530"/>
                  </a:lnTo>
                  <a:lnTo>
                    <a:pt x="1135705" y="896938"/>
                  </a:lnTo>
                  <a:lnTo>
                    <a:pt x="1139670" y="904346"/>
                  </a:lnTo>
                  <a:lnTo>
                    <a:pt x="1143636" y="911490"/>
                  </a:lnTo>
                  <a:lnTo>
                    <a:pt x="1148130" y="918634"/>
                  </a:lnTo>
                  <a:lnTo>
                    <a:pt x="1152889" y="925778"/>
                  </a:lnTo>
                  <a:lnTo>
                    <a:pt x="1157648" y="932921"/>
                  </a:lnTo>
                  <a:lnTo>
                    <a:pt x="1162671" y="939801"/>
                  </a:lnTo>
                  <a:lnTo>
                    <a:pt x="1167958" y="946680"/>
                  </a:lnTo>
                  <a:lnTo>
                    <a:pt x="1173510" y="953294"/>
                  </a:lnTo>
                  <a:lnTo>
                    <a:pt x="1178798" y="959909"/>
                  </a:lnTo>
                  <a:lnTo>
                    <a:pt x="1184878" y="966524"/>
                  </a:lnTo>
                  <a:lnTo>
                    <a:pt x="1190694" y="972874"/>
                  </a:lnTo>
                  <a:lnTo>
                    <a:pt x="1197039" y="979224"/>
                  </a:lnTo>
                  <a:lnTo>
                    <a:pt x="1203120" y="985309"/>
                  </a:lnTo>
                  <a:lnTo>
                    <a:pt x="1209729" y="991130"/>
                  </a:lnTo>
                  <a:lnTo>
                    <a:pt x="1216338" y="996951"/>
                  </a:lnTo>
                  <a:lnTo>
                    <a:pt x="1223212" y="1002507"/>
                  </a:lnTo>
                  <a:lnTo>
                    <a:pt x="1230086" y="1007799"/>
                  </a:lnTo>
                  <a:lnTo>
                    <a:pt x="1236695" y="1013090"/>
                  </a:lnTo>
                  <a:lnTo>
                    <a:pt x="1243833" y="1017853"/>
                  </a:lnTo>
                  <a:lnTo>
                    <a:pt x="1250971" y="1022615"/>
                  </a:lnTo>
                  <a:lnTo>
                    <a:pt x="1258109" y="1027378"/>
                  </a:lnTo>
                  <a:lnTo>
                    <a:pt x="1265776" y="1031876"/>
                  </a:lnTo>
                  <a:lnTo>
                    <a:pt x="1273178" y="1036109"/>
                  </a:lnTo>
                  <a:lnTo>
                    <a:pt x="1280581" y="1040078"/>
                  </a:lnTo>
                  <a:lnTo>
                    <a:pt x="1287983" y="1043782"/>
                  </a:lnTo>
                  <a:lnTo>
                    <a:pt x="1295650" y="1047486"/>
                  </a:lnTo>
                  <a:lnTo>
                    <a:pt x="1303317" y="1050926"/>
                  </a:lnTo>
                  <a:lnTo>
                    <a:pt x="1311248" y="1054365"/>
                  </a:lnTo>
                  <a:lnTo>
                    <a:pt x="1318915" y="1057276"/>
                  </a:lnTo>
                  <a:lnTo>
                    <a:pt x="1326846" y="1060186"/>
                  </a:lnTo>
                  <a:lnTo>
                    <a:pt x="1334513" y="1062832"/>
                  </a:lnTo>
                  <a:lnTo>
                    <a:pt x="1342708" y="1065213"/>
                  </a:lnTo>
                  <a:lnTo>
                    <a:pt x="1350639" y="1067330"/>
                  </a:lnTo>
                  <a:lnTo>
                    <a:pt x="1358835" y="1069446"/>
                  </a:lnTo>
                  <a:lnTo>
                    <a:pt x="1367030" y="1071563"/>
                  </a:lnTo>
                  <a:lnTo>
                    <a:pt x="1374962" y="1072886"/>
                  </a:lnTo>
                  <a:lnTo>
                    <a:pt x="1383422" y="1074738"/>
                  </a:lnTo>
                  <a:lnTo>
                    <a:pt x="1391353" y="1076061"/>
                  </a:lnTo>
                  <a:lnTo>
                    <a:pt x="1399813" y="1077119"/>
                  </a:lnTo>
                  <a:lnTo>
                    <a:pt x="1408008" y="1078178"/>
                  </a:lnTo>
                  <a:lnTo>
                    <a:pt x="1416468" y="1078707"/>
                  </a:lnTo>
                  <a:lnTo>
                    <a:pt x="1424399" y="1079236"/>
                  </a:lnTo>
                  <a:lnTo>
                    <a:pt x="1432859" y="1079501"/>
                  </a:lnTo>
                  <a:lnTo>
                    <a:pt x="1441055" y="1079765"/>
                  </a:lnTo>
                  <a:lnTo>
                    <a:pt x="1449515" y="1079501"/>
                  </a:lnTo>
                  <a:lnTo>
                    <a:pt x="1457710" y="1079501"/>
                  </a:lnTo>
                  <a:lnTo>
                    <a:pt x="1465906" y="1078971"/>
                  </a:lnTo>
                  <a:lnTo>
                    <a:pt x="1474366" y="1078442"/>
                  </a:lnTo>
                  <a:lnTo>
                    <a:pt x="1482561" y="1077384"/>
                  </a:lnTo>
                  <a:lnTo>
                    <a:pt x="1490757" y="1076590"/>
                  </a:lnTo>
                  <a:lnTo>
                    <a:pt x="1498952" y="1075267"/>
                  </a:lnTo>
                  <a:lnTo>
                    <a:pt x="1507412" y="1073944"/>
                  </a:lnTo>
                  <a:lnTo>
                    <a:pt x="1515343" y="1072357"/>
                  </a:lnTo>
                  <a:lnTo>
                    <a:pt x="1523803" y="1070505"/>
                  </a:lnTo>
                  <a:lnTo>
                    <a:pt x="1531734" y="1068653"/>
                  </a:lnTo>
                  <a:lnTo>
                    <a:pt x="1539666" y="1066536"/>
                  </a:lnTo>
                  <a:lnTo>
                    <a:pt x="1547861" y="1064155"/>
                  </a:lnTo>
                  <a:lnTo>
                    <a:pt x="1555792" y="1061509"/>
                  </a:lnTo>
                  <a:lnTo>
                    <a:pt x="1563459" y="1058599"/>
                  </a:lnTo>
                  <a:lnTo>
                    <a:pt x="1571655" y="1055688"/>
                  </a:lnTo>
                  <a:lnTo>
                    <a:pt x="1579321" y="1052513"/>
                  </a:lnTo>
                  <a:lnTo>
                    <a:pt x="1586988" y="1049074"/>
                  </a:lnTo>
                  <a:lnTo>
                    <a:pt x="1594655" y="1045634"/>
                  </a:lnTo>
                  <a:lnTo>
                    <a:pt x="1602322" y="1041930"/>
                  </a:lnTo>
                  <a:lnTo>
                    <a:pt x="1609988" y="1037961"/>
                  </a:lnTo>
                  <a:lnTo>
                    <a:pt x="1617391" y="1033728"/>
                  </a:lnTo>
                  <a:lnTo>
                    <a:pt x="1624529" y="1029494"/>
                  </a:lnTo>
                  <a:lnTo>
                    <a:pt x="1631931" y="1024996"/>
                  </a:lnTo>
                  <a:lnTo>
                    <a:pt x="1639069" y="1020234"/>
                  </a:lnTo>
                  <a:lnTo>
                    <a:pt x="1646208" y="1015471"/>
                  </a:lnTo>
                  <a:lnTo>
                    <a:pt x="1653081" y="1010180"/>
                  </a:lnTo>
                  <a:lnTo>
                    <a:pt x="1659955" y="1005153"/>
                  </a:lnTo>
                  <a:lnTo>
                    <a:pt x="1666829" y="999596"/>
                  </a:lnTo>
                  <a:lnTo>
                    <a:pt x="1673438" y="993776"/>
                  </a:lnTo>
                  <a:lnTo>
                    <a:pt x="1680047" y="987955"/>
                  </a:lnTo>
                  <a:lnTo>
                    <a:pt x="1686392" y="981869"/>
                  </a:lnTo>
                  <a:lnTo>
                    <a:pt x="1692473" y="975784"/>
                  </a:lnTo>
                  <a:lnTo>
                    <a:pt x="1698818" y="969434"/>
                  </a:lnTo>
                  <a:lnTo>
                    <a:pt x="1704898" y="962819"/>
                  </a:lnTo>
                  <a:lnTo>
                    <a:pt x="1710450" y="956469"/>
                  </a:lnTo>
                  <a:lnTo>
                    <a:pt x="1715737" y="949855"/>
                  </a:lnTo>
                  <a:lnTo>
                    <a:pt x="1721025" y="942976"/>
                  </a:lnTo>
                  <a:lnTo>
                    <a:pt x="1726048" y="936096"/>
                  </a:lnTo>
                  <a:lnTo>
                    <a:pt x="1731335" y="929217"/>
                  </a:lnTo>
                  <a:lnTo>
                    <a:pt x="1735565" y="922074"/>
                  </a:lnTo>
                  <a:lnTo>
                    <a:pt x="1740060" y="914930"/>
                  </a:lnTo>
                  <a:lnTo>
                    <a:pt x="1744554" y="907786"/>
                  </a:lnTo>
                  <a:lnTo>
                    <a:pt x="1748784" y="900378"/>
                  </a:lnTo>
                  <a:lnTo>
                    <a:pt x="1752750" y="892969"/>
                  </a:lnTo>
                  <a:lnTo>
                    <a:pt x="1756186" y="885561"/>
                  </a:lnTo>
                  <a:lnTo>
                    <a:pt x="1759888" y="878153"/>
                  </a:lnTo>
                  <a:lnTo>
                    <a:pt x="1763060" y="870480"/>
                  </a:lnTo>
                  <a:lnTo>
                    <a:pt x="1766232" y="863071"/>
                  </a:lnTo>
                  <a:lnTo>
                    <a:pt x="1769405" y="855134"/>
                  </a:lnTo>
                  <a:lnTo>
                    <a:pt x="1772049" y="847461"/>
                  </a:lnTo>
                  <a:lnTo>
                    <a:pt x="1774428" y="839524"/>
                  </a:lnTo>
                  <a:lnTo>
                    <a:pt x="1776807" y="831851"/>
                  </a:lnTo>
                  <a:lnTo>
                    <a:pt x="1778922" y="823649"/>
                  </a:lnTo>
                  <a:lnTo>
                    <a:pt x="1780773" y="815976"/>
                  </a:lnTo>
                  <a:lnTo>
                    <a:pt x="1782624" y="808038"/>
                  </a:lnTo>
                  <a:lnTo>
                    <a:pt x="1784210" y="799836"/>
                  </a:lnTo>
                  <a:lnTo>
                    <a:pt x="1785267" y="791899"/>
                  </a:lnTo>
                  <a:lnTo>
                    <a:pt x="1786589" y="783961"/>
                  </a:lnTo>
                  <a:lnTo>
                    <a:pt x="1787382" y="775759"/>
                  </a:lnTo>
                  <a:lnTo>
                    <a:pt x="1788440" y="767821"/>
                  </a:lnTo>
                  <a:lnTo>
                    <a:pt x="1788704" y="759355"/>
                  </a:lnTo>
                  <a:lnTo>
                    <a:pt x="1789233" y="751417"/>
                  </a:lnTo>
                  <a:lnTo>
                    <a:pt x="1789233" y="743480"/>
                  </a:lnTo>
                  <a:lnTo>
                    <a:pt x="1789233" y="735278"/>
                  </a:lnTo>
                  <a:lnTo>
                    <a:pt x="1788968" y="727076"/>
                  </a:lnTo>
                  <a:lnTo>
                    <a:pt x="1788704" y="718874"/>
                  </a:lnTo>
                  <a:lnTo>
                    <a:pt x="1787647" y="710936"/>
                  </a:lnTo>
                  <a:lnTo>
                    <a:pt x="1787118" y="702999"/>
                  </a:lnTo>
                  <a:lnTo>
                    <a:pt x="1786060" y="694796"/>
                  </a:lnTo>
                  <a:lnTo>
                    <a:pt x="1784739" y="686594"/>
                  </a:lnTo>
                  <a:lnTo>
                    <a:pt x="1783152" y="678392"/>
                  </a:lnTo>
                  <a:lnTo>
                    <a:pt x="1781830" y="670719"/>
                  </a:lnTo>
                  <a:lnTo>
                    <a:pt x="1779715" y="662782"/>
                  </a:lnTo>
                  <a:lnTo>
                    <a:pt x="1777865" y="654844"/>
                  </a:lnTo>
                  <a:lnTo>
                    <a:pt x="1775486" y="646907"/>
                  </a:lnTo>
                  <a:lnTo>
                    <a:pt x="1773106" y="638969"/>
                  </a:lnTo>
                  <a:lnTo>
                    <a:pt x="1770462" y="631296"/>
                  </a:lnTo>
                  <a:lnTo>
                    <a:pt x="1767554" y="623359"/>
                  </a:lnTo>
                  <a:lnTo>
                    <a:pt x="1764646" y="615686"/>
                  </a:lnTo>
                  <a:lnTo>
                    <a:pt x="1761209" y="608278"/>
                  </a:lnTo>
                  <a:lnTo>
                    <a:pt x="1758037" y="600605"/>
                  </a:lnTo>
                  <a:lnTo>
                    <a:pt x="1754336" y="593196"/>
                  </a:lnTo>
                  <a:lnTo>
                    <a:pt x="1750634" y="585788"/>
                  </a:lnTo>
                  <a:lnTo>
                    <a:pt x="1746405" y="578380"/>
                  </a:lnTo>
                  <a:lnTo>
                    <a:pt x="1742175" y="571236"/>
                  </a:lnTo>
                  <a:lnTo>
                    <a:pt x="1737680" y="564092"/>
                  </a:lnTo>
                  <a:lnTo>
                    <a:pt x="1733186" y="556949"/>
                  </a:lnTo>
                  <a:lnTo>
                    <a:pt x="1728427" y="549805"/>
                  </a:lnTo>
                  <a:lnTo>
                    <a:pt x="1723404" y="542926"/>
                  </a:lnTo>
                  <a:lnTo>
                    <a:pt x="1718117" y="536046"/>
                  </a:lnTo>
                  <a:lnTo>
                    <a:pt x="1712829" y="529167"/>
                  </a:lnTo>
                  <a:lnTo>
                    <a:pt x="1707278" y="522553"/>
                  </a:lnTo>
                  <a:lnTo>
                    <a:pt x="1701461" y="516203"/>
                  </a:lnTo>
                  <a:lnTo>
                    <a:pt x="1695381" y="509853"/>
                  </a:lnTo>
                  <a:lnTo>
                    <a:pt x="1689300" y="503238"/>
                  </a:lnTo>
                  <a:lnTo>
                    <a:pt x="1682691" y="497417"/>
                  </a:lnTo>
                  <a:lnTo>
                    <a:pt x="1676346" y="491332"/>
                  </a:lnTo>
                  <a:lnTo>
                    <a:pt x="1669737" y="485776"/>
                  </a:lnTo>
                  <a:lnTo>
                    <a:pt x="1663127" y="479955"/>
                  </a:lnTo>
                  <a:lnTo>
                    <a:pt x="1656254" y="474663"/>
                  </a:lnTo>
                  <a:lnTo>
                    <a:pt x="1649116" y="469371"/>
                  </a:lnTo>
                  <a:lnTo>
                    <a:pt x="1642242" y="464609"/>
                  </a:lnTo>
                  <a:lnTo>
                    <a:pt x="1635104" y="459846"/>
                  </a:lnTo>
                  <a:lnTo>
                    <a:pt x="1627966" y="455084"/>
                  </a:lnTo>
                  <a:lnTo>
                    <a:pt x="1620563" y="450586"/>
                  </a:lnTo>
                  <a:lnTo>
                    <a:pt x="1613161" y="446353"/>
                  </a:lnTo>
                  <a:lnTo>
                    <a:pt x="1605759" y="442649"/>
                  </a:lnTo>
                  <a:lnTo>
                    <a:pt x="1598356" y="438680"/>
                  </a:lnTo>
                  <a:lnTo>
                    <a:pt x="1590689" y="435240"/>
                  </a:lnTo>
                  <a:lnTo>
                    <a:pt x="1582758" y="431536"/>
                  </a:lnTo>
                  <a:lnTo>
                    <a:pt x="1575091" y="428361"/>
                  </a:lnTo>
                  <a:lnTo>
                    <a:pt x="1567425" y="425451"/>
                  </a:lnTo>
                  <a:lnTo>
                    <a:pt x="1559493" y="422540"/>
                  </a:lnTo>
                  <a:lnTo>
                    <a:pt x="1551298" y="419894"/>
                  </a:lnTo>
                  <a:lnTo>
                    <a:pt x="1543631" y="417249"/>
                  </a:lnTo>
                  <a:lnTo>
                    <a:pt x="1535436" y="415132"/>
                  </a:lnTo>
                  <a:lnTo>
                    <a:pt x="1527240" y="413015"/>
                  </a:lnTo>
                  <a:lnTo>
                    <a:pt x="1519309" y="411163"/>
                  </a:lnTo>
                  <a:lnTo>
                    <a:pt x="1511113" y="409576"/>
                  </a:lnTo>
                  <a:lnTo>
                    <a:pt x="1502918" y="407988"/>
                  </a:lnTo>
                  <a:lnTo>
                    <a:pt x="1494458" y="406665"/>
                  </a:lnTo>
                  <a:lnTo>
                    <a:pt x="1486527" y="405342"/>
                  </a:lnTo>
                  <a:lnTo>
                    <a:pt x="1478331" y="404549"/>
                  </a:lnTo>
                  <a:lnTo>
                    <a:pt x="1469871" y="404019"/>
                  </a:lnTo>
                  <a:lnTo>
                    <a:pt x="1461676" y="403226"/>
                  </a:lnTo>
                  <a:lnTo>
                    <a:pt x="1453216" y="402961"/>
                  </a:lnTo>
                  <a:lnTo>
                    <a:pt x="1445020" y="402961"/>
                  </a:lnTo>
                  <a:lnTo>
                    <a:pt x="1436560" y="402961"/>
                  </a:lnTo>
                  <a:lnTo>
                    <a:pt x="1428629" y="402961"/>
                  </a:lnTo>
                  <a:close/>
                  <a:moveTo>
                    <a:pt x="1433917" y="255588"/>
                  </a:moveTo>
                  <a:lnTo>
                    <a:pt x="1445813" y="255588"/>
                  </a:lnTo>
                  <a:lnTo>
                    <a:pt x="1457710" y="255853"/>
                  </a:lnTo>
                  <a:lnTo>
                    <a:pt x="1469871" y="256117"/>
                  </a:lnTo>
                  <a:lnTo>
                    <a:pt x="1481768" y="256911"/>
                  </a:lnTo>
                  <a:lnTo>
                    <a:pt x="1493665" y="257969"/>
                  </a:lnTo>
                  <a:lnTo>
                    <a:pt x="1505297" y="259292"/>
                  </a:lnTo>
                  <a:lnTo>
                    <a:pt x="1517194" y="260880"/>
                  </a:lnTo>
                  <a:lnTo>
                    <a:pt x="1529091" y="262732"/>
                  </a:lnTo>
                  <a:lnTo>
                    <a:pt x="1540723" y="265113"/>
                  </a:lnTo>
                  <a:lnTo>
                    <a:pt x="1552620" y="267494"/>
                  </a:lnTo>
                  <a:lnTo>
                    <a:pt x="1564252" y="270140"/>
                  </a:lnTo>
                  <a:lnTo>
                    <a:pt x="1575620" y="273051"/>
                  </a:lnTo>
                  <a:lnTo>
                    <a:pt x="1587252" y="276226"/>
                  </a:lnTo>
                  <a:lnTo>
                    <a:pt x="1598885" y="279930"/>
                  </a:lnTo>
                  <a:lnTo>
                    <a:pt x="1610253" y="283634"/>
                  </a:lnTo>
                  <a:lnTo>
                    <a:pt x="1621621" y="287603"/>
                  </a:lnTo>
                  <a:lnTo>
                    <a:pt x="1632725" y="292101"/>
                  </a:lnTo>
                  <a:lnTo>
                    <a:pt x="1643828" y="296863"/>
                  </a:lnTo>
                  <a:lnTo>
                    <a:pt x="1654932" y="301626"/>
                  </a:lnTo>
                  <a:lnTo>
                    <a:pt x="1665771" y="306917"/>
                  </a:lnTo>
                  <a:lnTo>
                    <a:pt x="1676875" y="312209"/>
                  </a:lnTo>
                  <a:lnTo>
                    <a:pt x="1687450" y="318294"/>
                  </a:lnTo>
                  <a:lnTo>
                    <a:pt x="1698024" y="324115"/>
                  </a:lnTo>
                  <a:lnTo>
                    <a:pt x="1708599" y="330465"/>
                  </a:lnTo>
                  <a:lnTo>
                    <a:pt x="1719174" y="337080"/>
                  </a:lnTo>
                  <a:lnTo>
                    <a:pt x="1729220" y="343694"/>
                  </a:lnTo>
                  <a:lnTo>
                    <a:pt x="1739266" y="350838"/>
                  </a:lnTo>
                  <a:lnTo>
                    <a:pt x="1749048" y="358511"/>
                  </a:lnTo>
                  <a:lnTo>
                    <a:pt x="1758830" y="366184"/>
                  </a:lnTo>
                  <a:lnTo>
                    <a:pt x="1768612" y="374121"/>
                  </a:lnTo>
                  <a:lnTo>
                    <a:pt x="1778129" y="382588"/>
                  </a:lnTo>
                  <a:lnTo>
                    <a:pt x="1787382" y="391055"/>
                  </a:lnTo>
                  <a:lnTo>
                    <a:pt x="1796635" y="399786"/>
                  </a:lnTo>
                  <a:lnTo>
                    <a:pt x="1805624" y="409046"/>
                  </a:lnTo>
                  <a:lnTo>
                    <a:pt x="1814084" y="417778"/>
                  </a:lnTo>
                  <a:lnTo>
                    <a:pt x="1822544" y="427303"/>
                  </a:lnTo>
                  <a:lnTo>
                    <a:pt x="1830475" y="436828"/>
                  </a:lnTo>
                  <a:lnTo>
                    <a:pt x="1838142" y="446353"/>
                  </a:lnTo>
                  <a:lnTo>
                    <a:pt x="1845808" y="456407"/>
                  </a:lnTo>
                  <a:lnTo>
                    <a:pt x="1852947" y="466461"/>
                  </a:lnTo>
                  <a:lnTo>
                    <a:pt x="1859556" y="476515"/>
                  </a:lnTo>
                  <a:lnTo>
                    <a:pt x="1866430" y="486569"/>
                  </a:lnTo>
                  <a:lnTo>
                    <a:pt x="1872774" y="497153"/>
                  </a:lnTo>
                  <a:lnTo>
                    <a:pt x="1878591" y="507471"/>
                  </a:lnTo>
                  <a:lnTo>
                    <a:pt x="1884671" y="517790"/>
                  </a:lnTo>
                  <a:lnTo>
                    <a:pt x="1889959" y="528638"/>
                  </a:lnTo>
                  <a:lnTo>
                    <a:pt x="1895246" y="539221"/>
                  </a:lnTo>
                  <a:lnTo>
                    <a:pt x="1900005" y="550334"/>
                  </a:lnTo>
                  <a:lnTo>
                    <a:pt x="1904764" y="560917"/>
                  </a:lnTo>
                  <a:lnTo>
                    <a:pt x="1908993" y="572294"/>
                  </a:lnTo>
                  <a:lnTo>
                    <a:pt x="1913223" y="583407"/>
                  </a:lnTo>
                  <a:lnTo>
                    <a:pt x="1916925" y="594519"/>
                  </a:lnTo>
                  <a:lnTo>
                    <a:pt x="1920361" y="605632"/>
                  </a:lnTo>
                  <a:lnTo>
                    <a:pt x="1923534" y="617009"/>
                  </a:lnTo>
                  <a:lnTo>
                    <a:pt x="1926442" y="628651"/>
                  </a:lnTo>
                  <a:lnTo>
                    <a:pt x="1929350" y="639763"/>
                  </a:lnTo>
                  <a:lnTo>
                    <a:pt x="1931729" y="651405"/>
                  </a:lnTo>
                  <a:lnTo>
                    <a:pt x="1933580" y="662782"/>
                  </a:lnTo>
                  <a:lnTo>
                    <a:pt x="1935431" y="674424"/>
                  </a:lnTo>
                  <a:lnTo>
                    <a:pt x="1937017" y="686065"/>
                  </a:lnTo>
                  <a:lnTo>
                    <a:pt x="1938074" y="697442"/>
                  </a:lnTo>
                  <a:lnTo>
                    <a:pt x="1939132" y="709084"/>
                  </a:lnTo>
                  <a:lnTo>
                    <a:pt x="1939661" y="720726"/>
                  </a:lnTo>
                  <a:lnTo>
                    <a:pt x="1939925" y="732632"/>
                  </a:lnTo>
                  <a:lnTo>
                    <a:pt x="1939925" y="744274"/>
                  </a:lnTo>
                  <a:lnTo>
                    <a:pt x="1939925" y="755915"/>
                  </a:lnTo>
                  <a:lnTo>
                    <a:pt x="1939396" y="767557"/>
                  </a:lnTo>
                  <a:lnTo>
                    <a:pt x="1938339" y="779199"/>
                  </a:lnTo>
                  <a:lnTo>
                    <a:pt x="1937546" y="790576"/>
                  </a:lnTo>
                  <a:lnTo>
                    <a:pt x="1935959" y="802217"/>
                  </a:lnTo>
                  <a:lnTo>
                    <a:pt x="1934638" y="813859"/>
                  </a:lnTo>
                  <a:lnTo>
                    <a:pt x="1932523" y="825501"/>
                  </a:lnTo>
                  <a:lnTo>
                    <a:pt x="1930408" y="837142"/>
                  </a:lnTo>
                  <a:lnTo>
                    <a:pt x="1928028" y="848519"/>
                  </a:lnTo>
                  <a:lnTo>
                    <a:pt x="1925120" y="859632"/>
                  </a:lnTo>
                  <a:lnTo>
                    <a:pt x="1922212" y="871009"/>
                  </a:lnTo>
                  <a:lnTo>
                    <a:pt x="1918775" y="882386"/>
                  </a:lnTo>
                  <a:lnTo>
                    <a:pt x="1915338" y="893499"/>
                  </a:lnTo>
                  <a:lnTo>
                    <a:pt x="1911373" y="904876"/>
                  </a:lnTo>
                  <a:lnTo>
                    <a:pt x="1907143" y="915988"/>
                  </a:lnTo>
                  <a:lnTo>
                    <a:pt x="1902648" y="926836"/>
                  </a:lnTo>
                  <a:lnTo>
                    <a:pt x="1898154" y="937684"/>
                  </a:lnTo>
                  <a:lnTo>
                    <a:pt x="1892867" y="948532"/>
                  </a:lnTo>
                  <a:lnTo>
                    <a:pt x="1887579" y="959380"/>
                  </a:lnTo>
                  <a:lnTo>
                    <a:pt x="1882028" y="969699"/>
                  </a:lnTo>
                  <a:lnTo>
                    <a:pt x="1875947" y="980282"/>
                  </a:lnTo>
                  <a:lnTo>
                    <a:pt x="1869866" y="990601"/>
                  </a:lnTo>
                  <a:lnTo>
                    <a:pt x="1863521" y="1000919"/>
                  </a:lnTo>
                  <a:lnTo>
                    <a:pt x="1856648" y="1011238"/>
                  </a:lnTo>
                  <a:lnTo>
                    <a:pt x="1849510" y="1021028"/>
                  </a:lnTo>
                  <a:lnTo>
                    <a:pt x="1842372" y="1031082"/>
                  </a:lnTo>
                  <a:lnTo>
                    <a:pt x="1834705" y="1040607"/>
                  </a:lnTo>
                  <a:lnTo>
                    <a:pt x="1827038" y="1050396"/>
                  </a:lnTo>
                  <a:lnTo>
                    <a:pt x="1818578" y="1059657"/>
                  </a:lnTo>
                  <a:lnTo>
                    <a:pt x="1810383" y="1068917"/>
                  </a:lnTo>
                  <a:lnTo>
                    <a:pt x="1801658" y="1078178"/>
                  </a:lnTo>
                  <a:lnTo>
                    <a:pt x="1792405" y="1086909"/>
                  </a:lnTo>
                  <a:lnTo>
                    <a:pt x="1783152" y="1095640"/>
                  </a:lnTo>
                  <a:lnTo>
                    <a:pt x="1774164" y="1103842"/>
                  </a:lnTo>
                  <a:lnTo>
                    <a:pt x="1764118" y="1112309"/>
                  </a:lnTo>
                  <a:lnTo>
                    <a:pt x="1754600" y="1119982"/>
                  </a:lnTo>
                  <a:lnTo>
                    <a:pt x="1744554" y="1127655"/>
                  </a:lnTo>
                  <a:lnTo>
                    <a:pt x="1734772" y="1134799"/>
                  </a:lnTo>
                  <a:lnTo>
                    <a:pt x="1724726" y="1141942"/>
                  </a:lnTo>
                  <a:lnTo>
                    <a:pt x="1714416" y="1148821"/>
                  </a:lnTo>
                  <a:lnTo>
                    <a:pt x="1703841" y="1155171"/>
                  </a:lnTo>
                  <a:lnTo>
                    <a:pt x="1693266" y="1161257"/>
                  </a:lnTo>
                  <a:lnTo>
                    <a:pt x="1682426" y="1167342"/>
                  </a:lnTo>
                  <a:lnTo>
                    <a:pt x="1671852" y="1172899"/>
                  </a:lnTo>
                  <a:lnTo>
                    <a:pt x="1660748" y="1178190"/>
                  </a:lnTo>
                  <a:lnTo>
                    <a:pt x="1649644" y="1183482"/>
                  </a:lnTo>
                  <a:lnTo>
                    <a:pt x="1638805" y="1188244"/>
                  </a:lnTo>
                  <a:lnTo>
                    <a:pt x="1627437" y="1192478"/>
                  </a:lnTo>
                  <a:lnTo>
                    <a:pt x="1616069" y="1196976"/>
                  </a:lnTo>
                  <a:lnTo>
                    <a:pt x="1604965" y="1200944"/>
                  </a:lnTo>
                  <a:lnTo>
                    <a:pt x="1593597" y="1204384"/>
                  </a:lnTo>
                  <a:lnTo>
                    <a:pt x="1581965" y="1208088"/>
                  </a:lnTo>
                  <a:lnTo>
                    <a:pt x="1570333" y="1210999"/>
                  </a:lnTo>
                  <a:lnTo>
                    <a:pt x="1558700" y="1213909"/>
                  </a:lnTo>
                  <a:lnTo>
                    <a:pt x="1546804" y="1216819"/>
                  </a:lnTo>
                  <a:lnTo>
                    <a:pt x="1535436" y="1218671"/>
                  </a:lnTo>
                  <a:lnTo>
                    <a:pt x="1523539" y="1220788"/>
                  </a:lnTo>
                  <a:lnTo>
                    <a:pt x="1511906" y="1222640"/>
                  </a:lnTo>
                  <a:lnTo>
                    <a:pt x="1500010" y="1224228"/>
                  </a:lnTo>
                  <a:lnTo>
                    <a:pt x="1488113" y="1225286"/>
                  </a:lnTo>
                  <a:lnTo>
                    <a:pt x="1476216" y="1226344"/>
                  </a:lnTo>
                  <a:lnTo>
                    <a:pt x="1464319" y="1226874"/>
                  </a:lnTo>
                  <a:lnTo>
                    <a:pt x="1452423" y="1227138"/>
                  </a:lnTo>
                  <a:lnTo>
                    <a:pt x="1440526" y="1227138"/>
                  </a:lnTo>
                  <a:lnTo>
                    <a:pt x="1428365" y="1227138"/>
                  </a:lnTo>
                  <a:lnTo>
                    <a:pt x="1416468" y="1226609"/>
                  </a:lnTo>
                  <a:lnTo>
                    <a:pt x="1404571" y="1225815"/>
                  </a:lnTo>
                  <a:lnTo>
                    <a:pt x="1392675" y="1224757"/>
                  </a:lnTo>
                  <a:lnTo>
                    <a:pt x="1380778" y="1223434"/>
                  </a:lnTo>
                  <a:lnTo>
                    <a:pt x="1369145" y="1221846"/>
                  </a:lnTo>
                  <a:lnTo>
                    <a:pt x="1357249" y="1219994"/>
                  </a:lnTo>
                  <a:lnTo>
                    <a:pt x="1345352" y="1217878"/>
                  </a:lnTo>
                  <a:lnTo>
                    <a:pt x="1333720" y="1215496"/>
                  </a:lnTo>
                  <a:lnTo>
                    <a:pt x="1322087" y="1212586"/>
                  </a:lnTo>
                  <a:lnTo>
                    <a:pt x="1310455" y="1209676"/>
                  </a:lnTo>
                  <a:lnTo>
                    <a:pt x="1298822" y="1206236"/>
                  </a:lnTo>
                  <a:lnTo>
                    <a:pt x="1287454" y="1203061"/>
                  </a:lnTo>
                  <a:lnTo>
                    <a:pt x="1276086" y="1199092"/>
                  </a:lnTo>
                  <a:lnTo>
                    <a:pt x="1264718" y="1194859"/>
                  </a:lnTo>
                  <a:lnTo>
                    <a:pt x="1253350" y="1190626"/>
                  </a:lnTo>
                  <a:lnTo>
                    <a:pt x="1242511" y="1186128"/>
                  </a:lnTo>
                  <a:lnTo>
                    <a:pt x="1231143" y="1181101"/>
                  </a:lnTo>
                  <a:lnTo>
                    <a:pt x="1220568" y="1175809"/>
                  </a:lnTo>
                  <a:lnTo>
                    <a:pt x="1209465" y="1170253"/>
                  </a:lnTo>
                  <a:lnTo>
                    <a:pt x="1198625" y="1164696"/>
                  </a:lnTo>
                  <a:lnTo>
                    <a:pt x="1188051" y="1158346"/>
                  </a:lnTo>
                  <a:lnTo>
                    <a:pt x="1177740" y="1152261"/>
                  </a:lnTo>
                  <a:lnTo>
                    <a:pt x="1167165" y="1145646"/>
                  </a:lnTo>
                  <a:lnTo>
                    <a:pt x="1157119" y="1138767"/>
                  </a:lnTo>
                  <a:lnTo>
                    <a:pt x="1147073" y="1131624"/>
                  </a:lnTo>
                  <a:lnTo>
                    <a:pt x="1137027" y="1124215"/>
                  </a:lnTo>
                  <a:lnTo>
                    <a:pt x="1127509" y="1116542"/>
                  </a:lnTo>
                  <a:lnTo>
                    <a:pt x="1117463" y="1108340"/>
                  </a:lnTo>
                  <a:lnTo>
                    <a:pt x="1107946" y="1100403"/>
                  </a:lnTo>
                  <a:lnTo>
                    <a:pt x="1098957" y="1091671"/>
                  </a:lnTo>
                  <a:lnTo>
                    <a:pt x="1089704" y="1082940"/>
                  </a:lnTo>
                  <a:lnTo>
                    <a:pt x="1080715" y="1073944"/>
                  </a:lnTo>
                  <a:lnTo>
                    <a:pt x="1071991" y="1064684"/>
                  </a:lnTo>
                  <a:lnTo>
                    <a:pt x="1063796" y="1055159"/>
                  </a:lnTo>
                  <a:lnTo>
                    <a:pt x="1055864" y="1045899"/>
                  </a:lnTo>
                  <a:lnTo>
                    <a:pt x="1047933" y="1036109"/>
                  </a:lnTo>
                  <a:lnTo>
                    <a:pt x="1040531" y="1026319"/>
                  </a:lnTo>
                  <a:lnTo>
                    <a:pt x="1033393" y="1016530"/>
                  </a:lnTo>
                  <a:lnTo>
                    <a:pt x="1026519" y="1006476"/>
                  </a:lnTo>
                  <a:lnTo>
                    <a:pt x="1019645" y="995892"/>
                  </a:lnTo>
                  <a:lnTo>
                    <a:pt x="1013565" y="985838"/>
                  </a:lnTo>
                  <a:lnTo>
                    <a:pt x="1007484" y="975519"/>
                  </a:lnTo>
                  <a:lnTo>
                    <a:pt x="1001668" y="964671"/>
                  </a:lnTo>
                  <a:lnTo>
                    <a:pt x="996381" y="954088"/>
                  </a:lnTo>
                  <a:lnTo>
                    <a:pt x="990829" y="943240"/>
                  </a:lnTo>
                  <a:lnTo>
                    <a:pt x="986070" y="932657"/>
                  </a:lnTo>
                  <a:lnTo>
                    <a:pt x="981312" y="921544"/>
                  </a:lnTo>
                  <a:lnTo>
                    <a:pt x="977346" y="910696"/>
                  </a:lnTo>
                  <a:lnTo>
                    <a:pt x="973116" y="899319"/>
                  </a:lnTo>
                  <a:lnTo>
                    <a:pt x="969150" y="888207"/>
                  </a:lnTo>
                  <a:lnTo>
                    <a:pt x="965714" y="876830"/>
                  </a:lnTo>
                  <a:lnTo>
                    <a:pt x="962805" y="865717"/>
                  </a:lnTo>
                  <a:lnTo>
                    <a:pt x="959633" y="854340"/>
                  </a:lnTo>
                  <a:lnTo>
                    <a:pt x="956989" y="842699"/>
                  </a:lnTo>
                  <a:lnTo>
                    <a:pt x="954610" y="831321"/>
                  </a:lnTo>
                  <a:lnTo>
                    <a:pt x="952495" y="819944"/>
                  </a:lnTo>
                  <a:lnTo>
                    <a:pt x="950909" y="808303"/>
                  </a:lnTo>
                  <a:lnTo>
                    <a:pt x="949322" y="796661"/>
                  </a:lnTo>
                  <a:lnTo>
                    <a:pt x="948001" y="785019"/>
                  </a:lnTo>
                  <a:lnTo>
                    <a:pt x="947207" y="773378"/>
                  </a:lnTo>
                  <a:lnTo>
                    <a:pt x="946679" y="761736"/>
                  </a:lnTo>
                  <a:lnTo>
                    <a:pt x="946414" y="750094"/>
                  </a:lnTo>
                  <a:lnTo>
                    <a:pt x="946150" y="738188"/>
                  </a:lnTo>
                  <a:lnTo>
                    <a:pt x="946414" y="726811"/>
                  </a:lnTo>
                  <a:lnTo>
                    <a:pt x="946943" y="715169"/>
                  </a:lnTo>
                  <a:lnTo>
                    <a:pt x="947472" y="703528"/>
                  </a:lnTo>
                  <a:lnTo>
                    <a:pt x="948794" y="691886"/>
                  </a:lnTo>
                  <a:lnTo>
                    <a:pt x="949851" y="680244"/>
                  </a:lnTo>
                  <a:lnTo>
                    <a:pt x="951702" y="668603"/>
                  </a:lnTo>
                  <a:lnTo>
                    <a:pt x="953552" y="657226"/>
                  </a:lnTo>
                  <a:lnTo>
                    <a:pt x="955932" y="645849"/>
                  </a:lnTo>
                  <a:lnTo>
                    <a:pt x="958311" y="634207"/>
                  </a:lnTo>
                  <a:lnTo>
                    <a:pt x="960955" y="622830"/>
                  </a:lnTo>
                  <a:lnTo>
                    <a:pt x="964127" y="611453"/>
                  </a:lnTo>
                  <a:lnTo>
                    <a:pt x="967564" y="600340"/>
                  </a:lnTo>
                  <a:lnTo>
                    <a:pt x="971001" y="588963"/>
                  </a:lnTo>
                  <a:lnTo>
                    <a:pt x="974967" y="577851"/>
                  </a:lnTo>
                  <a:lnTo>
                    <a:pt x="978932" y="566738"/>
                  </a:lnTo>
                  <a:lnTo>
                    <a:pt x="983426" y="555890"/>
                  </a:lnTo>
                  <a:lnTo>
                    <a:pt x="988185" y="545042"/>
                  </a:lnTo>
                  <a:lnTo>
                    <a:pt x="993208" y="534194"/>
                  </a:lnTo>
                  <a:lnTo>
                    <a:pt x="998760" y="523611"/>
                  </a:lnTo>
                  <a:lnTo>
                    <a:pt x="1004312" y="512763"/>
                  </a:lnTo>
                  <a:lnTo>
                    <a:pt x="1010128" y="502444"/>
                  </a:lnTo>
                  <a:lnTo>
                    <a:pt x="1016473" y="491861"/>
                  </a:lnTo>
                  <a:lnTo>
                    <a:pt x="1022818" y="481542"/>
                  </a:lnTo>
                  <a:lnTo>
                    <a:pt x="1029692" y="471488"/>
                  </a:lnTo>
                  <a:lnTo>
                    <a:pt x="1036830" y="461699"/>
                  </a:lnTo>
                  <a:lnTo>
                    <a:pt x="1043968" y="451909"/>
                  </a:lnTo>
                  <a:lnTo>
                    <a:pt x="1051634" y="442119"/>
                  </a:lnTo>
                  <a:lnTo>
                    <a:pt x="1059301" y="432594"/>
                  </a:lnTo>
                  <a:lnTo>
                    <a:pt x="1067761" y="423069"/>
                  </a:lnTo>
                  <a:lnTo>
                    <a:pt x="1075957" y="413809"/>
                  </a:lnTo>
                  <a:lnTo>
                    <a:pt x="1084681" y="404549"/>
                  </a:lnTo>
                  <a:lnTo>
                    <a:pt x="1093670" y="395553"/>
                  </a:lnTo>
                  <a:lnTo>
                    <a:pt x="1102923" y="387086"/>
                  </a:lnTo>
                  <a:lnTo>
                    <a:pt x="1112176" y="378619"/>
                  </a:lnTo>
                  <a:lnTo>
                    <a:pt x="1121693" y="370682"/>
                  </a:lnTo>
                  <a:lnTo>
                    <a:pt x="1131475" y="362480"/>
                  </a:lnTo>
                  <a:lnTo>
                    <a:pt x="1141257" y="355071"/>
                  </a:lnTo>
                  <a:lnTo>
                    <a:pt x="1151567" y="347663"/>
                  </a:lnTo>
                  <a:lnTo>
                    <a:pt x="1161613" y="340519"/>
                  </a:lnTo>
                  <a:lnTo>
                    <a:pt x="1171924" y="333905"/>
                  </a:lnTo>
                  <a:lnTo>
                    <a:pt x="1182499" y="327555"/>
                  </a:lnTo>
                  <a:lnTo>
                    <a:pt x="1193074" y="321205"/>
                  </a:lnTo>
                  <a:lnTo>
                    <a:pt x="1203913" y="315384"/>
                  </a:lnTo>
                  <a:lnTo>
                    <a:pt x="1214488" y="309563"/>
                  </a:lnTo>
                  <a:lnTo>
                    <a:pt x="1225591" y="304271"/>
                  </a:lnTo>
                  <a:lnTo>
                    <a:pt x="1236431" y="299244"/>
                  </a:lnTo>
                  <a:lnTo>
                    <a:pt x="1247534" y="294482"/>
                  </a:lnTo>
                  <a:lnTo>
                    <a:pt x="1258902" y="289984"/>
                  </a:lnTo>
                  <a:lnTo>
                    <a:pt x="1270006" y="285751"/>
                  </a:lnTo>
                  <a:lnTo>
                    <a:pt x="1281374" y="281517"/>
                  </a:lnTo>
                  <a:lnTo>
                    <a:pt x="1292742" y="278078"/>
                  </a:lnTo>
                  <a:lnTo>
                    <a:pt x="1304374" y="274638"/>
                  </a:lnTo>
                  <a:lnTo>
                    <a:pt x="1316007" y="271463"/>
                  </a:lnTo>
                  <a:lnTo>
                    <a:pt x="1327375" y="268553"/>
                  </a:lnTo>
                  <a:lnTo>
                    <a:pt x="1339007" y="266171"/>
                  </a:lnTo>
                  <a:lnTo>
                    <a:pt x="1350904" y="263790"/>
                  </a:lnTo>
                  <a:lnTo>
                    <a:pt x="1362801" y="261674"/>
                  </a:lnTo>
                  <a:lnTo>
                    <a:pt x="1374433" y="259821"/>
                  </a:lnTo>
                  <a:lnTo>
                    <a:pt x="1386330" y="258499"/>
                  </a:lnTo>
                  <a:lnTo>
                    <a:pt x="1398226" y="257176"/>
                  </a:lnTo>
                  <a:lnTo>
                    <a:pt x="1410123" y="256382"/>
                  </a:lnTo>
                  <a:lnTo>
                    <a:pt x="1422020" y="255853"/>
                  </a:lnTo>
                  <a:lnTo>
                    <a:pt x="1433917" y="255588"/>
                  </a:lnTo>
                  <a:close/>
                  <a:moveTo>
                    <a:pt x="200465" y="0"/>
                  </a:moveTo>
                  <a:lnTo>
                    <a:pt x="213953" y="0"/>
                  </a:lnTo>
                  <a:lnTo>
                    <a:pt x="227970" y="0"/>
                  </a:lnTo>
                  <a:lnTo>
                    <a:pt x="574420" y="2381"/>
                  </a:lnTo>
                  <a:lnTo>
                    <a:pt x="711943" y="177536"/>
                  </a:lnTo>
                  <a:lnTo>
                    <a:pt x="1193800" y="180711"/>
                  </a:lnTo>
                  <a:lnTo>
                    <a:pt x="1180577" y="186531"/>
                  </a:lnTo>
                  <a:lnTo>
                    <a:pt x="1167353" y="192352"/>
                  </a:lnTo>
                  <a:lnTo>
                    <a:pt x="1154130" y="198967"/>
                  </a:lnTo>
                  <a:lnTo>
                    <a:pt x="1141436" y="205581"/>
                  </a:lnTo>
                  <a:lnTo>
                    <a:pt x="1128477" y="212461"/>
                  </a:lnTo>
                  <a:lnTo>
                    <a:pt x="1115782" y="219340"/>
                  </a:lnTo>
                  <a:lnTo>
                    <a:pt x="1103353" y="227013"/>
                  </a:lnTo>
                  <a:lnTo>
                    <a:pt x="1090923" y="234950"/>
                  </a:lnTo>
                  <a:lnTo>
                    <a:pt x="1078757" y="242888"/>
                  </a:lnTo>
                  <a:lnTo>
                    <a:pt x="1066327" y="251619"/>
                  </a:lnTo>
                  <a:lnTo>
                    <a:pt x="1054426" y="260350"/>
                  </a:lnTo>
                  <a:lnTo>
                    <a:pt x="1043054" y="269346"/>
                  </a:lnTo>
                  <a:lnTo>
                    <a:pt x="1031418" y="278607"/>
                  </a:lnTo>
                  <a:lnTo>
                    <a:pt x="1019781" y="288396"/>
                  </a:lnTo>
                  <a:lnTo>
                    <a:pt x="1008409" y="298715"/>
                  </a:lnTo>
                  <a:lnTo>
                    <a:pt x="997566" y="309034"/>
                  </a:lnTo>
                  <a:lnTo>
                    <a:pt x="988310" y="318294"/>
                  </a:lnTo>
                  <a:lnTo>
                    <a:pt x="979318" y="327554"/>
                  </a:lnTo>
                  <a:lnTo>
                    <a:pt x="970326" y="337079"/>
                  </a:lnTo>
                  <a:lnTo>
                    <a:pt x="961863" y="346604"/>
                  </a:lnTo>
                  <a:lnTo>
                    <a:pt x="953665" y="356129"/>
                  </a:lnTo>
                  <a:lnTo>
                    <a:pt x="945466" y="365919"/>
                  </a:lnTo>
                  <a:lnTo>
                    <a:pt x="937532" y="375973"/>
                  </a:lnTo>
                  <a:lnTo>
                    <a:pt x="929863" y="385763"/>
                  </a:lnTo>
                  <a:lnTo>
                    <a:pt x="922722" y="396082"/>
                  </a:lnTo>
                  <a:lnTo>
                    <a:pt x="915582" y="406400"/>
                  </a:lnTo>
                  <a:lnTo>
                    <a:pt x="908441" y="416719"/>
                  </a:lnTo>
                  <a:lnTo>
                    <a:pt x="902094" y="427038"/>
                  </a:lnTo>
                  <a:lnTo>
                    <a:pt x="895482" y="437886"/>
                  </a:lnTo>
                  <a:lnTo>
                    <a:pt x="889400" y="448469"/>
                  </a:lnTo>
                  <a:lnTo>
                    <a:pt x="883581" y="459317"/>
                  </a:lnTo>
                  <a:lnTo>
                    <a:pt x="877499" y="470165"/>
                  </a:lnTo>
                  <a:lnTo>
                    <a:pt x="872209" y="481277"/>
                  </a:lnTo>
                  <a:lnTo>
                    <a:pt x="866920" y="492390"/>
                  </a:lnTo>
                  <a:lnTo>
                    <a:pt x="861895" y="503238"/>
                  </a:lnTo>
                  <a:lnTo>
                    <a:pt x="857135" y="514615"/>
                  </a:lnTo>
                  <a:lnTo>
                    <a:pt x="852639" y="525992"/>
                  </a:lnTo>
                  <a:lnTo>
                    <a:pt x="848407" y="537105"/>
                  </a:lnTo>
                  <a:lnTo>
                    <a:pt x="844176" y="548482"/>
                  </a:lnTo>
                  <a:lnTo>
                    <a:pt x="840473" y="560123"/>
                  </a:lnTo>
                  <a:lnTo>
                    <a:pt x="836771" y="571765"/>
                  </a:lnTo>
                  <a:lnTo>
                    <a:pt x="833597" y="583407"/>
                  </a:lnTo>
                  <a:lnTo>
                    <a:pt x="830688" y="595048"/>
                  </a:lnTo>
                  <a:lnTo>
                    <a:pt x="827514" y="606425"/>
                  </a:lnTo>
                  <a:lnTo>
                    <a:pt x="824870" y="618067"/>
                  </a:lnTo>
                  <a:lnTo>
                    <a:pt x="822490" y="629973"/>
                  </a:lnTo>
                  <a:lnTo>
                    <a:pt x="820374" y="641880"/>
                  </a:lnTo>
                  <a:lnTo>
                    <a:pt x="818523" y="653521"/>
                  </a:lnTo>
                  <a:lnTo>
                    <a:pt x="816936" y="665428"/>
                  </a:lnTo>
                  <a:lnTo>
                    <a:pt x="815349" y="677334"/>
                  </a:lnTo>
                  <a:lnTo>
                    <a:pt x="814291" y="689240"/>
                  </a:lnTo>
                  <a:lnTo>
                    <a:pt x="812969" y="701146"/>
                  </a:lnTo>
                  <a:lnTo>
                    <a:pt x="812440" y="713053"/>
                  </a:lnTo>
                  <a:lnTo>
                    <a:pt x="811911" y="725223"/>
                  </a:lnTo>
                  <a:lnTo>
                    <a:pt x="811646" y="737130"/>
                  </a:lnTo>
                  <a:lnTo>
                    <a:pt x="811646" y="749036"/>
                  </a:lnTo>
                  <a:lnTo>
                    <a:pt x="811911" y="760942"/>
                  </a:lnTo>
                  <a:lnTo>
                    <a:pt x="812175" y="772848"/>
                  </a:lnTo>
                  <a:lnTo>
                    <a:pt x="812969" y="784755"/>
                  </a:lnTo>
                  <a:lnTo>
                    <a:pt x="814027" y="796926"/>
                  </a:lnTo>
                  <a:lnTo>
                    <a:pt x="815085" y="808832"/>
                  </a:lnTo>
                  <a:lnTo>
                    <a:pt x="816671" y="820738"/>
                  </a:lnTo>
                  <a:lnTo>
                    <a:pt x="817994" y="832380"/>
                  </a:lnTo>
                  <a:lnTo>
                    <a:pt x="819845" y="844286"/>
                  </a:lnTo>
                  <a:lnTo>
                    <a:pt x="821961" y="856192"/>
                  </a:lnTo>
                  <a:lnTo>
                    <a:pt x="824341" y="868098"/>
                  </a:lnTo>
                  <a:lnTo>
                    <a:pt x="826986" y="879740"/>
                  </a:lnTo>
                  <a:lnTo>
                    <a:pt x="829630" y="891117"/>
                  </a:lnTo>
                  <a:lnTo>
                    <a:pt x="833068" y="903024"/>
                  </a:lnTo>
                  <a:lnTo>
                    <a:pt x="836242" y="914665"/>
                  </a:lnTo>
                  <a:lnTo>
                    <a:pt x="839680" y="926042"/>
                  </a:lnTo>
                  <a:lnTo>
                    <a:pt x="843382" y="937684"/>
                  </a:lnTo>
                  <a:lnTo>
                    <a:pt x="847614" y="949326"/>
                  </a:lnTo>
                  <a:lnTo>
                    <a:pt x="851581" y="960438"/>
                  </a:lnTo>
                  <a:lnTo>
                    <a:pt x="856077" y="971815"/>
                  </a:lnTo>
                  <a:lnTo>
                    <a:pt x="860837" y="983192"/>
                  </a:lnTo>
                  <a:lnTo>
                    <a:pt x="865862" y="994040"/>
                  </a:lnTo>
                  <a:lnTo>
                    <a:pt x="871151" y="1005153"/>
                  </a:lnTo>
                  <a:lnTo>
                    <a:pt x="876705" y="1016265"/>
                  </a:lnTo>
                  <a:lnTo>
                    <a:pt x="882259" y="1027113"/>
                  </a:lnTo>
                  <a:lnTo>
                    <a:pt x="0" y="1021292"/>
                  </a:lnTo>
                  <a:lnTo>
                    <a:pt x="5289" y="214313"/>
                  </a:lnTo>
                  <a:lnTo>
                    <a:pt x="5818" y="196850"/>
                  </a:lnTo>
                  <a:lnTo>
                    <a:pt x="6347" y="180446"/>
                  </a:lnTo>
                  <a:lnTo>
                    <a:pt x="7670" y="165100"/>
                  </a:lnTo>
                  <a:lnTo>
                    <a:pt x="9256" y="150284"/>
                  </a:lnTo>
                  <a:lnTo>
                    <a:pt x="10843" y="136525"/>
                  </a:lnTo>
                  <a:lnTo>
                    <a:pt x="13223" y="123296"/>
                  </a:lnTo>
                  <a:lnTo>
                    <a:pt x="15868" y="111390"/>
                  </a:lnTo>
                  <a:lnTo>
                    <a:pt x="19306" y="100277"/>
                  </a:lnTo>
                  <a:lnTo>
                    <a:pt x="22744" y="89429"/>
                  </a:lnTo>
                  <a:lnTo>
                    <a:pt x="26711" y="79640"/>
                  </a:lnTo>
                  <a:lnTo>
                    <a:pt x="31207" y="70644"/>
                  </a:lnTo>
                  <a:lnTo>
                    <a:pt x="33587" y="66146"/>
                  </a:lnTo>
                  <a:lnTo>
                    <a:pt x="36232" y="62177"/>
                  </a:lnTo>
                  <a:lnTo>
                    <a:pt x="38612" y="58208"/>
                  </a:lnTo>
                  <a:lnTo>
                    <a:pt x="41257" y="54240"/>
                  </a:lnTo>
                  <a:lnTo>
                    <a:pt x="44166" y="50800"/>
                  </a:lnTo>
                  <a:lnTo>
                    <a:pt x="47075" y="47625"/>
                  </a:lnTo>
                  <a:lnTo>
                    <a:pt x="50249" y="43921"/>
                  </a:lnTo>
                  <a:lnTo>
                    <a:pt x="53158" y="41011"/>
                  </a:lnTo>
                  <a:lnTo>
                    <a:pt x="56331" y="38100"/>
                  </a:lnTo>
                  <a:lnTo>
                    <a:pt x="60034" y="34925"/>
                  </a:lnTo>
                  <a:lnTo>
                    <a:pt x="66910" y="29633"/>
                  </a:lnTo>
                  <a:lnTo>
                    <a:pt x="74315" y="24871"/>
                  </a:lnTo>
                  <a:lnTo>
                    <a:pt x="82249" y="20638"/>
                  </a:lnTo>
                  <a:lnTo>
                    <a:pt x="90712" y="16933"/>
                  </a:lnTo>
                  <a:lnTo>
                    <a:pt x="99439" y="13494"/>
                  </a:lnTo>
                  <a:lnTo>
                    <a:pt x="108696" y="10583"/>
                  </a:lnTo>
                  <a:lnTo>
                    <a:pt x="118481" y="8202"/>
                  </a:lnTo>
                  <a:lnTo>
                    <a:pt x="129059" y="6086"/>
                  </a:lnTo>
                  <a:lnTo>
                    <a:pt x="139638" y="4498"/>
                  </a:lnTo>
                  <a:lnTo>
                    <a:pt x="150746" y="2911"/>
                  </a:lnTo>
                  <a:lnTo>
                    <a:pt x="162647" y="1588"/>
                  </a:lnTo>
                  <a:lnTo>
                    <a:pt x="174812" y="794"/>
                  </a:lnTo>
                  <a:lnTo>
                    <a:pt x="187242" y="265"/>
                  </a:lnTo>
                  <a:lnTo>
                    <a:pt x="200465" y="0"/>
                  </a:lnTo>
                  <a:close/>
                </a:path>
              </a:pathLst>
            </a:custGeom>
            <a:solidFill>
              <a:schemeClr val="bg1"/>
            </a:solidFill>
            <a:ln>
              <a:noFill/>
            </a:ln>
            <a:effectLst/>
            <a:ex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grpSp>
      <p:grpSp>
        <p:nvGrpSpPr>
          <p:cNvPr id="17" name="组合 16"/>
          <p:cNvGrpSpPr/>
          <p:nvPr/>
        </p:nvGrpSpPr>
        <p:grpSpPr>
          <a:xfrm>
            <a:off x="8047703" y="5069037"/>
            <a:ext cx="760231" cy="760231"/>
            <a:chOff x="6035777" y="3814644"/>
            <a:chExt cx="570173" cy="570173"/>
          </a:xfrm>
        </p:grpSpPr>
        <p:sp>
          <p:nvSpPr>
            <p:cNvPr id="18" name="椭圆 17"/>
            <p:cNvSpPr/>
            <p:nvPr/>
          </p:nvSpPr>
          <p:spPr>
            <a:xfrm>
              <a:off x="6035777" y="3814644"/>
              <a:ext cx="570173" cy="570173"/>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9" name="组合 18"/>
            <p:cNvGrpSpPr/>
            <p:nvPr/>
          </p:nvGrpSpPr>
          <p:grpSpPr>
            <a:xfrm>
              <a:off x="6161680" y="3929517"/>
              <a:ext cx="318365" cy="305100"/>
              <a:chOff x="6161680" y="3929517"/>
              <a:chExt cx="318365" cy="305100"/>
            </a:xfrm>
          </p:grpSpPr>
          <p:sp>
            <p:nvSpPr>
              <p:cNvPr id="20" name="矩形-1"/>
              <p:cNvSpPr>
                <a:spLocks/>
              </p:cNvSpPr>
              <p:nvPr/>
            </p:nvSpPr>
            <p:spPr bwMode="auto">
              <a:xfrm>
                <a:off x="6208108" y="4060843"/>
                <a:ext cx="122040" cy="173774"/>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solidFill>
                <a:schemeClr val="bg1"/>
              </a:solidFill>
              <a:ln w="9525">
                <a:noFill/>
                <a:round/>
                <a:headEnd/>
                <a:tailEnd/>
              </a:ln>
            </p:spPr>
            <p:txBody>
              <a:bodyPr vert="horz" wrap="square" lIns="162560" tIns="81280" rIns="162560" bIns="81280" numCol="1" anchor="t" anchorCtr="0" compatLnSpc="1">
                <a:prstTxWarp prst="textNoShape">
                  <a:avLst/>
                </a:prstTxWarp>
              </a:bodyPr>
              <a:lstStyle/>
              <a:p>
                <a:endParaRPr lang="en-US" sz="4267" dirty="0">
                  <a:latin typeface="+mn-ea"/>
                </a:endParaRPr>
              </a:p>
            </p:txBody>
          </p:sp>
          <p:sp>
            <p:nvSpPr>
              <p:cNvPr id="21" name="矩形-2"/>
              <p:cNvSpPr>
                <a:spLocks/>
              </p:cNvSpPr>
              <p:nvPr/>
            </p:nvSpPr>
            <p:spPr bwMode="auto">
              <a:xfrm>
                <a:off x="6161680" y="3929517"/>
                <a:ext cx="318365" cy="222855"/>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solidFill>
                <a:schemeClr val="bg1"/>
              </a:solidFill>
              <a:ln w="9525">
                <a:noFill/>
                <a:round/>
                <a:headEnd/>
                <a:tailEnd/>
              </a:ln>
            </p:spPr>
            <p:txBody>
              <a:bodyPr vert="horz" wrap="square" lIns="162560" tIns="81280" rIns="162560" bIns="81280" numCol="1" anchor="t" anchorCtr="0" compatLnSpc="1">
                <a:prstTxWarp prst="textNoShape">
                  <a:avLst/>
                </a:prstTxWarp>
              </a:bodyPr>
              <a:lstStyle/>
              <a:p>
                <a:endParaRPr lang="en-US" sz="4267" dirty="0">
                  <a:latin typeface="+mn-ea"/>
                </a:endParaRPr>
              </a:p>
            </p:txBody>
          </p:sp>
          <p:sp>
            <p:nvSpPr>
              <p:cNvPr id="22" name="矩形-3"/>
              <p:cNvSpPr>
                <a:spLocks/>
              </p:cNvSpPr>
              <p:nvPr/>
            </p:nvSpPr>
            <p:spPr bwMode="auto">
              <a:xfrm>
                <a:off x="6318209" y="4060843"/>
                <a:ext cx="123367" cy="173774"/>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solidFill>
                <a:schemeClr val="bg1"/>
              </a:solidFill>
              <a:ln w="9525">
                <a:noFill/>
                <a:round/>
                <a:headEnd/>
                <a:tailEnd/>
              </a:ln>
            </p:spPr>
            <p:txBody>
              <a:bodyPr vert="horz" wrap="square" lIns="162560" tIns="81280" rIns="162560" bIns="81280" numCol="1" anchor="t" anchorCtr="0" compatLnSpc="1">
                <a:prstTxWarp prst="textNoShape">
                  <a:avLst/>
                </a:prstTxWarp>
              </a:bodyPr>
              <a:lstStyle/>
              <a:p>
                <a:endParaRPr lang="en-US" sz="4267" dirty="0">
                  <a:latin typeface="+mn-ea"/>
                </a:endParaRPr>
              </a:p>
            </p:txBody>
          </p:sp>
        </p:grpSp>
      </p:grpSp>
      <p:grpSp>
        <p:nvGrpSpPr>
          <p:cNvPr id="23" name="组合 22"/>
          <p:cNvGrpSpPr/>
          <p:nvPr/>
        </p:nvGrpSpPr>
        <p:grpSpPr>
          <a:xfrm>
            <a:off x="9423342" y="5069037"/>
            <a:ext cx="760231" cy="760231"/>
            <a:chOff x="7067506" y="3814644"/>
            <a:chExt cx="570173" cy="570173"/>
          </a:xfrm>
        </p:grpSpPr>
        <p:sp>
          <p:nvSpPr>
            <p:cNvPr id="24" name="椭圆 23"/>
            <p:cNvSpPr/>
            <p:nvPr/>
          </p:nvSpPr>
          <p:spPr>
            <a:xfrm>
              <a:off x="7067506" y="3814644"/>
              <a:ext cx="570173" cy="570173"/>
            </a:xfrm>
            <a:prstGeom prst="ellips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2"/>
            <p:cNvSpPr>
              <a:spLocks/>
            </p:cNvSpPr>
            <p:nvPr/>
          </p:nvSpPr>
          <p:spPr bwMode="auto">
            <a:xfrm>
              <a:off x="7186784" y="3989190"/>
              <a:ext cx="331616" cy="221078"/>
            </a:xfrm>
            <a:custGeom>
              <a:avLst/>
              <a:gdLst>
                <a:gd name="T0" fmla="*/ 1006919 w 1450975"/>
                <a:gd name="T1" fmla="*/ 486464 h 968375"/>
                <a:gd name="T2" fmla="*/ 1058912 w 1450975"/>
                <a:gd name="T3" fmla="*/ 517972 h 968375"/>
                <a:gd name="T4" fmla="*/ 1095306 w 1450975"/>
                <a:gd name="T5" fmla="*/ 566445 h 968375"/>
                <a:gd name="T6" fmla="*/ 1110903 w 1450975"/>
                <a:gd name="T7" fmla="*/ 626690 h 968375"/>
                <a:gd name="T8" fmla="*/ 1101198 w 1450975"/>
                <a:gd name="T9" fmla="*/ 689359 h 968375"/>
                <a:gd name="T10" fmla="*/ 1069657 w 1450975"/>
                <a:gd name="T11" fmla="*/ 741293 h 968375"/>
                <a:gd name="T12" fmla="*/ 1021130 w 1450975"/>
                <a:gd name="T13" fmla="*/ 777649 h 968375"/>
                <a:gd name="T14" fmla="*/ 960819 w 1450975"/>
                <a:gd name="T15" fmla="*/ 793229 h 968375"/>
                <a:gd name="T16" fmla="*/ 898083 w 1450975"/>
                <a:gd name="T17" fmla="*/ 783534 h 968375"/>
                <a:gd name="T18" fmla="*/ 846091 w 1450975"/>
                <a:gd name="T19" fmla="*/ 752028 h 968375"/>
                <a:gd name="T20" fmla="*/ 809695 w 1450975"/>
                <a:gd name="T21" fmla="*/ 703900 h 968375"/>
                <a:gd name="T22" fmla="*/ 794098 w 1450975"/>
                <a:gd name="T23" fmla="*/ 643309 h 968375"/>
                <a:gd name="T24" fmla="*/ 803803 w 1450975"/>
                <a:gd name="T25" fmla="*/ 580986 h 968375"/>
                <a:gd name="T26" fmla="*/ 835346 w 1450975"/>
                <a:gd name="T27" fmla="*/ 528706 h 968375"/>
                <a:gd name="T28" fmla="*/ 883871 w 1450975"/>
                <a:gd name="T29" fmla="*/ 492350 h 968375"/>
                <a:gd name="T30" fmla="*/ 944182 w 1450975"/>
                <a:gd name="T31" fmla="*/ 477116 h 968375"/>
                <a:gd name="T32" fmla="*/ 892405 w 1450975"/>
                <a:gd name="T33" fmla="*/ 242814 h 968375"/>
                <a:gd name="T34" fmla="*/ 816330 w 1450975"/>
                <a:gd name="T35" fmla="*/ 262615 h 968375"/>
                <a:gd name="T36" fmla="*/ 685717 w 1450975"/>
                <a:gd name="T37" fmla="*/ 341469 h 968375"/>
                <a:gd name="T38" fmla="*/ 595052 w 1450975"/>
                <a:gd name="T39" fmla="*/ 463050 h 968375"/>
                <a:gd name="T40" fmla="*/ 563789 w 1450975"/>
                <a:gd name="T41" fmla="*/ 555104 h 968375"/>
                <a:gd name="T42" fmla="*/ 555798 w 1450975"/>
                <a:gd name="T43" fmla="*/ 635001 h 968375"/>
                <a:gd name="T44" fmla="*/ 563789 w 1450975"/>
                <a:gd name="T45" fmla="*/ 715243 h 968375"/>
                <a:gd name="T46" fmla="*/ 595052 w 1450975"/>
                <a:gd name="T47" fmla="*/ 807298 h 968375"/>
                <a:gd name="T48" fmla="*/ 685717 w 1450975"/>
                <a:gd name="T49" fmla="*/ 928879 h 968375"/>
                <a:gd name="T50" fmla="*/ 816330 w 1450975"/>
                <a:gd name="T51" fmla="*/ 1007732 h 968375"/>
                <a:gd name="T52" fmla="*/ 892405 w 1450975"/>
                <a:gd name="T53" fmla="*/ 1027533 h 968375"/>
                <a:gd name="T54" fmla="*/ 972995 w 1450975"/>
                <a:gd name="T55" fmla="*/ 1031355 h 968375"/>
                <a:gd name="T56" fmla="*/ 1051502 w 1450975"/>
                <a:gd name="T57" fmla="*/ 1019544 h 968375"/>
                <a:gd name="T58" fmla="*/ 1158494 w 1450975"/>
                <a:gd name="T59" fmla="*/ 974732 h 968375"/>
                <a:gd name="T60" fmla="*/ 1270695 w 1450975"/>
                <a:gd name="T61" fmla="*/ 872605 h 968375"/>
                <a:gd name="T62" fmla="*/ 1331485 w 1450975"/>
                <a:gd name="T63" fmla="*/ 753107 h 968375"/>
                <a:gd name="T64" fmla="*/ 1347465 w 1450975"/>
                <a:gd name="T65" fmla="*/ 675643 h 968375"/>
                <a:gd name="T66" fmla="*/ 1347465 w 1450975"/>
                <a:gd name="T67" fmla="*/ 594358 h 968375"/>
                <a:gd name="T68" fmla="*/ 1331485 w 1450975"/>
                <a:gd name="T69" fmla="*/ 517241 h 968375"/>
                <a:gd name="T70" fmla="*/ 1270695 w 1450975"/>
                <a:gd name="T71" fmla="*/ 397743 h 968375"/>
                <a:gd name="T72" fmla="*/ 1158494 w 1450975"/>
                <a:gd name="T73" fmla="*/ 295616 h 968375"/>
                <a:gd name="T74" fmla="*/ 1051502 w 1450975"/>
                <a:gd name="T75" fmla="*/ 250804 h 968375"/>
                <a:gd name="T76" fmla="*/ 972995 w 1450975"/>
                <a:gd name="T77" fmla="*/ 238994 h 968375"/>
                <a:gd name="T78" fmla="*/ 1074081 w 1450975"/>
                <a:gd name="T79" fmla="*/ 11116 h 968375"/>
                <a:gd name="T80" fmla="*/ 1258189 w 1450975"/>
                <a:gd name="T81" fmla="*/ 68085 h 968375"/>
                <a:gd name="T82" fmla="*/ 1426666 w 1450975"/>
                <a:gd name="T83" fmla="*/ 160487 h 968375"/>
                <a:gd name="T84" fmla="*/ 1576037 w 1450975"/>
                <a:gd name="T85" fmla="*/ 273036 h 968375"/>
                <a:gd name="T86" fmla="*/ 1742429 w 1450975"/>
                <a:gd name="T87" fmla="*/ 434218 h 968375"/>
                <a:gd name="T88" fmla="*/ 1885548 w 1450975"/>
                <a:gd name="T89" fmla="*/ 607906 h 968375"/>
                <a:gd name="T90" fmla="*/ 1829967 w 1450975"/>
                <a:gd name="T91" fmla="*/ 734349 h 968375"/>
                <a:gd name="T92" fmla="*/ 1642039 w 1450975"/>
                <a:gd name="T93" fmla="*/ 937911 h 968375"/>
                <a:gd name="T94" fmla="*/ 1503782 w 1450975"/>
                <a:gd name="T95" fmla="*/ 1054976 h 968375"/>
                <a:gd name="T96" fmla="*/ 1344685 w 1450975"/>
                <a:gd name="T97" fmla="*/ 1159536 h 968375"/>
                <a:gd name="T98" fmla="*/ 1167525 w 1450975"/>
                <a:gd name="T99" fmla="*/ 1235958 h 968375"/>
                <a:gd name="T100" fmla="*/ 977164 w 1450975"/>
                <a:gd name="T101" fmla="*/ 1269652 h 968375"/>
                <a:gd name="T102" fmla="*/ 783676 w 1450975"/>
                <a:gd name="T103" fmla="*/ 1248810 h 968375"/>
                <a:gd name="T104" fmla="*/ 603389 w 1450975"/>
                <a:gd name="T105" fmla="*/ 1182114 h 968375"/>
                <a:gd name="T106" fmla="*/ 439081 w 1450975"/>
                <a:gd name="T107" fmla="*/ 1083113 h 968375"/>
                <a:gd name="T108" fmla="*/ 295616 w 1450975"/>
                <a:gd name="T109" fmla="*/ 967437 h 968375"/>
                <a:gd name="T110" fmla="*/ 114981 w 1450975"/>
                <a:gd name="T111" fmla="*/ 782635 h 968375"/>
                <a:gd name="T112" fmla="*/ 0 w 1450975"/>
                <a:gd name="T113" fmla="*/ 635001 h 968375"/>
                <a:gd name="T114" fmla="*/ 114981 w 1450975"/>
                <a:gd name="T115" fmla="*/ 487714 h 968375"/>
                <a:gd name="T116" fmla="*/ 295616 w 1450975"/>
                <a:gd name="T117" fmla="*/ 302563 h 968375"/>
                <a:gd name="T118" fmla="*/ 439081 w 1450975"/>
                <a:gd name="T119" fmla="*/ 187235 h 968375"/>
                <a:gd name="T120" fmla="*/ 603389 w 1450975"/>
                <a:gd name="T121" fmla="*/ 88233 h 968375"/>
                <a:gd name="T122" fmla="*/ 783676 w 1450975"/>
                <a:gd name="T123" fmla="*/ 21190 h 9683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50975" h="968375">
                  <a:moveTo>
                    <a:pt x="725752" y="363537"/>
                  </a:moveTo>
                  <a:lnTo>
                    <a:pt x="731824" y="363801"/>
                  </a:lnTo>
                  <a:lnTo>
                    <a:pt x="737896" y="364065"/>
                  </a:lnTo>
                  <a:lnTo>
                    <a:pt x="743969" y="365121"/>
                  </a:lnTo>
                  <a:lnTo>
                    <a:pt x="749777" y="365913"/>
                  </a:lnTo>
                  <a:lnTo>
                    <a:pt x="755849" y="367497"/>
                  </a:lnTo>
                  <a:lnTo>
                    <a:pt x="761129" y="369081"/>
                  </a:lnTo>
                  <a:lnTo>
                    <a:pt x="766937" y="370929"/>
                  </a:lnTo>
                  <a:lnTo>
                    <a:pt x="772481" y="373041"/>
                  </a:lnTo>
                  <a:lnTo>
                    <a:pt x="777761" y="375417"/>
                  </a:lnTo>
                  <a:lnTo>
                    <a:pt x="783041" y="378057"/>
                  </a:lnTo>
                  <a:lnTo>
                    <a:pt x="788057" y="381225"/>
                  </a:lnTo>
                  <a:lnTo>
                    <a:pt x="792809" y="384129"/>
                  </a:lnTo>
                  <a:lnTo>
                    <a:pt x="797825" y="387562"/>
                  </a:lnTo>
                  <a:lnTo>
                    <a:pt x="802314" y="391258"/>
                  </a:lnTo>
                  <a:lnTo>
                    <a:pt x="806538" y="394954"/>
                  </a:lnTo>
                  <a:lnTo>
                    <a:pt x="810762" y="398914"/>
                  </a:lnTo>
                  <a:lnTo>
                    <a:pt x="814722" y="403138"/>
                  </a:lnTo>
                  <a:lnTo>
                    <a:pt x="818682" y="407626"/>
                  </a:lnTo>
                  <a:lnTo>
                    <a:pt x="822114" y="412114"/>
                  </a:lnTo>
                  <a:lnTo>
                    <a:pt x="825546" y="416866"/>
                  </a:lnTo>
                  <a:lnTo>
                    <a:pt x="828714" y="421618"/>
                  </a:lnTo>
                  <a:lnTo>
                    <a:pt x="831618" y="426898"/>
                  </a:lnTo>
                  <a:lnTo>
                    <a:pt x="834258" y="431914"/>
                  </a:lnTo>
                  <a:lnTo>
                    <a:pt x="836634" y="437458"/>
                  </a:lnTo>
                  <a:lnTo>
                    <a:pt x="838746" y="443002"/>
                  </a:lnTo>
                  <a:lnTo>
                    <a:pt x="840594" y="448547"/>
                  </a:lnTo>
                  <a:lnTo>
                    <a:pt x="842442" y="454091"/>
                  </a:lnTo>
                  <a:lnTo>
                    <a:pt x="843762" y="459899"/>
                  </a:lnTo>
                  <a:lnTo>
                    <a:pt x="844818" y="465707"/>
                  </a:lnTo>
                  <a:lnTo>
                    <a:pt x="845610" y="471779"/>
                  </a:lnTo>
                  <a:lnTo>
                    <a:pt x="846138" y="477851"/>
                  </a:lnTo>
                  <a:lnTo>
                    <a:pt x="846138" y="484187"/>
                  </a:lnTo>
                  <a:lnTo>
                    <a:pt x="846138" y="490523"/>
                  </a:lnTo>
                  <a:lnTo>
                    <a:pt x="845610" y="496595"/>
                  </a:lnTo>
                  <a:lnTo>
                    <a:pt x="844818" y="502667"/>
                  </a:lnTo>
                  <a:lnTo>
                    <a:pt x="843762" y="508740"/>
                  </a:lnTo>
                  <a:lnTo>
                    <a:pt x="842442" y="514548"/>
                  </a:lnTo>
                  <a:lnTo>
                    <a:pt x="840594" y="520092"/>
                  </a:lnTo>
                  <a:lnTo>
                    <a:pt x="838746" y="525636"/>
                  </a:lnTo>
                  <a:lnTo>
                    <a:pt x="836634" y="531180"/>
                  </a:lnTo>
                  <a:lnTo>
                    <a:pt x="834258" y="536724"/>
                  </a:lnTo>
                  <a:lnTo>
                    <a:pt x="831618" y="541740"/>
                  </a:lnTo>
                  <a:lnTo>
                    <a:pt x="828714" y="546756"/>
                  </a:lnTo>
                  <a:lnTo>
                    <a:pt x="825546" y="551772"/>
                  </a:lnTo>
                  <a:lnTo>
                    <a:pt x="822114" y="556524"/>
                  </a:lnTo>
                  <a:lnTo>
                    <a:pt x="818682" y="561012"/>
                  </a:lnTo>
                  <a:lnTo>
                    <a:pt x="814722" y="565236"/>
                  </a:lnTo>
                  <a:lnTo>
                    <a:pt x="810762" y="569461"/>
                  </a:lnTo>
                  <a:lnTo>
                    <a:pt x="806538" y="573421"/>
                  </a:lnTo>
                  <a:lnTo>
                    <a:pt x="802314" y="577381"/>
                  </a:lnTo>
                  <a:lnTo>
                    <a:pt x="797825" y="581077"/>
                  </a:lnTo>
                  <a:lnTo>
                    <a:pt x="792809" y="584509"/>
                  </a:lnTo>
                  <a:lnTo>
                    <a:pt x="788057" y="587413"/>
                  </a:lnTo>
                  <a:lnTo>
                    <a:pt x="783041" y="590581"/>
                  </a:lnTo>
                  <a:lnTo>
                    <a:pt x="777761" y="592957"/>
                  </a:lnTo>
                  <a:lnTo>
                    <a:pt x="772481" y="595333"/>
                  </a:lnTo>
                  <a:lnTo>
                    <a:pt x="766937" y="597445"/>
                  </a:lnTo>
                  <a:lnTo>
                    <a:pt x="761129" y="599557"/>
                  </a:lnTo>
                  <a:lnTo>
                    <a:pt x="755849" y="601141"/>
                  </a:lnTo>
                  <a:lnTo>
                    <a:pt x="749777" y="602461"/>
                  </a:lnTo>
                  <a:lnTo>
                    <a:pt x="743969" y="603517"/>
                  </a:lnTo>
                  <a:lnTo>
                    <a:pt x="737896" y="604045"/>
                  </a:lnTo>
                  <a:lnTo>
                    <a:pt x="731824" y="604837"/>
                  </a:lnTo>
                  <a:lnTo>
                    <a:pt x="725752" y="604837"/>
                  </a:lnTo>
                  <a:lnTo>
                    <a:pt x="719152" y="604837"/>
                  </a:lnTo>
                  <a:lnTo>
                    <a:pt x="713080" y="604045"/>
                  </a:lnTo>
                  <a:lnTo>
                    <a:pt x="707008" y="603517"/>
                  </a:lnTo>
                  <a:lnTo>
                    <a:pt x="701200" y="602461"/>
                  </a:lnTo>
                  <a:lnTo>
                    <a:pt x="695128" y="601141"/>
                  </a:lnTo>
                  <a:lnTo>
                    <a:pt x="689848" y="599557"/>
                  </a:lnTo>
                  <a:lnTo>
                    <a:pt x="684040" y="597445"/>
                  </a:lnTo>
                  <a:lnTo>
                    <a:pt x="678495" y="595333"/>
                  </a:lnTo>
                  <a:lnTo>
                    <a:pt x="673215" y="592957"/>
                  </a:lnTo>
                  <a:lnTo>
                    <a:pt x="668199" y="590581"/>
                  </a:lnTo>
                  <a:lnTo>
                    <a:pt x="662919" y="587413"/>
                  </a:lnTo>
                  <a:lnTo>
                    <a:pt x="658167" y="584509"/>
                  </a:lnTo>
                  <a:lnTo>
                    <a:pt x="653151" y="581077"/>
                  </a:lnTo>
                  <a:lnTo>
                    <a:pt x="648663" y="577381"/>
                  </a:lnTo>
                  <a:lnTo>
                    <a:pt x="644439" y="573421"/>
                  </a:lnTo>
                  <a:lnTo>
                    <a:pt x="640215" y="569461"/>
                  </a:lnTo>
                  <a:lnTo>
                    <a:pt x="636255" y="565236"/>
                  </a:lnTo>
                  <a:lnTo>
                    <a:pt x="632559" y="561012"/>
                  </a:lnTo>
                  <a:lnTo>
                    <a:pt x="628863" y="556524"/>
                  </a:lnTo>
                  <a:lnTo>
                    <a:pt x="625694" y="551772"/>
                  </a:lnTo>
                  <a:lnTo>
                    <a:pt x="622262" y="546756"/>
                  </a:lnTo>
                  <a:lnTo>
                    <a:pt x="619622" y="541740"/>
                  </a:lnTo>
                  <a:lnTo>
                    <a:pt x="616718" y="536724"/>
                  </a:lnTo>
                  <a:lnTo>
                    <a:pt x="614342" y="531180"/>
                  </a:lnTo>
                  <a:lnTo>
                    <a:pt x="612230" y="525636"/>
                  </a:lnTo>
                  <a:lnTo>
                    <a:pt x="610382" y="520092"/>
                  </a:lnTo>
                  <a:lnTo>
                    <a:pt x="608534" y="514548"/>
                  </a:lnTo>
                  <a:lnTo>
                    <a:pt x="607214" y="508740"/>
                  </a:lnTo>
                  <a:lnTo>
                    <a:pt x="606422" y="502667"/>
                  </a:lnTo>
                  <a:lnTo>
                    <a:pt x="605630" y="496595"/>
                  </a:lnTo>
                  <a:lnTo>
                    <a:pt x="604838" y="490523"/>
                  </a:lnTo>
                  <a:lnTo>
                    <a:pt x="604838" y="484187"/>
                  </a:lnTo>
                  <a:lnTo>
                    <a:pt x="604838" y="477851"/>
                  </a:lnTo>
                  <a:lnTo>
                    <a:pt x="605630" y="471779"/>
                  </a:lnTo>
                  <a:lnTo>
                    <a:pt x="606422" y="465707"/>
                  </a:lnTo>
                  <a:lnTo>
                    <a:pt x="607214" y="459899"/>
                  </a:lnTo>
                  <a:lnTo>
                    <a:pt x="608534" y="454091"/>
                  </a:lnTo>
                  <a:lnTo>
                    <a:pt x="610382" y="448547"/>
                  </a:lnTo>
                  <a:lnTo>
                    <a:pt x="612230" y="443002"/>
                  </a:lnTo>
                  <a:lnTo>
                    <a:pt x="614342" y="437458"/>
                  </a:lnTo>
                  <a:lnTo>
                    <a:pt x="616718" y="431914"/>
                  </a:lnTo>
                  <a:lnTo>
                    <a:pt x="619622" y="426898"/>
                  </a:lnTo>
                  <a:lnTo>
                    <a:pt x="622262" y="421618"/>
                  </a:lnTo>
                  <a:lnTo>
                    <a:pt x="625694" y="416866"/>
                  </a:lnTo>
                  <a:lnTo>
                    <a:pt x="628863" y="412114"/>
                  </a:lnTo>
                  <a:lnTo>
                    <a:pt x="632559" y="407626"/>
                  </a:lnTo>
                  <a:lnTo>
                    <a:pt x="636255" y="403138"/>
                  </a:lnTo>
                  <a:lnTo>
                    <a:pt x="640215" y="398914"/>
                  </a:lnTo>
                  <a:lnTo>
                    <a:pt x="644439" y="394954"/>
                  </a:lnTo>
                  <a:lnTo>
                    <a:pt x="648663" y="391258"/>
                  </a:lnTo>
                  <a:lnTo>
                    <a:pt x="653151" y="387562"/>
                  </a:lnTo>
                  <a:lnTo>
                    <a:pt x="658167" y="384129"/>
                  </a:lnTo>
                  <a:lnTo>
                    <a:pt x="662919" y="381225"/>
                  </a:lnTo>
                  <a:lnTo>
                    <a:pt x="668199" y="378057"/>
                  </a:lnTo>
                  <a:lnTo>
                    <a:pt x="673215" y="375417"/>
                  </a:lnTo>
                  <a:lnTo>
                    <a:pt x="678495" y="373041"/>
                  </a:lnTo>
                  <a:lnTo>
                    <a:pt x="684040" y="370929"/>
                  </a:lnTo>
                  <a:lnTo>
                    <a:pt x="689848" y="369081"/>
                  </a:lnTo>
                  <a:lnTo>
                    <a:pt x="695128" y="367497"/>
                  </a:lnTo>
                  <a:lnTo>
                    <a:pt x="701200" y="365913"/>
                  </a:lnTo>
                  <a:lnTo>
                    <a:pt x="707008" y="365121"/>
                  </a:lnTo>
                  <a:lnTo>
                    <a:pt x="713080" y="364065"/>
                  </a:lnTo>
                  <a:lnTo>
                    <a:pt x="719152" y="363801"/>
                  </a:lnTo>
                  <a:lnTo>
                    <a:pt x="725752" y="363537"/>
                  </a:lnTo>
                  <a:close/>
                  <a:moveTo>
                    <a:pt x="725752" y="181438"/>
                  </a:moveTo>
                  <a:lnTo>
                    <a:pt x="717815" y="181968"/>
                  </a:lnTo>
                  <a:lnTo>
                    <a:pt x="710142" y="182233"/>
                  </a:lnTo>
                  <a:lnTo>
                    <a:pt x="702204" y="182497"/>
                  </a:lnTo>
                  <a:lnTo>
                    <a:pt x="694531" y="183292"/>
                  </a:lnTo>
                  <a:lnTo>
                    <a:pt x="686859" y="184087"/>
                  </a:lnTo>
                  <a:lnTo>
                    <a:pt x="679715" y="185146"/>
                  </a:lnTo>
                  <a:lnTo>
                    <a:pt x="672042" y="186471"/>
                  </a:lnTo>
                  <a:lnTo>
                    <a:pt x="664634" y="188060"/>
                  </a:lnTo>
                  <a:lnTo>
                    <a:pt x="657490" y="189384"/>
                  </a:lnTo>
                  <a:lnTo>
                    <a:pt x="650081" y="191238"/>
                  </a:lnTo>
                  <a:lnTo>
                    <a:pt x="642673" y="193092"/>
                  </a:lnTo>
                  <a:lnTo>
                    <a:pt x="635794" y="195211"/>
                  </a:lnTo>
                  <a:lnTo>
                    <a:pt x="628650" y="197595"/>
                  </a:lnTo>
                  <a:lnTo>
                    <a:pt x="621771" y="200244"/>
                  </a:lnTo>
                  <a:lnTo>
                    <a:pt x="608013" y="205276"/>
                  </a:lnTo>
                  <a:lnTo>
                    <a:pt x="594519" y="211369"/>
                  </a:lnTo>
                  <a:lnTo>
                    <a:pt x="581554" y="218255"/>
                  </a:lnTo>
                  <a:lnTo>
                    <a:pt x="568590" y="225407"/>
                  </a:lnTo>
                  <a:lnTo>
                    <a:pt x="556419" y="233353"/>
                  </a:lnTo>
                  <a:lnTo>
                    <a:pt x="544513" y="241564"/>
                  </a:lnTo>
                  <a:lnTo>
                    <a:pt x="533400" y="250835"/>
                  </a:lnTo>
                  <a:lnTo>
                    <a:pt x="522288" y="260370"/>
                  </a:lnTo>
                  <a:lnTo>
                    <a:pt x="511704" y="270435"/>
                  </a:lnTo>
                  <a:lnTo>
                    <a:pt x="501915" y="280765"/>
                  </a:lnTo>
                  <a:lnTo>
                    <a:pt x="492390" y="291625"/>
                  </a:lnTo>
                  <a:lnTo>
                    <a:pt x="483394" y="303279"/>
                  </a:lnTo>
                  <a:lnTo>
                    <a:pt x="474663" y="315199"/>
                  </a:lnTo>
                  <a:lnTo>
                    <a:pt x="467254" y="327383"/>
                  </a:lnTo>
                  <a:lnTo>
                    <a:pt x="459846" y="339832"/>
                  </a:lnTo>
                  <a:lnTo>
                    <a:pt x="453231" y="353076"/>
                  </a:lnTo>
                  <a:lnTo>
                    <a:pt x="447146" y="366584"/>
                  </a:lnTo>
                  <a:lnTo>
                    <a:pt x="441590" y="380357"/>
                  </a:lnTo>
                  <a:lnTo>
                    <a:pt x="439208" y="387244"/>
                  </a:lnTo>
                  <a:lnTo>
                    <a:pt x="437092" y="394396"/>
                  </a:lnTo>
                  <a:lnTo>
                    <a:pt x="434711" y="401282"/>
                  </a:lnTo>
                  <a:lnTo>
                    <a:pt x="432594" y="408699"/>
                  </a:lnTo>
                  <a:lnTo>
                    <a:pt x="430742" y="415850"/>
                  </a:lnTo>
                  <a:lnTo>
                    <a:pt x="429419" y="423267"/>
                  </a:lnTo>
                  <a:lnTo>
                    <a:pt x="428096" y="430683"/>
                  </a:lnTo>
                  <a:lnTo>
                    <a:pt x="426508" y="438100"/>
                  </a:lnTo>
                  <a:lnTo>
                    <a:pt x="425715" y="445781"/>
                  </a:lnTo>
                  <a:lnTo>
                    <a:pt x="424656" y="453198"/>
                  </a:lnTo>
                  <a:lnTo>
                    <a:pt x="424127" y="461144"/>
                  </a:lnTo>
                  <a:lnTo>
                    <a:pt x="423598" y="468825"/>
                  </a:lnTo>
                  <a:lnTo>
                    <a:pt x="423333" y="476506"/>
                  </a:lnTo>
                  <a:lnTo>
                    <a:pt x="423333" y="484188"/>
                  </a:lnTo>
                  <a:lnTo>
                    <a:pt x="423333" y="491869"/>
                  </a:lnTo>
                  <a:lnTo>
                    <a:pt x="423598" y="499815"/>
                  </a:lnTo>
                  <a:lnTo>
                    <a:pt x="424127" y="507496"/>
                  </a:lnTo>
                  <a:lnTo>
                    <a:pt x="424656" y="515178"/>
                  </a:lnTo>
                  <a:lnTo>
                    <a:pt x="425715" y="522859"/>
                  </a:lnTo>
                  <a:lnTo>
                    <a:pt x="426508" y="530276"/>
                  </a:lnTo>
                  <a:lnTo>
                    <a:pt x="428096" y="537692"/>
                  </a:lnTo>
                  <a:lnTo>
                    <a:pt x="429419" y="545373"/>
                  </a:lnTo>
                  <a:lnTo>
                    <a:pt x="430742" y="552790"/>
                  </a:lnTo>
                  <a:lnTo>
                    <a:pt x="432594" y="559941"/>
                  </a:lnTo>
                  <a:lnTo>
                    <a:pt x="434711" y="567093"/>
                  </a:lnTo>
                  <a:lnTo>
                    <a:pt x="437092" y="574244"/>
                  </a:lnTo>
                  <a:lnTo>
                    <a:pt x="439208" y="581396"/>
                  </a:lnTo>
                  <a:lnTo>
                    <a:pt x="441590" y="588283"/>
                  </a:lnTo>
                  <a:lnTo>
                    <a:pt x="447146" y="602056"/>
                  </a:lnTo>
                  <a:lnTo>
                    <a:pt x="453231" y="615565"/>
                  </a:lnTo>
                  <a:lnTo>
                    <a:pt x="459846" y="628278"/>
                  </a:lnTo>
                  <a:lnTo>
                    <a:pt x="467254" y="641257"/>
                  </a:lnTo>
                  <a:lnTo>
                    <a:pt x="474663" y="653441"/>
                  </a:lnTo>
                  <a:lnTo>
                    <a:pt x="483394" y="665361"/>
                  </a:lnTo>
                  <a:lnTo>
                    <a:pt x="492390" y="676485"/>
                  </a:lnTo>
                  <a:lnTo>
                    <a:pt x="501915" y="687610"/>
                  </a:lnTo>
                  <a:lnTo>
                    <a:pt x="511704" y="698205"/>
                  </a:lnTo>
                  <a:lnTo>
                    <a:pt x="522288" y="708270"/>
                  </a:lnTo>
                  <a:lnTo>
                    <a:pt x="533400" y="717805"/>
                  </a:lnTo>
                  <a:lnTo>
                    <a:pt x="544513" y="726546"/>
                  </a:lnTo>
                  <a:lnTo>
                    <a:pt x="556419" y="735287"/>
                  </a:lnTo>
                  <a:lnTo>
                    <a:pt x="568590" y="743233"/>
                  </a:lnTo>
                  <a:lnTo>
                    <a:pt x="581554" y="750385"/>
                  </a:lnTo>
                  <a:lnTo>
                    <a:pt x="594519" y="757272"/>
                  </a:lnTo>
                  <a:lnTo>
                    <a:pt x="608013" y="763099"/>
                  </a:lnTo>
                  <a:lnTo>
                    <a:pt x="621771" y="768396"/>
                  </a:lnTo>
                  <a:lnTo>
                    <a:pt x="628650" y="770780"/>
                  </a:lnTo>
                  <a:lnTo>
                    <a:pt x="635794" y="773429"/>
                  </a:lnTo>
                  <a:lnTo>
                    <a:pt x="642673" y="775548"/>
                  </a:lnTo>
                  <a:lnTo>
                    <a:pt x="650081" y="777402"/>
                  </a:lnTo>
                  <a:lnTo>
                    <a:pt x="657490" y="779256"/>
                  </a:lnTo>
                  <a:lnTo>
                    <a:pt x="664634" y="780580"/>
                  </a:lnTo>
                  <a:lnTo>
                    <a:pt x="672042" y="782170"/>
                  </a:lnTo>
                  <a:lnTo>
                    <a:pt x="679715" y="783494"/>
                  </a:lnTo>
                  <a:lnTo>
                    <a:pt x="686859" y="784289"/>
                  </a:lnTo>
                  <a:lnTo>
                    <a:pt x="694531" y="785348"/>
                  </a:lnTo>
                  <a:lnTo>
                    <a:pt x="702204" y="785878"/>
                  </a:lnTo>
                  <a:lnTo>
                    <a:pt x="710142" y="786408"/>
                  </a:lnTo>
                  <a:lnTo>
                    <a:pt x="717815" y="786672"/>
                  </a:lnTo>
                  <a:lnTo>
                    <a:pt x="725752" y="786672"/>
                  </a:lnTo>
                  <a:lnTo>
                    <a:pt x="733161" y="786672"/>
                  </a:lnTo>
                  <a:lnTo>
                    <a:pt x="741098" y="786408"/>
                  </a:lnTo>
                  <a:lnTo>
                    <a:pt x="748771" y="785878"/>
                  </a:lnTo>
                  <a:lnTo>
                    <a:pt x="756444" y="785348"/>
                  </a:lnTo>
                  <a:lnTo>
                    <a:pt x="764117" y="784289"/>
                  </a:lnTo>
                  <a:lnTo>
                    <a:pt x="771790" y="783494"/>
                  </a:lnTo>
                  <a:lnTo>
                    <a:pt x="778934" y="782170"/>
                  </a:lnTo>
                  <a:lnTo>
                    <a:pt x="786342" y="780580"/>
                  </a:lnTo>
                  <a:lnTo>
                    <a:pt x="793750" y="779256"/>
                  </a:lnTo>
                  <a:lnTo>
                    <a:pt x="800894" y="777402"/>
                  </a:lnTo>
                  <a:lnTo>
                    <a:pt x="808302" y="775548"/>
                  </a:lnTo>
                  <a:lnTo>
                    <a:pt x="815181" y="773429"/>
                  </a:lnTo>
                  <a:lnTo>
                    <a:pt x="822590" y="770780"/>
                  </a:lnTo>
                  <a:lnTo>
                    <a:pt x="829204" y="768396"/>
                  </a:lnTo>
                  <a:lnTo>
                    <a:pt x="842963" y="763099"/>
                  </a:lnTo>
                  <a:lnTo>
                    <a:pt x="856456" y="757272"/>
                  </a:lnTo>
                  <a:lnTo>
                    <a:pt x="869421" y="750385"/>
                  </a:lnTo>
                  <a:lnTo>
                    <a:pt x="882386" y="743233"/>
                  </a:lnTo>
                  <a:lnTo>
                    <a:pt x="894556" y="735287"/>
                  </a:lnTo>
                  <a:lnTo>
                    <a:pt x="906463" y="726546"/>
                  </a:lnTo>
                  <a:lnTo>
                    <a:pt x="917840" y="717805"/>
                  </a:lnTo>
                  <a:lnTo>
                    <a:pt x="928688" y="708270"/>
                  </a:lnTo>
                  <a:lnTo>
                    <a:pt x="939271" y="698205"/>
                  </a:lnTo>
                  <a:lnTo>
                    <a:pt x="949061" y="687610"/>
                  </a:lnTo>
                  <a:lnTo>
                    <a:pt x="958850" y="676485"/>
                  </a:lnTo>
                  <a:lnTo>
                    <a:pt x="967846" y="665361"/>
                  </a:lnTo>
                  <a:lnTo>
                    <a:pt x="976313" y="653441"/>
                  </a:lnTo>
                  <a:lnTo>
                    <a:pt x="984250" y="641257"/>
                  </a:lnTo>
                  <a:lnTo>
                    <a:pt x="991129" y="628278"/>
                  </a:lnTo>
                  <a:lnTo>
                    <a:pt x="998009" y="615565"/>
                  </a:lnTo>
                  <a:lnTo>
                    <a:pt x="1004094" y="602056"/>
                  </a:lnTo>
                  <a:lnTo>
                    <a:pt x="1009386" y="588283"/>
                  </a:lnTo>
                  <a:lnTo>
                    <a:pt x="1012031" y="581396"/>
                  </a:lnTo>
                  <a:lnTo>
                    <a:pt x="1014148" y="574244"/>
                  </a:lnTo>
                  <a:lnTo>
                    <a:pt x="1016265" y="567093"/>
                  </a:lnTo>
                  <a:lnTo>
                    <a:pt x="1018381" y="559941"/>
                  </a:lnTo>
                  <a:lnTo>
                    <a:pt x="1020234" y="552790"/>
                  </a:lnTo>
                  <a:lnTo>
                    <a:pt x="1021556" y="545373"/>
                  </a:lnTo>
                  <a:lnTo>
                    <a:pt x="1023144" y="537692"/>
                  </a:lnTo>
                  <a:lnTo>
                    <a:pt x="1024467" y="530276"/>
                  </a:lnTo>
                  <a:lnTo>
                    <a:pt x="1025261" y="522859"/>
                  </a:lnTo>
                  <a:lnTo>
                    <a:pt x="1026319" y="515178"/>
                  </a:lnTo>
                  <a:lnTo>
                    <a:pt x="1026848" y="507496"/>
                  </a:lnTo>
                  <a:lnTo>
                    <a:pt x="1027377" y="499815"/>
                  </a:lnTo>
                  <a:lnTo>
                    <a:pt x="1027642" y="491869"/>
                  </a:lnTo>
                  <a:lnTo>
                    <a:pt x="1027642" y="484188"/>
                  </a:lnTo>
                  <a:lnTo>
                    <a:pt x="1027642" y="476506"/>
                  </a:lnTo>
                  <a:lnTo>
                    <a:pt x="1027377" y="468825"/>
                  </a:lnTo>
                  <a:lnTo>
                    <a:pt x="1026848" y="461144"/>
                  </a:lnTo>
                  <a:lnTo>
                    <a:pt x="1026319" y="453198"/>
                  </a:lnTo>
                  <a:lnTo>
                    <a:pt x="1025261" y="445781"/>
                  </a:lnTo>
                  <a:lnTo>
                    <a:pt x="1024467" y="438100"/>
                  </a:lnTo>
                  <a:lnTo>
                    <a:pt x="1023144" y="430683"/>
                  </a:lnTo>
                  <a:lnTo>
                    <a:pt x="1021556" y="423267"/>
                  </a:lnTo>
                  <a:lnTo>
                    <a:pt x="1020234" y="415850"/>
                  </a:lnTo>
                  <a:lnTo>
                    <a:pt x="1018381" y="408699"/>
                  </a:lnTo>
                  <a:lnTo>
                    <a:pt x="1016265" y="401282"/>
                  </a:lnTo>
                  <a:lnTo>
                    <a:pt x="1014148" y="394396"/>
                  </a:lnTo>
                  <a:lnTo>
                    <a:pt x="1012031" y="387244"/>
                  </a:lnTo>
                  <a:lnTo>
                    <a:pt x="1009386" y="380357"/>
                  </a:lnTo>
                  <a:lnTo>
                    <a:pt x="1004094" y="366584"/>
                  </a:lnTo>
                  <a:lnTo>
                    <a:pt x="998009" y="353076"/>
                  </a:lnTo>
                  <a:lnTo>
                    <a:pt x="991129" y="339832"/>
                  </a:lnTo>
                  <a:lnTo>
                    <a:pt x="984250" y="327383"/>
                  </a:lnTo>
                  <a:lnTo>
                    <a:pt x="976313" y="315199"/>
                  </a:lnTo>
                  <a:lnTo>
                    <a:pt x="967846" y="303279"/>
                  </a:lnTo>
                  <a:lnTo>
                    <a:pt x="958850" y="291625"/>
                  </a:lnTo>
                  <a:lnTo>
                    <a:pt x="949061" y="280765"/>
                  </a:lnTo>
                  <a:lnTo>
                    <a:pt x="939271" y="270435"/>
                  </a:lnTo>
                  <a:lnTo>
                    <a:pt x="928688" y="260370"/>
                  </a:lnTo>
                  <a:lnTo>
                    <a:pt x="917840" y="250835"/>
                  </a:lnTo>
                  <a:lnTo>
                    <a:pt x="906463" y="241564"/>
                  </a:lnTo>
                  <a:lnTo>
                    <a:pt x="894556" y="233353"/>
                  </a:lnTo>
                  <a:lnTo>
                    <a:pt x="882386" y="225407"/>
                  </a:lnTo>
                  <a:lnTo>
                    <a:pt x="869421" y="218255"/>
                  </a:lnTo>
                  <a:lnTo>
                    <a:pt x="856456" y="211369"/>
                  </a:lnTo>
                  <a:lnTo>
                    <a:pt x="842963" y="205276"/>
                  </a:lnTo>
                  <a:lnTo>
                    <a:pt x="829204" y="200244"/>
                  </a:lnTo>
                  <a:lnTo>
                    <a:pt x="822590" y="197595"/>
                  </a:lnTo>
                  <a:lnTo>
                    <a:pt x="815181" y="195211"/>
                  </a:lnTo>
                  <a:lnTo>
                    <a:pt x="808302" y="193092"/>
                  </a:lnTo>
                  <a:lnTo>
                    <a:pt x="800894" y="191238"/>
                  </a:lnTo>
                  <a:lnTo>
                    <a:pt x="793750" y="189384"/>
                  </a:lnTo>
                  <a:lnTo>
                    <a:pt x="786342" y="188060"/>
                  </a:lnTo>
                  <a:lnTo>
                    <a:pt x="778934" y="186471"/>
                  </a:lnTo>
                  <a:lnTo>
                    <a:pt x="771790" y="185146"/>
                  </a:lnTo>
                  <a:lnTo>
                    <a:pt x="764117" y="184087"/>
                  </a:lnTo>
                  <a:lnTo>
                    <a:pt x="756444" y="183292"/>
                  </a:lnTo>
                  <a:lnTo>
                    <a:pt x="748771" y="182497"/>
                  </a:lnTo>
                  <a:lnTo>
                    <a:pt x="741098" y="182233"/>
                  </a:lnTo>
                  <a:lnTo>
                    <a:pt x="733161" y="181968"/>
                  </a:lnTo>
                  <a:lnTo>
                    <a:pt x="725752" y="181438"/>
                  </a:lnTo>
                  <a:close/>
                  <a:moveTo>
                    <a:pt x="725752" y="0"/>
                  </a:moveTo>
                  <a:lnTo>
                    <a:pt x="744273" y="530"/>
                  </a:lnTo>
                  <a:lnTo>
                    <a:pt x="762794" y="1589"/>
                  </a:lnTo>
                  <a:lnTo>
                    <a:pt x="781579" y="3179"/>
                  </a:lnTo>
                  <a:lnTo>
                    <a:pt x="799836" y="5562"/>
                  </a:lnTo>
                  <a:lnTo>
                    <a:pt x="818092" y="8476"/>
                  </a:lnTo>
                  <a:lnTo>
                    <a:pt x="836084" y="12184"/>
                  </a:lnTo>
                  <a:lnTo>
                    <a:pt x="854075" y="16157"/>
                  </a:lnTo>
                  <a:lnTo>
                    <a:pt x="871802" y="20925"/>
                  </a:lnTo>
                  <a:lnTo>
                    <a:pt x="889265" y="26222"/>
                  </a:lnTo>
                  <a:lnTo>
                    <a:pt x="906727" y="32050"/>
                  </a:lnTo>
                  <a:lnTo>
                    <a:pt x="924190" y="38142"/>
                  </a:lnTo>
                  <a:lnTo>
                    <a:pt x="941123" y="44764"/>
                  </a:lnTo>
                  <a:lnTo>
                    <a:pt x="958321" y="51915"/>
                  </a:lnTo>
                  <a:lnTo>
                    <a:pt x="974990" y="59332"/>
                  </a:lnTo>
                  <a:lnTo>
                    <a:pt x="991394" y="67278"/>
                  </a:lnTo>
                  <a:lnTo>
                    <a:pt x="1008063" y="75754"/>
                  </a:lnTo>
                  <a:lnTo>
                    <a:pt x="1024202" y="84494"/>
                  </a:lnTo>
                  <a:lnTo>
                    <a:pt x="1040077" y="93235"/>
                  </a:lnTo>
                  <a:lnTo>
                    <a:pt x="1055688" y="102771"/>
                  </a:lnTo>
                  <a:lnTo>
                    <a:pt x="1071298" y="112306"/>
                  </a:lnTo>
                  <a:lnTo>
                    <a:pt x="1086644" y="122371"/>
                  </a:lnTo>
                  <a:lnTo>
                    <a:pt x="1101461" y="132436"/>
                  </a:lnTo>
                  <a:lnTo>
                    <a:pt x="1116542" y="142767"/>
                  </a:lnTo>
                  <a:lnTo>
                    <a:pt x="1131094" y="153097"/>
                  </a:lnTo>
                  <a:lnTo>
                    <a:pt x="1145381" y="164221"/>
                  </a:lnTo>
                  <a:lnTo>
                    <a:pt x="1159404" y="174816"/>
                  </a:lnTo>
                  <a:lnTo>
                    <a:pt x="1173427" y="185941"/>
                  </a:lnTo>
                  <a:lnTo>
                    <a:pt x="1186921" y="197065"/>
                  </a:lnTo>
                  <a:lnTo>
                    <a:pt x="1200415" y="208190"/>
                  </a:lnTo>
                  <a:lnTo>
                    <a:pt x="1213115" y="219315"/>
                  </a:lnTo>
                  <a:lnTo>
                    <a:pt x="1225815" y="230704"/>
                  </a:lnTo>
                  <a:lnTo>
                    <a:pt x="1238515" y="242359"/>
                  </a:lnTo>
                  <a:lnTo>
                    <a:pt x="1250686" y="253483"/>
                  </a:lnTo>
                  <a:lnTo>
                    <a:pt x="1262592" y="264873"/>
                  </a:lnTo>
                  <a:lnTo>
                    <a:pt x="1285346" y="287387"/>
                  </a:lnTo>
                  <a:lnTo>
                    <a:pt x="1306777" y="309372"/>
                  </a:lnTo>
                  <a:lnTo>
                    <a:pt x="1327150" y="331091"/>
                  </a:lnTo>
                  <a:lnTo>
                    <a:pt x="1345936" y="351751"/>
                  </a:lnTo>
                  <a:lnTo>
                    <a:pt x="1363398" y="371882"/>
                  </a:lnTo>
                  <a:lnTo>
                    <a:pt x="1379273" y="390952"/>
                  </a:lnTo>
                  <a:lnTo>
                    <a:pt x="1393825" y="408699"/>
                  </a:lnTo>
                  <a:lnTo>
                    <a:pt x="1407054" y="424856"/>
                  </a:lnTo>
                  <a:lnTo>
                    <a:pt x="1418167" y="439424"/>
                  </a:lnTo>
                  <a:lnTo>
                    <a:pt x="1427956" y="452668"/>
                  </a:lnTo>
                  <a:lnTo>
                    <a:pt x="1436159" y="463528"/>
                  </a:lnTo>
                  <a:lnTo>
                    <a:pt x="1447271" y="478890"/>
                  </a:lnTo>
                  <a:lnTo>
                    <a:pt x="1450975" y="484188"/>
                  </a:lnTo>
                  <a:lnTo>
                    <a:pt x="1447271" y="489750"/>
                  </a:lnTo>
                  <a:lnTo>
                    <a:pt x="1436159" y="505113"/>
                  </a:lnTo>
                  <a:lnTo>
                    <a:pt x="1427956" y="515972"/>
                  </a:lnTo>
                  <a:lnTo>
                    <a:pt x="1418167" y="528951"/>
                  </a:lnTo>
                  <a:lnTo>
                    <a:pt x="1407054" y="543519"/>
                  </a:lnTo>
                  <a:lnTo>
                    <a:pt x="1393825" y="559941"/>
                  </a:lnTo>
                  <a:lnTo>
                    <a:pt x="1379273" y="577688"/>
                  </a:lnTo>
                  <a:lnTo>
                    <a:pt x="1363398" y="596759"/>
                  </a:lnTo>
                  <a:lnTo>
                    <a:pt x="1345936" y="616359"/>
                  </a:lnTo>
                  <a:lnTo>
                    <a:pt x="1327150" y="637549"/>
                  </a:lnTo>
                  <a:lnTo>
                    <a:pt x="1306777" y="659269"/>
                  </a:lnTo>
                  <a:lnTo>
                    <a:pt x="1285346" y="681253"/>
                  </a:lnTo>
                  <a:lnTo>
                    <a:pt x="1262592" y="703767"/>
                  </a:lnTo>
                  <a:lnTo>
                    <a:pt x="1250686" y="715157"/>
                  </a:lnTo>
                  <a:lnTo>
                    <a:pt x="1238515" y="726281"/>
                  </a:lnTo>
                  <a:lnTo>
                    <a:pt x="1225815" y="737671"/>
                  </a:lnTo>
                  <a:lnTo>
                    <a:pt x="1213115" y="749060"/>
                  </a:lnTo>
                  <a:lnTo>
                    <a:pt x="1200415" y="760185"/>
                  </a:lnTo>
                  <a:lnTo>
                    <a:pt x="1186921" y="771575"/>
                  </a:lnTo>
                  <a:lnTo>
                    <a:pt x="1173427" y="782434"/>
                  </a:lnTo>
                  <a:lnTo>
                    <a:pt x="1159404" y="793824"/>
                  </a:lnTo>
                  <a:lnTo>
                    <a:pt x="1145381" y="804419"/>
                  </a:lnTo>
                  <a:lnTo>
                    <a:pt x="1131094" y="815279"/>
                  </a:lnTo>
                  <a:lnTo>
                    <a:pt x="1116542" y="825874"/>
                  </a:lnTo>
                  <a:lnTo>
                    <a:pt x="1101461" y="836204"/>
                  </a:lnTo>
                  <a:lnTo>
                    <a:pt x="1086644" y="846269"/>
                  </a:lnTo>
                  <a:lnTo>
                    <a:pt x="1071298" y="856069"/>
                  </a:lnTo>
                  <a:lnTo>
                    <a:pt x="1055688" y="865869"/>
                  </a:lnTo>
                  <a:lnTo>
                    <a:pt x="1040077" y="874875"/>
                  </a:lnTo>
                  <a:lnTo>
                    <a:pt x="1024202" y="884146"/>
                  </a:lnTo>
                  <a:lnTo>
                    <a:pt x="1008063" y="892622"/>
                  </a:lnTo>
                  <a:lnTo>
                    <a:pt x="991394" y="901362"/>
                  </a:lnTo>
                  <a:lnTo>
                    <a:pt x="974990" y="909044"/>
                  </a:lnTo>
                  <a:lnTo>
                    <a:pt x="958321" y="916460"/>
                  </a:lnTo>
                  <a:lnTo>
                    <a:pt x="941123" y="923877"/>
                  </a:lnTo>
                  <a:lnTo>
                    <a:pt x="924190" y="930498"/>
                  </a:lnTo>
                  <a:lnTo>
                    <a:pt x="906727" y="936590"/>
                  </a:lnTo>
                  <a:lnTo>
                    <a:pt x="889265" y="942418"/>
                  </a:lnTo>
                  <a:lnTo>
                    <a:pt x="871802" y="947715"/>
                  </a:lnTo>
                  <a:lnTo>
                    <a:pt x="854075" y="952218"/>
                  </a:lnTo>
                  <a:lnTo>
                    <a:pt x="836084" y="956456"/>
                  </a:lnTo>
                  <a:lnTo>
                    <a:pt x="818092" y="960164"/>
                  </a:lnTo>
                  <a:lnTo>
                    <a:pt x="799836" y="962813"/>
                  </a:lnTo>
                  <a:lnTo>
                    <a:pt x="781579" y="965462"/>
                  </a:lnTo>
                  <a:lnTo>
                    <a:pt x="762794" y="967051"/>
                  </a:lnTo>
                  <a:lnTo>
                    <a:pt x="744273" y="968110"/>
                  </a:lnTo>
                  <a:lnTo>
                    <a:pt x="725752" y="968375"/>
                  </a:lnTo>
                  <a:lnTo>
                    <a:pt x="706702" y="968110"/>
                  </a:lnTo>
                  <a:lnTo>
                    <a:pt x="688181" y="967051"/>
                  </a:lnTo>
                  <a:lnTo>
                    <a:pt x="669661" y="965462"/>
                  </a:lnTo>
                  <a:lnTo>
                    <a:pt x="651404" y="962813"/>
                  </a:lnTo>
                  <a:lnTo>
                    <a:pt x="633413" y="960164"/>
                  </a:lnTo>
                  <a:lnTo>
                    <a:pt x="614892" y="956456"/>
                  </a:lnTo>
                  <a:lnTo>
                    <a:pt x="596900" y="952218"/>
                  </a:lnTo>
                  <a:lnTo>
                    <a:pt x="579438" y="947715"/>
                  </a:lnTo>
                  <a:lnTo>
                    <a:pt x="561711" y="942418"/>
                  </a:lnTo>
                  <a:lnTo>
                    <a:pt x="544248" y="936590"/>
                  </a:lnTo>
                  <a:lnTo>
                    <a:pt x="526786" y="930498"/>
                  </a:lnTo>
                  <a:lnTo>
                    <a:pt x="509852" y="923877"/>
                  </a:lnTo>
                  <a:lnTo>
                    <a:pt x="492654" y="916460"/>
                  </a:lnTo>
                  <a:lnTo>
                    <a:pt x="475986" y="909044"/>
                  </a:lnTo>
                  <a:lnTo>
                    <a:pt x="459581" y="901362"/>
                  </a:lnTo>
                  <a:lnTo>
                    <a:pt x="443177" y="892622"/>
                  </a:lnTo>
                  <a:lnTo>
                    <a:pt x="426773" y="884146"/>
                  </a:lnTo>
                  <a:lnTo>
                    <a:pt x="411163" y="874875"/>
                  </a:lnTo>
                  <a:lnTo>
                    <a:pt x="395288" y="865869"/>
                  </a:lnTo>
                  <a:lnTo>
                    <a:pt x="379677" y="856069"/>
                  </a:lnTo>
                  <a:lnTo>
                    <a:pt x="364331" y="846269"/>
                  </a:lnTo>
                  <a:lnTo>
                    <a:pt x="349515" y="836204"/>
                  </a:lnTo>
                  <a:lnTo>
                    <a:pt x="334433" y="825874"/>
                  </a:lnTo>
                  <a:lnTo>
                    <a:pt x="319881" y="815279"/>
                  </a:lnTo>
                  <a:lnTo>
                    <a:pt x="305594" y="804419"/>
                  </a:lnTo>
                  <a:lnTo>
                    <a:pt x="291571" y="793824"/>
                  </a:lnTo>
                  <a:lnTo>
                    <a:pt x="277548" y="782434"/>
                  </a:lnTo>
                  <a:lnTo>
                    <a:pt x="264054" y="771575"/>
                  </a:lnTo>
                  <a:lnTo>
                    <a:pt x="250825" y="760185"/>
                  </a:lnTo>
                  <a:lnTo>
                    <a:pt x="237861" y="749060"/>
                  </a:lnTo>
                  <a:lnTo>
                    <a:pt x="225161" y="737671"/>
                  </a:lnTo>
                  <a:lnTo>
                    <a:pt x="212461" y="726281"/>
                  </a:lnTo>
                  <a:lnTo>
                    <a:pt x="200290" y="715157"/>
                  </a:lnTo>
                  <a:lnTo>
                    <a:pt x="188383" y="703767"/>
                  </a:lnTo>
                  <a:lnTo>
                    <a:pt x="165629" y="681253"/>
                  </a:lnTo>
                  <a:lnTo>
                    <a:pt x="144198" y="659269"/>
                  </a:lnTo>
                  <a:lnTo>
                    <a:pt x="123825" y="637549"/>
                  </a:lnTo>
                  <a:lnTo>
                    <a:pt x="105040" y="616359"/>
                  </a:lnTo>
                  <a:lnTo>
                    <a:pt x="87577" y="596759"/>
                  </a:lnTo>
                  <a:lnTo>
                    <a:pt x="71702" y="577688"/>
                  </a:lnTo>
                  <a:lnTo>
                    <a:pt x="57150" y="559941"/>
                  </a:lnTo>
                  <a:lnTo>
                    <a:pt x="43921" y="543519"/>
                  </a:lnTo>
                  <a:lnTo>
                    <a:pt x="32808" y="528951"/>
                  </a:lnTo>
                  <a:lnTo>
                    <a:pt x="23019" y="515972"/>
                  </a:lnTo>
                  <a:lnTo>
                    <a:pt x="14817" y="505113"/>
                  </a:lnTo>
                  <a:lnTo>
                    <a:pt x="3704" y="489750"/>
                  </a:lnTo>
                  <a:lnTo>
                    <a:pt x="0" y="484188"/>
                  </a:lnTo>
                  <a:lnTo>
                    <a:pt x="3704" y="478890"/>
                  </a:lnTo>
                  <a:lnTo>
                    <a:pt x="14817" y="463528"/>
                  </a:lnTo>
                  <a:lnTo>
                    <a:pt x="23019" y="452668"/>
                  </a:lnTo>
                  <a:lnTo>
                    <a:pt x="32808" y="439424"/>
                  </a:lnTo>
                  <a:lnTo>
                    <a:pt x="43921" y="424856"/>
                  </a:lnTo>
                  <a:lnTo>
                    <a:pt x="57150" y="408699"/>
                  </a:lnTo>
                  <a:lnTo>
                    <a:pt x="71702" y="390952"/>
                  </a:lnTo>
                  <a:lnTo>
                    <a:pt x="87577" y="371882"/>
                  </a:lnTo>
                  <a:lnTo>
                    <a:pt x="105040" y="351751"/>
                  </a:lnTo>
                  <a:lnTo>
                    <a:pt x="123825" y="331091"/>
                  </a:lnTo>
                  <a:lnTo>
                    <a:pt x="144198" y="309372"/>
                  </a:lnTo>
                  <a:lnTo>
                    <a:pt x="165629" y="287387"/>
                  </a:lnTo>
                  <a:lnTo>
                    <a:pt x="188383" y="264873"/>
                  </a:lnTo>
                  <a:lnTo>
                    <a:pt x="200290" y="253483"/>
                  </a:lnTo>
                  <a:lnTo>
                    <a:pt x="212461" y="242359"/>
                  </a:lnTo>
                  <a:lnTo>
                    <a:pt x="225161" y="230704"/>
                  </a:lnTo>
                  <a:lnTo>
                    <a:pt x="237861" y="219315"/>
                  </a:lnTo>
                  <a:lnTo>
                    <a:pt x="250825" y="208190"/>
                  </a:lnTo>
                  <a:lnTo>
                    <a:pt x="264054" y="197065"/>
                  </a:lnTo>
                  <a:lnTo>
                    <a:pt x="277548" y="185941"/>
                  </a:lnTo>
                  <a:lnTo>
                    <a:pt x="291571" y="174816"/>
                  </a:lnTo>
                  <a:lnTo>
                    <a:pt x="305594" y="164221"/>
                  </a:lnTo>
                  <a:lnTo>
                    <a:pt x="319881" y="153097"/>
                  </a:lnTo>
                  <a:lnTo>
                    <a:pt x="334433" y="142767"/>
                  </a:lnTo>
                  <a:lnTo>
                    <a:pt x="349515" y="132436"/>
                  </a:lnTo>
                  <a:lnTo>
                    <a:pt x="364331" y="122371"/>
                  </a:lnTo>
                  <a:lnTo>
                    <a:pt x="379677" y="112306"/>
                  </a:lnTo>
                  <a:lnTo>
                    <a:pt x="395288" y="102771"/>
                  </a:lnTo>
                  <a:lnTo>
                    <a:pt x="411163" y="93235"/>
                  </a:lnTo>
                  <a:lnTo>
                    <a:pt x="426773" y="84494"/>
                  </a:lnTo>
                  <a:lnTo>
                    <a:pt x="443177" y="75754"/>
                  </a:lnTo>
                  <a:lnTo>
                    <a:pt x="459581" y="67278"/>
                  </a:lnTo>
                  <a:lnTo>
                    <a:pt x="475986" y="59332"/>
                  </a:lnTo>
                  <a:lnTo>
                    <a:pt x="492654" y="51915"/>
                  </a:lnTo>
                  <a:lnTo>
                    <a:pt x="509852" y="44764"/>
                  </a:lnTo>
                  <a:lnTo>
                    <a:pt x="526786" y="38142"/>
                  </a:lnTo>
                  <a:lnTo>
                    <a:pt x="544248" y="32050"/>
                  </a:lnTo>
                  <a:lnTo>
                    <a:pt x="561711" y="26222"/>
                  </a:lnTo>
                  <a:lnTo>
                    <a:pt x="579438" y="20925"/>
                  </a:lnTo>
                  <a:lnTo>
                    <a:pt x="596900" y="16157"/>
                  </a:lnTo>
                  <a:lnTo>
                    <a:pt x="614892" y="12184"/>
                  </a:lnTo>
                  <a:lnTo>
                    <a:pt x="633413" y="8476"/>
                  </a:lnTo>
                  <a:lnTo>
                    <a:pt x="651404" y="5562"/>
                  </a:lnTo>
                  <a:lnTo>
                    <a:pt x="669661" y="3179"/>
                  </a:lnTo>
                  <a:lnTo>
                    <a:pt x="688181" y="1589"/>
                  </a:lnTo>
                  <a:lnTo>
                    <a:pt x="706702" y="530"/>
                  </a:lnTo>
                  <a:lnTo>
                    <a:pt x="725752" y="0"/>
                  </a:lnTo>
                  <a:close/>
                </a:path>
              </a:pathLst>
            </a:custGeom>
            <a:solidFill>
              <a:schemeClr val="bg1"/>
            </a:solidFill>
            <a:ln>
              <a:noFill/>
            </a:ln>
            <a:effectLst/>
            <a:ex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grpSp>
      <p:sp>
        <p:nvSpPr>
          <p:cNvPr id="26" name="TextBox 25"/>
          <p:cNvSpPr txBox="1"/>
          <p:nvPr/>
        </p:nvSpPr>
        <p:spPr>
          <a:xfrm>
            <a:off x="6179122" y="1794111"/>
            <a:ext cx="4943877" cy="2854115"/>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       </a:t>
            </a:r>
            <a:r>
              <a:rPr lang="zh-CN" altLang="en-US" sz="2000" b="1" dirty="0">
                <a:solidFill>
                  <a:srgbClr val="353943"/>
                </a:solidFill>
                <a:latin typeface="微软雅黑" panose="020B0503020204020204" pitchFamily="34" charset="-122"/>
                <a:ea typeface="微软雅黑" panose="020B0503020204020204" pitchFamily="34" charset="-122"/>
              </a:rPr>
              <a:t>我国</a:t>
            </a:r>
            <a:r>
              <a:rPr lang="en-US" altLang="zh-CN" sz="2000" b="1" dirty="0">
                <a:solidFill>
                  <a:srgbClr val="353943"/>
                </a:solidFill>
                <a:latin typeface="微软雅黑" panose="020B0503020204020204" pitchFamily="34" charset="-122"/>
                <a:ea typeface="微软雅黑" panose="020B0503020204020204" pitchFamily="34" charset="-122"/>
              </a:rPr>
              <a:t>《</a:t>
            </a:r>
            <a:r>
              <a:rPr lang="zh-CN" altLang="en-US" sz="2000" b="1" dirty="0">
                <a:solidFill>
                  <a:srgbClr val="353943"/>
                </a:solidFill>
                <a:latin typeface="微软雅黑" panose="020B0503020204020204" pitchFamily="34" charset="-122"/>
                <a:ea typeface="微软雅黑" panose="020B0503020204020204" pitchFamily="34" charset="-122"/>
              </a:rPr>
              <a:t>保险法</a:t>
            </a:r>
            <a:r>
              <a:rPr lang="en-US" altLang="zh-CN" sz="2000" b="1" dirty="0">
                <a:solidFill>
                  <a:srgbClr val="353943"/>
                </a:solidFill>
                <a:latin typeface="微软雅黑" panose="020B0503020204020204" pitchFamily="34" charset="-122"/>
                <a:ea typeface="微软雅黑" panose="020B0503020204020204" pitchFamily="34" charset="-122"/>
              </a:rPr>
              <a:t>》</a:t>
            </a:r>
            <a:r>
              <a:rPr lang="zh-CN" altLang="en-US" sz="2000" b="1" dirty="0">
                <a:solidFill>
                  <a:srgbClr val="353943"/>
                </a:solidFill>
                <a:latin typeface="微软雅黑" panose="020B0503020204020204" pitchFamily="34" charset="-122"/>
                <a:ea typeface="微软雅黑" panose="020B0503020204020204" pitchFamily="34" charset="-122"/>
              </a:rPr>
              <a:t>将保险定义为</a:t>
            </a:r>
            <a:r>
              <a:rPr lang="zh-CN" altLang="en-US" sz="2000" dirty="0">
                <a:latin typeface="微软雅黑" panose="020B0503020204020204" pitchFamily="34" charset="-122"/>
                <a:ea typeface="微软雅黑" panose="020B0503020204020204" pitchFamily="34" charset="-122"/>
              </a:rPr>
              <a:t>“投保人根据合同约定，向保险人支付保险费，保险人对于合同约定的可能发生的事故因其发生所造成的财产损失承担赔偿保险金的责任，或者当被保险人死亡、伤残、疾病或者达到合同约定的年龄、期限时承担给付保险金责任的商业保险行为”。</a:t>
            </a:r>
          </a:p>
        </p:txBody>
      </p:sp>
      <p:grpSp>
        <p:nvGrpSpPr>
          <p:cNvPr id="30" name="组合 29">
            <a:extLst>
              <a:ext uri="{FF2B5EF4-FFF2-40B4-BE49-F238E27FC236}">
                <a16:creationId xmlns="" xmlns:a16="http://schemas.microsoft.com/office/drawing/2014/main" id="{FDF36DA9-6B0A-44DB-87DF-AD6CC2D09DFC}"/>
              </a:ext>
            </a:extLst>
          </p:cNvPr>
          <p:cNvGrpSpPr/>
          <p:nvPr/>
        </p:nvGrpSpPr>
        <p:grpSpPr>
          <a:xfrm>
            <a:off x="-3518" y="-1"/>
            <a:ext cx="12195518" cy="737406"/>
            <a:chOff x="1300626" y="-1"/>
            <a:chExt cx="12195518" cy="737406"/>
          </a:xfrm>
        </p:grpSpPr>
        <p:grpSp>
          <p:nvGrpSpPr>
            <p:cNvPr id="31" name="组合 30">
              <a:extLst>
                <a:ext uri="{FF2B5EF4-FFF2-40B4-BE49-F238E27FC236}">
                  <a16:creationId xmlns="" xmlns:a16="http://schemas.microsoft.com/office/drawing/2014/main" id="{BA407110-B008-42A9-9A95-928F0EEF564A}"/>
                </a:ext>
              </a:extLst>
            </p:cNvPr>
            <p:cNvGrpSpPr/>
            <p:nvPr/>
          </p:nvGrpSpPr>
          <p:grpSpPr>
            <a:xfrm>
              <a:off x="1300626" y="-1"/>
              <a:ext cx="3546886" cy="737406"/>
              <a:chOff x="1300626" y="-1"/>
              <a:chExt cx="3546886" cy="737406"/>
            </a:xfrm>
          </p:grpSpPr>
          <p:sp>
            <p:nvSpPr>
              <p:cNvPr id="37" name="任意多边形 17">
                <a:extLst>
                  <a:ext uri="{FF2B5EF4-FFF2-40B4-BE49-F238E27FC236}">
                    <a16:creationId xmlns="" xmlns:a16="http://schemas.microsoft.com/office/drawing/2014/main" id="{61026A23-845A-4643-8879-0D7575F4A9EC}"/>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文本框 1">
                <a:extLst>
                  <a:ext uri="{FF2B5EF4-FFF2-40B4-BE49-F238E27FC236}">
                    <a16:creationId xmlns="" xmlns:a16="http://schemas.microsoft.com/office/drawing/2014/main" id="{000E9073-A1A6-46DB-A146-531B7D30C31E}"/>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保险的定义</a:t>
                </a:r>
              </a:p>
            </p:txBody>
          </p:sp>
          <p:sp>
            <p:nvSpPr>
              <p:cNvPr id="39" name="任意多边形 17">
                <a:extLst>
                  <a:ext uri="{FF2B5EF4-FFF2-40B4-BE49-F238E27FC236}">
                    <a16:creationId xmlns="" xmlns:a16="http://schemas.microsoft.com/office/drawing/2014/main" id="{060B38A2-4029-4683-A5CF-18789F975D9F}"/>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6" name="任意多边形 17">
                <a:extLst>
                  <a:ext uri="{FF2B5EF4-FFF2-40B4-BE49-F238E27FC236}">
                    <a16:creationId xmlns="" xmlns:a16="http://schemas.microsoft.com/office/drawing/2014/main" id="{6F52A274-16FD-45A5-82CA-FE9FDA3C3110}"/>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2" name="直接连接符 31">
              <a:extLst>
                <a:ext uri="{FF2B5EF4-FFF2-40B4-BE49-F238E27FC236}">
                  <a16:creationId xmlns="" xmlns:a16="http://schemas.microsoft.com/office/drawing/2014/main" id="{5883629C-F835-4C04-9D12-E99A325D04D3}"/>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382870"/>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4" decel="10000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ppt_x"/>
                                          </p:val>
                                        </p:tav>
                                        <p:tav tm="100000">
                                          <p:val>
                                            <p:strVal val="#ppt_x"/>
                                          </p:val>
                                        </p:tav>
                                      </p:tavLst>
                                    </p:anim>
                                    <p:anim calcmode="lin" valueType="num">
                                      <p:cBhvr additive="base">
                                        <p:cTn id="16" dur="75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750"/>
                            </p:stCondLst>
                            <p:childTnLst>
                              <p:par>
                                <p:cTn id="18" presetID="22" presetClass="entr" presetSubtype="1"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1500"/>
                                        <p:tgtEl>
                                          <p:spTgt spid="26"/>
                                        </p:tgtEl>
                                      </p:cBhvr>
                                    </p:animEffect>
                                  </p:childTnLst>
                                </p:cTn>
                              </p:par>
                            </p:childTnLst>
                          </p:cTn>
                        </p:par>
                        <p:par>
                          <p:cTn id="21" fill="hold">
                            <p:stCondLst>
                              <p:cond delay="2250"/>
                            </p:stCondLst>
                            <p:childTnLst>
                              <p:par>
                                <p:cTn id="22" presetID="2" presetClass="entr" presetSubtype="4" decel="10000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ppt_x"/>
                                          </p:val>
                                        </p:tav>
                                        <p:tav tm="100000">
                                          <p:val>
                                            <p:strVal val="#ppt_x"/>
                                          </p:val>
                                        </p:tav>
                                      </p:tavLst>
                                    </p:anim>
                                    <p:anim calcmode="lin" valueType="num">
                                      <p:cBhvr additive="base">
                                        <p:cTn id="25" dur="75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25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750" fill="hold"/>
                                        <p:tgtEl>
                                          <p:spTgt spid="17"/>
                                        </p:tgtEl>
                                        <p:attrNameLst>
                                          <p:attrName>ppt_x</p:attrName>
                                        </p:attrNameLst>
                                      </p:cBhvr>
                                      <p:tavLst>
                                        <p:tav tm="0">
                                          <p:val>
                                            <p:strVal val="#ppt_x"/>
                                          </p:val>
                                        </p:tav>
                                        <p:tav tm="100000">
                                          <p:val>
                                            <p:strVal val="#ppt_x"/>
                                          </p:val>
                                        </p:tav>
                                      </p:tavLst>
                                    </p:anim>
                                    <p:anim calcmode="lin" valueType="num">
                                      <p:cBhvr additive="base">
                                        <p:cTn id="29" dur="75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4" decel="100000" fill="hold" nodeType="withEffect">
                                  <p:stCondLst>
                                    <p:cond delay="5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750" fill="hold"/>
                                        <p:tgtEl>
                                          <p:spTgt spid="23"/>
                                        </p:tgtEl>
                                        <p:attrNameLst>
                                          <p:attrName>ppt_x</p:attrName>
                                        </p:attrNameLst>
                                      </p:cBhvr>
                                      <p:tavLst>
                                        <p:tav tm="0">
                                          <p:val>
                                            <p:strVal val="#ppt_x"/>
                                          </p:val>
                                        </p:tav>
                                        <p:tav tm="100000">
                                          <p:val>
                                            <p:strVal val="#ppt_x"/>
                                          </p:val>
                                        </p:tav>
                                      </p:tavLst>
                                    </p:anim>
                                    <p:anim calcmode="lin" valueType="num">
                                      <p:cBhvr additive="base">
                                        <p:cTn id="33"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五边形 7"/>
          <p:cNvSpPr/>
          <p:nvPr/>
        </p:nvSpPr>
        <p:spPr>
          <a:xfrm rot="13542336" flipH="1" flipV="1">
            <a:off x="6421704" y="3847831"/>
            <a:ext cx="1554433" cy="1565197"/>
          </a:xfrm>
          <a:prstGeom prst="homePlate">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0" name="五边形 9"/>
          <p:cNvSpPr/>
          <p:nvPr/>
        </p:nvSpPr>
        <p:spPr>
          <a:xfrm rot="8057664" flipV="1">
            <a:off x="4215864" y="3847831"/>
            <a:ext cx="1554433" cy="1565197"/>
          </a:xfrm>
          <a:prstGeom prst="homePlat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五边形 10"/>
          <p:cNvSpPr/>
          <p:nvPr/>
        </p:nvSpPr>
        <p:spPr>
          <a:xfrm rot="8057664" flipH="1">
            <a:off x="6421704" y="1642183"/>
            <a:ext cx="1554433" cy="1565197"/>
          </a:xfrm>
          <a:prstGeom prst="homePlat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五边形 11"/>
          <p:cNvSpPr/>
          <p:nvPr/>
        </p:nvSpPr>
        <p:spPr>
          <a:xfrm rot="13542336">
            <a:off x="4215864" y="1642183"/>
            <a:ext cx="1554433" cy="1565197"/>
          </a:xfrm>
          <a:prstGeom prst="homePlate">
            <a:avLst/>
          </a:prstGeom>
          <a:solidFill>
            <a:srgbClr val="FFD737"/>
          </a:solidFill>
          <a:ln>
            <a:noFill/>
          </a:ln>
        </p:spPr>
        <p:txBody>
          <a:bodyPr/>
          <a:lstStyle/>
          <a:p>
            <a:pPr>
              <a:spcBef>
                <a:spcPct val="0"/>
              </a:spcBef>
            </a:pPr>
            <a:endParaRPr lang="zh-CN" altLang="en-US" sz="2400">
              <a:latin typeface="Calibri" panose="020F0502020204030204" pitchFamily="34" charset="0"/>
              <a:ea typeface="宋体" panose="02010600030101010101" pitchFamily="2" charset="-122"/>
            </a:endParaRPr>
          </a:p>
        </p:txBody>
      </p:sp>
      <p:sp>
        <p:nvSpPr>
          <p:cNvPr id="13" name="矩形 12"/>
          <p:cNvSpPr/>
          <p:nvPr/>
        </p:nvSpPr>
        <p:spPr>
          <a:xfrm>
            <a:off x="4831245" y="2332560"/>
            <a:ext cx="1264756" cy="119504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矩形 13"/>
          <p:cNvSpPr/>
          <p:nvPr/>
        </p:nvSpPr>
        <p:spPr>
          <a:xfrm>
            <a:off x="6096001" y="2332560"/>
            <a:ext cx="1264756" cy="119504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a:off x="4831245" y="3527606"/>
            <a:ext cx="1264756" cy="119504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矩形 15"/>
          <p:cNvSpPr/>
          <p:nvPr/>
        </p:nvSpPr>
        <p:spPr>
          <a:xfrm>
            <a:off x="6096001" y="3527606"/>
            <a:ext cx="1264756" cy="119504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矩形 16"/>
          <p:cNvSpPr/>
          <p:nvPr/>
        </p:nvSpPr>
        <p:spPr>
          <a:xfrm>
            <a:off x="5150288" y="2683862"/>
            <a:ext cx="561372" cy="584775"/>
          </a:xfrm>
          <a:prstGeom prst="rect">
            <a:avLst/>
          </a:prstGeom>
        </p:spPr>
        <p:txBody>
          <a:bodyPr wrap="none">
            <a:spAutoFit/>
          </a:bodyPr>
          <a:lstStyle/>
          <a:p>
            <a:r>
              <a:rPr lang="en-US" altLang="zh-CN" sz="3200" dirty="0">
                <a:solidFill>
                  <a:srgbClr val="FFD737"/>
                </a:solidFill>
                <a:latin typeface="Impact" panose="020B0806030902050204" pitchFamily="34" charset="0"/>
                <a:ea typeface="微软雅黑" panose="020B0503020204020204" pitchFamily="34" charset="-122"/>
              </a:rPr>
              <a:t>01</a:t>
            </a:r>
            <a:endParaRPr lang="zh-CN" altLang="en-US" sz="3200" dirty="0">
              <a:solidFill>
                <a:srgbClr val="FFD737"/>
              </a:solidFill>
              <a:latin typeface="Impact" panose="020B0806030902050204" pitchFamily="34" charset="0"/>
              <a:ea typeface="微软雅黑" panose="020B0503020204020204" pitchFamily="34" charset="-122"/>
            </a:endParaRPr>
          </a:p>
        </p:txBody>
      </p:sp>
      <p:sp>
        <p:nvSpPr>
          <p:cNvPr id="18" name="矩形 17"/>
          <p:cNvSpPr/>
          <p:nvPr/>
        </p:nvSpPr>
        <p:spPr>
          <a:xfrm>
            <a:off x="6393670" y="2663638"/>
            <a:ext cx="611065" cy="584775"/>
          </a:xfrm>
          <a:prstGeom prst="rect">
            <a:avLst/>
          </a:prstGeom>
        </p:spPr>
        <p:txBody>
          <a:bodyPr wrap="none">
            <a:spAutoFit/>
          </a:bodyPr>
          <a:lstStyle/>
          <a:p>
            <a:r>
              <a:rPr lang="en-US" altLang="zh-CN" sz="3200" dirty="0">
                <a:solidFill>
                  <a:srgbClr val="BFBFBF"/>
                </a:solidFill>
                <a:latin typeface="Impact" panose="020B0806030902050204" pitchFamily="34" charset="0"/>
                <a:ea typeface="微软雅黑" panose="020B0503020204020204" pitchFamily="34" charset="-122"/>
              </a:rPr>
              <a:t>02</a:t>
            </a:r>
            <a:endParaRPr lang="zh-CN" altLang="en-US" sz="3200" dirty="0">
              <a:solidFill>
                <a:srgbClr val="BFBFBF"/>
              </a:solidFill>
              <a:latin typeface="Impact" panose="020B0806030902050204" pitchFamily="34" charset="0"/>
              <a:ea typeface="微软雅黑" panose="020B0503020204020204" pitchFamily="34" charset="-122"/>
            </a:endParaRPr>
          </a:p>
        </p:txBody>
      </p:sp>
      <p:sp>
        <p:nvSpPr>
          <p:cNvPr id="19" name="矩形 18"/>
          <p:cNvSpPr/>
          <p:nvPr/>
        </p:nvSpPr>
        <p:spPr>
          <a:xfrm>
            <a:off x="5128913" y="3858389"/>
            <a:ext cx="622286" cy="584775"/>
          </a:xfrm>
          <a:prstGeom prst="rect">
            <a:avLst/>
          </a:prstGeom>
        </p:spPr>
        <p:txBody>
          <a:bodyPr wrap="none">
            <a:spAutoFit/>
          </a:bodyPr>
          <a:lstStyle/>
          <a:p>
            <a:r>
              <a:rPr lang="en-US" altLang="zh-CN" sz="3200" dirty="0">
                <a:solidFill>
                  <a:srgbClr val="353943"/>
                </a:solidFill>
                <a:latin typeface="Impact" panose="020B0806030902050204" pitchFamily="34" charset="0"/>
                <a:ea typeface="微软雅黑" panose="020B0503020204020204" pitchFamily="34" charset="-122"/>
              </a:rPr>
              <a:t>03</a:t>
            </a:r>
            <a:endParaRPr lang="zh-CN" altLang="en-US" sz="3200" dirty="0">
              <a:solidFill>
                <a:srgbClr val="353943"/>
              </a:solidFill>
              <a:latin typeface="Impact" panose="020B0806030902050204" pitchFamily="34" charset="0"/>
              <a:ea typeface="微软雅黑" panose="020B0503020204020204" pitchFamily="34" charset="-122"/>
            </a:endParaRPr>
          </a:p>
        </p:txBody>
      </p:sp>
      <p:sp>
        <p:nvSpPr>
          <p:cNvPr id="20" name="矩形 19"/>
          <p:cNvSpPr/>
          <p:nvPr/>
        </p:nvSpPr>
        <p:spPr>
          <a:xfrm>
            <a:off x="6372295" y="3838165"/>
            <a:ext cx="609462" cy="584775"/>
          </a:xfrm>
          <a:prstGeom prst="rect">
            <a:avLst/>
          </a:prstGeom>
        </p:spPr>
        <p:txBody>
          <a:bodyPr wrap="none">
            <a:spAutoFit/>
          </a:bodyPr>
          <a:lstStyle/>
          <a:p>
            <a:r>
              <a:rPr lang="en-US" altLang="zh-CN" sz="3200" dirty="0">
                <a:solidFill>
                  <a:srgbClr val="FFD737"/>
                </a:solidFill>
                <a:latin typeface="Impact" panose="020B0806030902050204" pitchFamily="34" charset="0"/>
                <a:ea typeface="微软雅黑" panose="020B0503020204020204" pitchFamily="34" charset="-122"/>
              </a:rPr>
              <a:t>04</a:t>
            </a:r>
            <a:endParaRPr lang="zh-CN" altLang="en-US" sz="3200" dirty="0">
              <a:solidFill>
                <a:srgbClr val="FFD737"/>
              </a:solidFill>
              <a:latin typeface="Impact" panose="020B0806030902050204" pitchFamily="34" charset="0"/>
              <a:ea typeface="微软雅黑" panose="020B0503020204020204" pitchFamily="34" charset="-122"/>
            </a:endParaRPr>
          </a:p>
        </p:txBody>
      </p:sp>
      <p:sp>
        <p:nvSpPr>
          <p:cNvPr id="21" name="TextBox 20"/>
          <p:cNvSpPr txBox="1"/>
          <p:nvPr/>
        </p:nvSpPr>
        <p:spPr>
          <a:xfrm>
            <a:off x="8016214" y="1833985"/>
            <a:ext cx="3606127" cy="1341521"/>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从个别经济单位或个人的角度出发，保险是处理风险的一种经济方法，它具有使自己所承担的风险损失最低的特点</a:t>
            </a:r>
          </a:p>
        </p:txBody>
      </p:sp>
      <p:sp>
        <p:nvSpPr>
          <p:cNvPr id="22" name="矩形 21"/>
          <p:cNvSpPr/>
          <p:nvPr/>
        </p:nvSpPr>
        <p:spPr>
          <a:xfrm>
            <a:off x="8024989" y="1386449"/>
            <a:ext cx="3334403" cy="420564"/>
          </a:xfrm>
          <a:prstGeom prst="rect">
            <a:avLst/>
          </a:prstGeom>
        </p:spPr>
        <p:txBody>
          <a:bodyPr wrap="square">
            <a:spAutoFit/>
          </a:bodyPr>
          <a:lstStyle/>
          <a:p>
            <a:r>
              <a:rPr lang="zh-CN" altLang="en-US" sz="2133" b="1" dirty="0">
                <a:solidFill>
                  <a:srgbClr val="BFBFBF"/>
                </a:solidFill>
                <a:latin typeface="微软雅黑" panose="020B0503020204020204" pitchFamily="34" charset="-122"/>
                <a:ea typeface="微软雅黑" panose="020B0503020204020204" pitchFamily="34" charset="-122"/>
              </a:rPr>
              <a:t>经济性</a:t>
            </a:r>
            <a:endParaRPr lang="zh-CN" altLang="en-US" sz="2133" b="1" dirty="0">
              <a:solidFill>
                <a:srgbClr val="BFBFBF"/>
              </a:solidFill>
            </a:endParaRPr>
          </a:p>
        </p:txBody>
      </p:sp>
      <p:sp>
        <p:nvSpPr>
          <p:cNvPr id="23" name="TextBox 22"/>
          <p:cNvSpPr txBox="1"/>
          <p:nvPr/>
        </p:nvSpPr>
        <p:spPr>
          <a:xfrm>
            <a:off x="8016214" y="4309551"/>
            <a:ext cx="3606127" cy="1341521"/>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风险损失分摊机制得以实现是建立在有效测定风险发生频率的基础之上的，其所运用的数理统计工具具有较精确的科学性</a:t>
            </a:r>
          </a:p>
        </p:txBody>
      </p:sp>
      <p:sp>
        <p:nvSpPr>
          <p:cNvPr id="24" name="矩形 23"/>
          <p:cNvSpPr/>
          <p:nvPr/>
        </p:nvSpPr>
        <p:spPr>
          <a:xfrm>
            <a:off x="8024989" y="3862016"/>
            <a:ext cx="3334403" cy="420564"/>
          </a:xfrm>
          <a:prstGeom prst="rect">
            <a:avLst/>
          </a:prstGeom>
        </p:spPr>
        <p:txBody>
          <a:bodyPr wrap="square">
            <a:spAutoFit/>
          </a:bodyPr>
          <a:lstStyle/>
          <a:p>
            <a:r>
              <a:rPr lang="zh-CN" altLang="en-US" sz="2133" b="1" dirty="0">
                <a:solidFill>
                  <a:srgbClr val="FFD737"/>
                </a:solidFill>
                <a:latin typeface="微软雅黑" panose="020B0503020204020204" pitchFamily="34" charset="-122"/>
                <a:ea typeface="微软雅黑" panose="020B0503020204020204" pitchFamily="34" charset="-122"/>
              </a:rPr>
              <a:t>科学性</a:t>
            </a:r>
            <a:endParaRPr lang="zh-CN" altLang="en-US" sz="2133" b="1" dirty="0">
              <a:solidFill>
                <a:srgbClr val="FFD737"/>
              </a:solidFill>
            </a:endParaRPr>
          </a:p>
        </p:txBody>
      </p:sp>
      <p:sp>
        <p:nvSpPr>
          <p:cNvPr id="25" name="TextBox 24"/>
          <p:cNvSpPr txBox="1"/>
          <p:nvPr/>
        </p:nvSpPr>
        <p:spPr>
          <a:xfrm>
            <a:off x="543690" y="1869529"/>
            <a:ext cx="3606127" cy="1341521"/>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保险是一种经济互助机制，一旦个别经济单位或个人遭受风险损失，则其他经济单位或个人所缴纳的保险费可以用来为其提供补偿</a:t>
            </a:r>
          </a:p>
        </p:txBody>
      </p:sp>
      <p:sp>
        <p:nvSpPr>
          <p:cNvPr id="26" name="矩形 25"/>
          <p:cNvSpPr/>
          <p:nvPr/>
        </p:nvSpPr>
        <p:spPr>
          <a:xfrm>
            <a:off x="815413" y="1421993"/>
            <a:ext cx="3334403" cy="420564"/>
          </a:xfrm>
          <a:prstGeom prst="rect">
            <a:avLst/>
          </a:prstGeom>
        </p:spPr>
        <p:txBody>
          <a:bodyPr wrap="square">
            <a:spAutoFit/>
          </a:bodyPr>
          <a:lstStyle/>
          <a:p>
            <a:pPr algn="r"/>
            <a:r>
              <a:rPr lang="zh-CN" altLang="en-US" sz="2133" b="1" dirty="0">
                <a:solidFill>
                  <a:srgbClr val="FFD737"/>
                </a:solidFill>
                <a:latin typeface="微软雅黑" panose="020B0503020204020204" pitchFamily="34" charset="-122"/>
                <a:ea typeface="微软雅黑" panose="020B0503020204020204" pitchFamily="34" charset="-122"/>
              </a:rPr>
              <a:t>互助性</a:t>
            </a:r>
            <a:endParaRPr lang="zh-CN" altLang="en-US" sz="2133" b="1" dirty="0">
              <a:solidFill>
                <a:srgbClr val="FFD737"/>
              </a:solidFill>
            </a:endParaRPr>
          </a:p>
        </p:txBody>
      </p:sp>
      <p:sp>
        <p:nvSpPr>
          <p:cNvPr id="27" name="TextBox 26"/>
          <p:cNvSpPr txBox="1"/>
          <p:nvPr/>
        </p:nvSpPr>
        <p:spPr>
          <a:xfrm>
            <a:off x="543690" y="4345095"/>
            <a:ext cx="3606127" cy="1021433"/>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从法律的角度看，投保过程即是投保人和保险人双方签定了保险合同，体现的是双方当事人的一种交换关系</a:t>
            </a:r>
          </a:p>
        </p:txBody>
      </p:sp>
      <p:sp>
        <p:nvSpPr>
          <p:cNvPr id="28" name="矩形 27"/>
          <p:cNvSpPr/>
          <p:nvPr/>
        </p:nvSpPr>
        <p:spPr>
          <a:xfrm>
            <a:off x="815413" y="3897560"/>
            <a:ext cx="3334403" cy="420564"/>
          </a:xfrm>
          <a:prstGeom prst="rect">
            <a:avLst/>
          </a:prstGeom>
        </p:spPr>
        <p:txBody>
          <a:bodyPr wrap="square">
            <a:spAutoFit/>
          </a:bodyPr>
          <a:lstStyle/>
          <a:p>
            <a:pPr algn="r"/>
            <a:r>
              <a:rPr lang="zh-CN" altLang="en-US" sz="2133" b="1" dirty="0">
                <a:solidFill>
                  <a:srgbClr val="353943"/>
                </a:solidFill>
                <a:latin typeface="微软雅黑" panose="020B0503020204020204" pitchFamily="34" charset="-122"/>
                <a:ea typeface="微软雅黑" panose="020B0503020204020204" pitchFamily="34" charset="-122"/>
              </a:rPr>
              <a:t>契约性</a:t>
            </a:r>
            <a:endParaRPr lang="zh-CN" altLang="en-US" sz="2133" b="1" dirty="0">
              <a:solidFill>
                <a:srgbClr val="353943"/>
              </a:solidFill>
            </a:endParaRPr>
          </a:p>
        </p:txBody>
      </p:sp>
      <p:grpSp>
        <p:nvGrpSpPr>
          <p:cNvPr id="32" name="组合 31">
            <a:extLst>
              <a:ext uri="{FF2B5EF4-FFF2-40B4-BE49-F238E27FC236}">
                <a16:creationId xmlns="" xmlns:a16="http://schemas.microsoft.com/office/drawing/2014/main" id="{15BF39A6-5231-458D-B8E4-B1A4CC138935}"/>
              </a:ext>
            </a:extLst>
          </p:cNvPr>
          <p:cNvGrpSpPr/>
          <p:nvPr/>
        </p:nvGrpSpPr>
        <p:grpSpPr>
          <a:xfrm>
            <a:off x="-3518" y="-1"/>
            <a:ext cx="12195518" cy="737406"/>
            <a:chOff x="1300626" y="-1"/>
            <a:chExt cx="12195518" cy="737406"/>
          </a:xfrm>
        </p:grpSpPr>
        <p:grpSp>
          <p:nvGrpSpPr>
            <p:cNvPr id="33" name="组合 32">
              <a:extLst>
                <a:ext uri="{FF2B5EF4-FFF2-40B4-BE49-F238E27FC236}">
                  <a16:creationId xmlns="" xmlns:a16="http://schemas.microsoft.com/office/drawing/2014/main" id="{5FC22C5E-A62C-4119-AF26-A759B5E55CB1}"/>
                </a:ext>
              </a:extLst>
            </p:cNvPr>
            <p:cNvGrpSpPr/>
            <p:nvPr/>
          </p:nvGrpSpPr>
          <p:grpSpPr>
            <a:xfrm>
              <a:off x="1300626" y="-1"/>
              <a:ext cx="3546886" cy="737406"/>
              <a:chOff x="1300626" y="-1"/>
              <a:chExt cx="3546886" cy="737406"/>
            </a:xfrm>
          </p:grpSpPr>
          <p:sp>
            <p:nvSpPr>
              <p:cNvPr id="41" name="任意多边形 17">
                <a:extLst>
                  <a:ext uri="{FF2B5EF4-FFF2-40B4-BE49-F238E27FC236}">
                    <a16:creationId xmlns="" xmlns:a16="http://schemas.microsoft.com/office/drawing/2014/main" id="{A57FFD3C-8073-425E-B372-0F9CC335EDFB}"/>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 name="文本框 1">
                <a:extLst>
                  <a:ext uri="{FF2B5EF4-FFF2-40B4-BE49-F238E27FC236}">
                    <a16:creationId xmlns="" xmlns:a16="http://schemas.microsoft.com/office/drawing/2014/main" id="{158E902F-C87E-49E7-ADE1-805610713CEF}"/>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保险的特征</a:t>
                </a:r>
              </a:p>
            </p:txBody>
          </p:sp>
          <p:sp>
            <p:nvSpPr>
              <p:cNvPr id="43" name="任意多边形 17">
                <a:extLst>
                  <a:ext uri="{FF2B5EF4-FFF2-40B4-BE49-F238E27FC236}">
                    <a16:creationId xmlns="" xmlns:a16="http://schemas.microsoft.com/office/drawing/2014/main" id="{B9E2CF80-81DA-4EB0-85A4-A2D949F459A8}"/>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8" name="任意多边形 17">
                <a:extLst>
                  <a:ext uri="{FF2B5EF4-FFF2-40B4-BE49-F238E27FC236}">
                    <a16:creationId xmlns="" xmlns:a16="http://schemas.microsoft.com/office/drawing/2014/main" id="{AB8B0D19-F115-4C23-B097-608436377B0B}"/>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4" name="直接连接符 33">
              <a:extLst>
                <a:ext uri="{FF2B5EF4-FFF2-40B4-BE49-F238E27FC236}">
                  <a16:creationId xmlns="" xmlns:a16="http://schemas.microsoft.com/office/drawing/2014/main" id="{6F0F8802-6AEF-4171-AE2A-FC582C1D07C8}"/>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0332413"/>
      </p:ext>
    </p:extLst>
  </p:cSld>
  <p:clrMapOvr>
    <a:masterClrMapping/>
  </p:clrMapOvr>
  <mc:AlternateContent xmlns:mc="http://schemas.openxmlformats.org/markup-compatibility/2006" xmlns:p14="http://schemas.microsoft.com/office/powerpoint/2010/main">
    <mc:Choice Requires="p14">
      <p:transition spd="slow" p14:dur="900" advTm="12000">
        <p14:warp dir="in"/>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0-#ppt_w/2"/>
                                          </p:val>
                                        </p:tav>
                                        <p:tav tm="100000">
                                          <p:val>
                                            <p:strVal val="#ppt_x"/>
                                          </p:val>
                                        </p:tav>
                                      </p:tavLst>
                                    </p:anim>
                                    <p:anim calcmode="lin" valueType="num">
                                      <p:cBhvr additive="base">
                                        <p:cTn id="8" dur="75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1+#ppt_w/2"/>
                                          </p:val>
                                        </p:tav>
                                        <p:tav tm="100000">
                                          <p:val>
                                            <p:strVal val="#ppt_x"/>
                                          </p:val>
                                        </p:tav>
                                      </p:tavLst>
                                    </p:anim>
                                    <p:anim calcmode="lin" valueType="num">
                                      <p:cBhvr additive="base">
                                        <p:cTn id="12" dur="75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2"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750" fill="hold"/>
                                        <p:tgtEl>
                                          <p:spTgt spid="15"/>
                                        </p:tgtEl>
                                        <p:attrNameLst>
                                          <p:attrName>ppt_x</p:attrName>
                                        </p:attrNameLst>
                                      </p:cBhvr>
                                      <p:tavLst>
                                        <p:tav tm="0">
                                          <p:val>
                                            <p:strVal val="0-#ppt_w/2"/>
                                          </p:val>
                                        </p:tav>
                                        <p:tav tm="100000">
                                          <p:val>
                                            <p:strVal val="#ppt_x"/>
                                          </p:val>
                                        </p:tav>
                                      </p:tavLst>
                                    </p:anim>
                                    <p:anim calcmode="lin" valueType="num">
                                      <p:cBhvr additive="base">
                                        <p:cTn id="16" dur="75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6" decel="10000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50" fill="hold"/>
                                        <p:tgtEl>
                                          <p:spTgt spid="16"/>
                                        </p:tgtEl>
                                        <p:attrNameLst>
                                          <p:attrName>ppt_x</p:attrName>
                                        </p:attrNameLst>
                                      </p:cBhvr>
                                      <p:tavLst>
                                        <p:tav tm="0">
                                          <p:val>
                                            <p:strVal val="1+#ppt_w/2"/>
                                          </p:val>
                                        </p:tav>
                                        <p:tav tm="100000">
                                          <p:val>
                                            <p:strVal val="#ppt_x"/>
                                          </p:val>
                                        </p:tav>
                                      </p:tavLst>
                                    </p:anim>
                                    <p:anim calcmode="lin" valueType="num">
                                      <p:cBhvr additive="base">
                                        <p:cTn id="20" dur="750" fill="hold"/>
                                        <p:tgtEl>
                                          <p:spTgt spid="16"/>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1250"/>
                            </p:stCondLst>
                            <p:childTnLst>
                              <p:par>
                                <p:cTn id="26" presetID="18" presetClass="entr" presetSubtype="9"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strips(upLeft)">
                                      <p:cBhvr>
                                        <p:cTn id="28" dur="500"/>
                                        <p:tgtEl>
                                          <p:spTgt spid="12"/>
                                        </p:tgtEl>
                                      </p:cBhvr>
                                    </p:animEffect>
                                  </p:childTnLst>
                                </p:cTn>
                              </p:par>
                            </p:childTnLst>
                          </p:cTn>
                        </p:par>
                        <p:par>
                          <p:cTn id="29" fill="hold">
                            <p:stCondLst>
                              <p:cond delay="1750"/>
                            </p:stCondLst>
                            <p:childTnLst>
                              <p:par>
                                <p:cTn id="30" presetID="14" presetClass="entr" presetSubtype="10" fill="hold" grpId="0" nodeType="afterEffect">
                                  <p:stCondLst>
                                    <p:cond delay="0"/>
                                  </p:stCondLst>
                                  <p:iterate type="lt">
                                    <p:tmPct val="10000"/>
                                  </p:iterate>
                                  <p:childTnLst>
                                    <p:set>
                                      <p:cBhvr>
                                        <p:cTn id="31" dur="1" fill="hold">
                                          <p:stCondLst>
                                            <p:cond delay="0"/>
                                          </p:stCondLst>
                                        </p:cTn>
                                        <p:tgtEl>
                                          <p:spTgt spid="26"/>
                                        </p:tgtEl>
                                        <p:attrNameLst>
                                          <p:attrName>style.visibility</p:attrName>
                                        </p:attrNameLst>
                                      </p:cBhvr>
                                      <p:to>
                                        <p:strVal val="visible"/>
                                      </p:to>
                                    </p:set>
                                    <p:animEffect transition="in" filter="randombar(horizontal)">
                                      <p:cBhvr>
                                        <p:cTn id="32" dur="500"/>
                                        <p:tgtEl>
                                          <p:spTgt spid="26"/>
                                        </p:tgtEl>
                                      </p:cBhvr>
                                    </p:animEffect>
                                  </p:childTnLst>
                                </p:cTn>
                              </p:par>
                            </p:childTnLst>
                          </p:cTn>
                        </p:par>
                        <p:par>
                          <p:cTn id="33" fill="hold">
                            <p:stCondLst>
                              <p:cond delay="2350"/>
                            </p:stCondLst>
                            <p:childTnLst>
                              <p:par>
                                <p:cTn id="34" presetID="22" presetClass="entr" presetSubtype="1"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up)">
                                      <p:cBhvr>
                                        <p:cTn id="36" dur="1000"/>
                                        <p:tgtEl>
                                          <p:spTgt spid="25"/>
                                        </p:tgtEl>
                                      </p:cBhvr>
                                    </p:animEffect>
                                  </p:childTnLst>
                                </p:cTn>
                              </p:par>
                            </p:childTnLst>
                          </p:cTn>
                        </p:par>
                        <p:par>
                          <p:cTn id="37" fill="hold">
                            <p:stCondLst>
                              <p:cond delay="335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3850"/>
                            </p:stCondLst>
                            <p:childTnLst>
                              <p:par>
                                <p:cTn id="42" presetID="18" presetClass="entr" presetSubtype="3"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strips(upRight)">
                                      <p:cBhvr>
                                        <p:cTn id="44" dur="500"/>
                                        <p:tgtEl>
                                          <p:spTgt spid="11"/>
                                        </p:tgtEl>
                                      </p:cBhvr>
                                    </p:animEffect>
                                  </p:childTnLst>
                                </p:cTn>
                              </p:par>
                            </p:childTnLst>
                          </p:cTn>
                        </p:par>
                        <p:par>
                          <p:cTn id="45" fill="hold">
                            <p:stCondLst>
                              <p:cond delay="4350"/>
                            </p:stCondLst>
                            <p:childTnLst>
                              <p:par>
                                <p:cTn id="46" presetID="14" presetClass="entr" presetSubtype="10" fill="hold" grpId="0" nodeType="afterEffect">
                                  <p:stCondLst>
                                    <p:cond delay="0"/>
                                  </p:stCondLst>
                                  <p:iterate type="lt">
                                    <p:tmPct val="10000"/>
                                  </p:iterate>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childTnLst>
                          </p:cTn>
                        </p:par>
                        <p:par>
                          <p:cTn id="49" fill="hold">
                            <p:stCondLst>
                              <p:cond delay="4950"/>
                            </p:stCondLst>
                            <p:childTnLst>
                              <p:par>
                                <p:cTn id="50" presetID="22" presetClass="entr" presetSubtype="1"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1000"/>
                                        <p:tgtEl>
                                          <p:spTgt spid="21"/>
                                        </p:tgtEl>
                                      </p:cBhvr>
                                    </p:animEffect>
                                  </p:childTnLst>
                                </p:cTn>
                              </p:par>
                            </p:childTnLst>
                          </p:cTn>
                        </p:par>
                        <p:par>
                          <p:cTn id="53" fill="hold">
                            <p:stCondLst>
                              <p:cond delay="5950"/>
                            </p:stCondLst>
                            <p:childTnLst>
                              <p:par>
                                <p:cTn id="54" presetID="10"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par>
                          <p:cTn id="57" fill="hold">
                            <p:stCondLst>
                              <p:cond delay="6450"/>
                            </p:stCondLst>
                            <p:childTnLst>
                              <p:par>
                                <p:cTn id="58" presetID="18" presetClass="entr" presetSubtype="1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strips(downLeft)">
                                      <p:cBhvr>
                                        <p:cTn id="60" dur="500"/>
                                        <p:tgtEl>
                                          <p:spTgt spid="10"/>
                                        </p:tgtEl>
                                      </p:cBhvr>
                                    </p:animEffect>
                                  </p:childTnLst>
                                </p:cTn>
                              </p:par>
                            </p:childTnLst>
                          </p:cTn>
                        </p:par>
                        <p:par>
                          <p:cTn id="61" fill="hold">
                            <p:stCondLst>
                              <p:cond delay="6950"/>
                            </p:stCondLst>
                            <p:childTnLst>
                              <p:par>
                                <p:cTn id="62" presetID="14" presetClass="entr" presetSubtype="10" fill="hold" grpId="0" nodeType="afterEffect">
                                  <p:stCondLst>
                                    <p:cond delay="0"/>
                                  </p:stCondLst>
                                  <p:iterate type="lt">
                                    <p:tmPct val="10000"/>
                                  </p:iterate>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childTnLst>
                          </p:cTn>
                        </p:par>
                        <p:par>
                          <p:cTn id="65" fill="hold">
                            <p:stCondLst>
                              <p:cond delay="7550"/>
                            </p:stCondLst>
                            <p:childTnLst>
                              <p:par>
                                <p:cTn id="66" presetID="22" presetClass="entr" presetSubtype="1"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up)">
                                      <p:cBhvr>
                                        <p:cTn id="68" dur="1000"/>
                                        <p:tgtEl>
                                          <p:spTgt spid="27"/>
                                        </p:tgtEl>
                                      </p:cBhvr>
                                    </p:animEffect>
                                  </p:childTnLst>
                                </p:cTn>
                              </p:par>
                            </p:childTnLst>
                          </p:cTn>
                        </p:par>
                        <p:par>
                          <p:cTn id="69" fill="hold">
                            <p:stCondLst>
                              <p:cond delay="8550"/>
                            </p:stCondLst>
                            <p:childTnLst>
                              <p:par>
                                <p:cTn id="70" presetID="10"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par>
                          <p:cTn id="73" fill="hold">
                            <p:stCondLst>
                              <p:cond delay="9050"/>
                            </p:stCondLst>
                            <p:childTnLst>
                              <p:par>
                                <p:cTn id="74" presetID="18" presetClass="entr" presetSubtype="6"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strips(downRight)">
                                      <p:cBhvr>
                                        <p:cTn id="76" dur="500"/>
                                        <p:tgtEl>
                                          <p:spTgt spid="8"/>
                                        </p:tgtEl>
                                      </p:cBhvr>
                                    </p:animEffect>
                                  </p:childTnLst>
                                </p:cTn>
                              </p:par>
                            </p:childTnLst>
                          </p:cTn>
                        </p:par>
                        <p:par>
                          <p:cTn id="77" fill="hold">
                            <p:stCondLst>
                              <p:cond delay="9550"/>
                            </p:stCondLst>
                            <p:childTnLst>
                              <p:par>
                                <p:cTn id="78" presetID="14" presetClass="entr" presetSubtype="10" fill="hold" grpId="0" nodeType="afterEffect">
                                  <p:stCondLst>
                                    <p:cond delay="0"/>
                                  </p:stCondLst>
                                  <p:iterate type="lt">
                                    <p:tmPct val="10000"/>
                                  </p:iterate>
                                  <p:childTnLst>
                                    <p:set>
                                      <p:cBhvr>
                                        <p:cTn id="79" dur="1" fill="hold">
                                          <p:stCondLst>
                                            <p:cond delay="0"/>
                                          </p:stCondLst>
                                        </p:cTn>
                                        <p:tgtEl>
                                          <p:spTgt spid="24"/>
                                        </p:tgtEl>
                                        <p:attrNameLst>
                                          <p:attrName>style.visibility</p:attrName>
                                        </p:attrNameLst>
                                      </p:cBhvr>
                                      <p:to>
                                        <p:strVal val="visible"/>
                                      </p:to>
                                    </p:set>
                                    <p:animEffect transition="in" filter="randombar(horizontal)">
                                      <p:cBhvr>
                                        <p:cTn id="80" dur="500"/>
                                        <p:tgtEl>
                                          <p:spTgt spid="24"/>
                                        </p:tgtEl>
                                      </p:cBhvr>
                                    </p:animEffect>
                                  </p:childTnLst>
                                </p:cTn>
                              </p:par>
                            </p:childTnLst>
                          </p:cTn>
                        </p:par>
                        <p:par>
                          <p:cTn id="81" fill="hold">
                            <p:stCondLst>
                              <p:cond delay="10150"/>
                            </p:stCondLst>
                            <p:childTnLst>
                              <p:par>
                                <p:cTn id="82" presetID="22" presetClass="entr" presetSubtype="1"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wipe(up)">
                                      <p:cBhvr>
                                        <p:cTn id="8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278176" y="1316765"/>
            <a:ext cx="4704523" cy="2112235"/>
          </a:xfrm>
          <a:prstGeom prst="roundRect">
            <a:avLst/>
          </a:prstGeom>
          <a:noFill/>
          <a:ln>
            <a:solidFill>
              <a:srgbClr val="FFD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圆角矩形 7"/>
          <p:cNvSpPr/>
          <p:nvPr/>
        </p:nvSpPr>
        <p:spPr>
          <a:xfrm>
            <a:off x="1278177" y="1342474"/>
            <a:ext cx="925607" cy="2105345"/>
          </a:xfrm>
          <a:prstGeom prst="roundRect">
            <a:avLst>
              <a:gd name="adj" fmla="val 34250"/>
            </a:avLst>
          </a:prstGeom>
          <a:solidFill>
            <a:srgbClr val="FFD737"/>
          </a:solidFill>
          <a:ln>
            <a:solidFill>
              <a:srgbClr val="F2BF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10"/>
          <p:cNvSpPr/>
          <p:nvPr/>
        </p:nvSpPr>
        <p:spPr>
          <a:xfrm>
            <a:off x="1278176" y="3717032"/>
            <a:ext cx="4704523" cy="2112235"/>
          </a:xfrm>
          <a:prstGeom prst="roundRect">
            <a:avLst/>
          </a:prstGeom>
          <a:noFill/>
          <a:ln>
            <a:solidFill>
              <a:srgbClr val="3539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圆角矩形 11"/>
          <p:cNvSpPr/>
          <p:nvPr/>
        </p:nvSpPr>
        <p:spPr>
          <a:xfrm>
            <a:off x="1278177" y="3742741"/>
            <a:ext cx="925607" cy="2105345"/>
          </a:xfrm>
          <a:prstGeom prst="roundRect">
            <a:avLst>
              <a:gd name="adj" fmla="val 34250"/>
            </a:avLst>
          </a:prstGeom>
          <a:solidFill>
            <a:srgbClr val="353943"/>
          </a:solidFill>
          <a:ln>
            <a:solidFill>
              <a:srgbClr val="376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圆角矩形 13"/>
          <p:cNvSpPr/>
          <p:nvPr/>
        </p:nvSpPr>
        <p:spPr>
          <a:xfrm flipH="1">
            <a:off x="6192011" y="1316765"/>
            <a:ext cx="4704523" cy="2112235"/>
          </a:xfrm>
          <a:prstGeom prst="roundRect">
            <a:avLst/>
          </a:prstGeom>
          <a:noFill/>
          <a:ln>
            <a:solidFill>
              <a:srgbClr val="3539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圆角矩形 14"/>
          <p:cNvSpPr/>
          <p:nvPr/>
        </p:nvSpPr>
        <p:spPr>
          <a:xfrm flipH="1">
            <a:off x="9970927" y="1342474"/>
            <a:ext cx="925607" cy="2105345"/>
          </a:xfrm>
          <a:prstGeom prst="roundRect">
            <a:avLst>
              <a:gd name="adj" fmla="val 34250"/>
            </a:avLst>
          </a:prstGeom>
          <a:solidFill>
            <a:srgbClr val="353943"/>
          </a:solidFill>
          <a:ln>
            <a:solidFill>
              <a:srgbClr val="376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圆角矩形 16"/>
          <p:cNvSpPr/>
          <p:nvPr/>
        </p:nvSpPr>
        <p:spPr>
          <a:xfrm flipH="1">
            <a:off x="6192011" y="3717032"/>
            <a:ext cx="4704523" cy="2112235"/>
          </a:xfrm>
          <a:prstGeom prst="roundRect">
            <a:avLst/>
          </a:prstGeom>
          <a:noFill/>
          <a:ln>
            <a:solidFill>
              <a:srgbClr val="FFD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圆角矩形 17"/>
          <p:cNvSpPr/>
          <p:nvPr/>
        </p:nvSpPr>
        <p:spPr>
          <a:xfrm flipH="1">
            <a:off x="9970927" y="3742741"/>
            <a:ext cx="925607" cy="2105345"/>
          </a:xfrm>
          <a:prstGeom prst="roundRect">
            <a:avLst>
              <a:gd name="adj" fmla="val 34250"/>
            </a:avLst>
          </a:prstGeom>
          <a:solidFill>
            <a:srgbClr val="FFD737"/>
          </a:solidFill>
          <a:ln>
            <a:solidFill>
              <a:srgbClr val="F2BF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椭圆 19"/>
          <p:cNvSpPr/>
          <p:nvPr/>
        </p:nvSpPr>
        <p:spPr>
          <a:xfrm>
            <a:off x="5563480" y="3011664"/>
            <a:ext cx="1089411" cy="1089411"/>
          </a:xfrm>
          <a:prstGeom prst="ellipse">
            <a:avLst/>
          </a:prstGeom>
          <a:solidFill>
            <a:srgbClr val="BFBFBF"/>
          </a:solidFill>
          <a:ln w="25400">
            <a:noFill/>
          </a:ln>
          <a:effectLst>
            <a:outerShdw blurRad="63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21" name="矩形-21"/>
          <p:cNvSpPr>
            <a:spLocks noChangeAspect="1" noEditPoints="1"/>
          </p:cNvSpPr>
          <p:nvPr/>
        </p:nvSpPr>
        <p:spPr bwMode="auto">
          <a:xfrm>
            <a:off x="5823270" y="3271454"/>
            <a:ext cx="569831" cy="569831"/>
          </a:xfrm>
          <a:custGeom>
            <a:avLst/>
            <a:gdLst>
              <a:gd name="T0" fmla="*/ 222 w 368"/>
              <a:gd name="T1" fmla="*/ 0 h 368"/>
              <a:gd name="T2" fmla="*/ 77 w 368"/>
              <a:gd name="T3" fmla="*/ 133 h 368"/>
              <a:gd name="T4" fmla="*/ 0 w 368"/>
              <a:gd name="T5" fmla="*/ 247 h 368"/>
              <a:gd name="T6" fmla="*/ 121 w 368"/>
              <a:gd name="T7" fmla="*/ 368 h 368"/>
              <a:gd name="T8" fmla="*/ 234 w 368"/>
              <a:gd name="T9" fmla="*/ 290 h 368"/>
              <a:gd name="T10" fmla="*/ 368 w 368"/>
              <a:gd name="T11" fmla="*/ 145 h 368"/>
              <a:gd name="T12" fmla="*/ 222 w 368"/>
              <a:gd name="T13" fmla="*/ 0 h 368"/>
              <a:gd name="T14" fmla="*/ 121 w 368"/>
              <a:gd name="T15" fmla="*/ 327 h 368"/>
              <a:gd name="T16" fmla="*/ 40 w 368"/>
              <a:gd name="T17" fmla="*/ 247 h 368"/>
              <a:gd name="T18" fmla="*/ 80 w 368"/>
              <a:gd name="T19" fmla="*/ 177 h 368"/>
              <a:gd name="T20" fmla="*/ 191 w 368"/>
              <a:gd name="T21" fmla="*/ 287 h 368"/>
              <a:gd name="T22" fmla="*/ 121 w 368"/>
              <a:gd name="T23" fmla="*/ 327 h 368"/>
              <a:gd name="T24" fmla="*/ 122 w 368"/>
              <a:gd name="T25" fmla="*/ 166 h 368"/>
              <a:gd name="T26" fmla="*/ 202 w 368"/>
              <a:gd name="T27" fmla="*/ 245 h 368"/>
              <a:gd name="T28" fmla="*/ 122 w 368"/>
              <a:gd name="T29" fmla="*/ 166 h 368"/>
              <a:gd name="T30" fmla="*/ 243 w 368"/>
              <a:gd name="T31" fmla="*/ 245 h 368"/>
              <a:gd name="T32" fmla="*/ 122 w 368"/>
              <a:gd name="T33" fmla="*/ 125 h 368"/>
              <a:gd name="T34" fmla="*/ 222 w 368"/>
              <a:gd name="T35" fmla="*/ 44 h 368"/>
              <a:gd name="T36" fmla="*/ 324 w 368"/>
              <a:gd name="T37" fmla="*/ 145 h 368"/>
              <a:gd name="T38" fmla="*/ 243 w 368"/>
              <a:gd name="T39" fmla="*/ 245 h 368"/>
              <a:gd name="T40" fmla="*/ 41 w 368"/>
              <a:gd name="T41" fmla="*/ 86 h 368"/>
              <a:gd name="T42" fmla="*/ 83 w 368"/>
              <a:gd name="T43" fmla="*/ 45 h 368"/>
              <a:gd name="T44" fmla="*/ 41 w 368"/>
              <a:gd name="T45" fmla="*/ 3 h 368"/>
              <a:gd name="T46" fmla="*/ 0 w 368"/>
              <a:gd name="T47" fmla="*/ 45 h 368"/>
              <a:gd name="T48" fmla="*/ 41 w 368"/>
              <a:gd name="T49" fmla="*/ 86 h 368"/>
              <a:gd name="T50" fmla="*/ 41 w 368"/>
              <a:gd name="T51" fmla="*/ 22 h 368"/>
              <a:gd name="T52" fmla="*/ 64 w 368"/>
              <a:gd name="T53" fmla="*/ 45 h 368"/>
              <a:gd name="T54" fmla="*/ 41 w 368"/>
              <a:gd name="T55" fmla="*/ 68 h 368"/>
              <a:gd name="T56" fmla="*/ 18 w 368"/>
              <a:gd name="T57" fmla="*/ 45 h 368"/>
              <a:gd name="T58" fmla="*/ 41 w 368"/>
              <a:gd name="T59" fmla="*/ 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68">
                <a:moveTo>
                  <a:pt x="222" y="0"/>
                </a:moveTo>
                <a:cubicBezTo>
                  <a:pt x="146" y="0"/>
                  <a:pt x="83" y="59"/>
                  <a:pt x="77" y="133"/>
                </a:cubicBezTo>
                <a:cubicBezTo>
                  <a:pt x="32" y="151"/>
                  <a:pt x="0" y="195"/>
                  <a:pt x="0" y="247"/>
                </a:cubicBezTo>
                <a:cubicBezTo>
                  <a:pt x="0" y="313"/>
                  <a:pt x="54" y="368"/>
                  <a:pt x="121" y="368"/>
                </a:cubicBezTo>
                <a:cubicBezTo>
                  <a:pt x="173" y="368"/>
                  <a:pt x="217" y="336"/>
                  <a:pt x="234" y="290"/>
                </a:cubicBezTo>
                <a:cubicBezTo>
                  <a:pt x="309" y="284"/>
                  <a:pt x="368" y="221"/>
                  <a:pt x="368" y="145"/>
                </a:cubicBezTo>
                <a:cubicBezTo>
                  <a:pt x="368" y="65"/>
                  <a:pt x="302" y="0"/>
                  <a:pt x="222" y="0"/>
                </a:cubicBezTo>
                <a:close/>
                <a:moveTo>
                  <a:pt x="121" y="327"/>
                </a:moveTo>
                <a:cubicBezTo>
                  <a:pt x="77" y="327"/>
                  <a:pt x="40" y="291"/>
                  <a:pt x="40" y="247"/>
                </a:cubicBezTo>
                <a:cubicBezTo>
                  <a:pt x="40" y="217"/>
                  <a:pt x="56" y="191"/>
                  <a:pt x="80" y="177"/>
                </a:cubicBezTo>
                <a:cubicBezTo>
                  <a:pt x="92" y="232"/>
                  <a:pt x="136" y="275"/>
                  <a:pt x="191" y="287"/>
                </a:cubicBezTo>
                <a:cubicBezTo>
                  <a:pt x="177" y="311"/>
                  <a:pt x="151" y="327"/>
                  <a:pt x="121" y="327"/>
                </a:cubicBezTo>
                <a:close/>
                <a:moveTo>
                  <a:pt x="122" y="166"/>
                </a:moveTo>
                <a:cubicBezTo>
                  <a:pt x="166" y="166"/>
                  <a:pt x="201" y="202"/>
                  <a:pt x="202" y="245"/>
                </a:cubicBezTo>
                <a:cubicBezTo>
                  <a:pt x="162" y="237"/>
                  <a:pt x="131" y="206"/>
                  <a:pt x="122" y="166"/>
                </a:cubicBezTo>
                <a:close/>
                <a:moveTo>
                  <a:pt x="243" y="245"/>
                </a:moveTo>
                <a:cubicBezTo>
                  <a:pt x="242" y="179"/>
                  <a:pt x="188" y="126"/>
                  <a:pt x="122" y="125"/>
                </a:cubicBezTo>
                <a:cubicBezTo>
                  <a:pt x="132" y="79"/>
                  <a:pt x="173" y="44"/>
                  <a:pt x="222" y="44"/>
                </a:cubicBezTo>
                <a:cubicBezTo>
                  <a:pt x="278" y="44"/>
                  <a:pt x="324" y="89"/>
                  <a:pt x="324" y="145"/>
                </a:cubicBezTo>
                <a:cubicBezTo>
                  <a:pt x="324" y="194"/>
                  <a:pt x="289" y="236"/>
                  <a:pt x="243" y="245"/>
                </a:cubicBezTo>
                <a:close/>
                <a:moveTo>
                  <a:pt x="41" y="86"/>
                </a:moveTo>
                <a:cubicBezTo>
                  <a:pt x="64" y="86"/>
                  <a:pt x="83" y="68"/>
                  <a:pt x="83" y="45"/>
                </a:cubicBezTo>
                <a:cubicBezTo>
                  <a:pt x="83" y="22"/>
                  <a:pt x="64" y="3"/>
                  <a:pt x="41" y="3"/>
                </a:cubicBezTo>
                <a:cubicBezTo>
                  <a:pt x="18" y="3"/>
                  <a:pt x="0" y="22"/>
                  <a:pt x="0" y="45"/>
                </a:cubicBezTo>
                <a:cubicBezTo>
                  <a:pt x="0" y="68"/>
                  <a:pt x="18" y="86"/>
                  <a:pt x="41" y="86"/>
                </a:cubicBezTo>
                <a:close/>
                <a:moveTo>
                  <a:pt x="41" y="22"/>
                </a:moveTo>
                <a:cubicBezTo>
                  <a:pt x="54" y="22"/>
                  <a:pt x="64" y="32"/>
                  <a:pt x="64" y="45"/>
                </a:cubicBezTo>
                <a:cubicBezTo>
                  <a:pt x="64" y="57"/>
                  <a:pt x="54" y="68"/>
                  <a:pt x="41" y="68"/>
                </a:cubicBezTo>
                <a:cubicBezTo>
                  <a:pt x="29" y="68"/>
                  <a:pt x="18" y="57"/>
                  <a:pt x="18" y="45"/>
                </a:cubicBezTo>
                <a:cubicBezTo>
                  <a:pt x="18" y="32"/>
                  <a:pt x="29" y="22"/>
                  <a:pt x="41" y="22"/>
                </a:cubicBezTo>
                <a:close/>
              </a:path>
            </a:pathLst>
          </a:custGeom>
          <a:solidFill>
            <a:schemeClr val="bg1"/>
          </a:solidFill>
          <a:ln>
            <a:noFill/>
          </a:ln>
          <a:effectLst>
            <a:outerShdw blurRad="63500" dist="38100" dir="2700000" algn="tl" rotWithShape="0">
              <a:prstClr val="black">
                <a:alpha val="20000"/>
              </a:prst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AU" sz="2667">
              <a:solidFill>
                <a:srgbClr val="000000"/>
              </a:solidFill>
              <a:latin typeface="FontAwesome" pitchFamily="2" charset="0"/>
            </a:endParaRPr>
          </a:p>
        </p:txBody>
      </p:sp>
      <p:sp>
        <p:nvSpPr>
          <p:cNvPr id="22" name="TextBox 21"/>
          <p:cNvSpPr txBox="1"/>
          <p:nvPr/>
        </p:nvSpPr>
        <p:spPr>
          <a:xfrm>
            <a:off x="1515340" y="1490589"/>
            <a:ext cx="512897" cy="1737014"/>
          </a:xfrm>
          <a:prstGeom prst="rect">
            <a:avLst/>
          </a:prstGeom>
          <a:noFill/>
        </p:spPr>
        <p:txBody>
          <a:bodyPr vert="eaVert" wrap="none" rtlCol="0">
            <a:spAutoFit/>
          </a:bodyPr>
          <a:lstStyle/>
          <a:p>
            <a:r>
              <a:rPr lang="zh-CN" altLang="en-US" sz="2133" b="1" dirty="0">
                <a:solidFill>
                  <a:schemeClr val="bg1"/>
                </a:solidFill>
                <a:latin typeface="微软雅黑" panose="020B0503020204020204" pitchFamily="34" charset="-122"/>
                <a:ea typeface="微软雅黑" panose="020B0503020204020204" pitchFamily="34" charset="-122"/>
              </a:rPr>
              <a:t>风险损失分摊</a:t>
            </a:r>
          </a:p>
        </p:txBody>
      </p:sp>
      <p:sp>
        <p:nvSpPr>
          <p:cNvPr id="23" name="TextBox 22"/>
          <p:cNvSpPr txBox="1"/>
          <p:nvPr/>
        </p:nvSpPr>
        <p:spPr>
          <a:xfrm>
            <a:off x="1515340" y="3890856"/>
            <a:ext cx="512897" cy="1737014"/>
          </a:xfrm>
          <a:prstGeom prst="rect">
            <a:avLst/>
          </a:prstGeom>
          <a:noFill/>
        </p:spPr>
        <p:txBody>
          <a:bodyPr vert="eaVert" wrap="none" rtlCol="0">
            <a:spAutoFit/>
          </a:bodyPr>
          <a:lstStyle/>
          <a:p>
            <a:r>
              <a:rPr lang="zh-CN" altLang="en-US" sz="2133" b="1" dirty="0">
                <a:solidFill>
                  <a:schemeClr val="bg1"/>
                </a:solidFill>
                <a:latin typeface="微软雅黑" panose="020B0503020204020204" pitchFamily="34" charset="-122"/>
                <a:ea typeface="微软雅黑" panose="020B0503020204020204" pitchFamily="34" charset="-122"/>
              </a:rPr>
              <a:t>风险损失分摊</a:t>
            </a:r>
          </a:p>
        </p:txBody>
      </p:sp>
      <p:sp>
        <p:nvSpPr>
          <p:cNvPr id="24" name="TextBox 23"/>
          <p:cNvSpPr txBox="1"/>
          <p:nvPr/>
        </p:nvSpPr>
        <p:spPr>
          <a:xfrm>
            <a:off x="10208091" y="1512852"/>
            <a:ext cx="512897" cy="1737014"/>
          </a:xfrm>
          <a:prstGeom prst="rect">
            <a:avLst/>
          </a:prstGeom>
          <a:noFill/>
        </p:spPr>
        <p:txBody>
          <a:bodyPr vert="eaVert" wrap="none" rtlCol="0">
            <a:spAutoFit/>
          </a:bodyPr>
          <a:lstStyle/>
          <a:p>
            <a:r>
              <a:rPr lang="zh-CN" altLang="en-US" sz="2133" b="1" dirty="0">
                <a:solidFill>
                  <a:schemeClr val="bg1"/>
                </a:solidFill>
                <a:latin typeface="微软雅黑" panose="020B0503020204020204" pitchFamily="34" charset="-122"/>
                <a:ea typeface="微软雅黑" panose="020B0503020204020204" pitchFamily="34" charset="-122"/>
              </a:rPr>
              <a:t>补偿风险损失</a:t>
            </a:r>
          </a:p>
        </p:txBody>
      </p:sp>
      <p:sp>
        <p:nvSpPr>
          <p:cNvPr id="25" name="TextBox 24"/>
          <p:cNvSpPr txBox="1"/>
          <p:nvPr/>
        </p:nvSpPr>
        <p:spPr>
          <a:xfrm>
            <a:off x="10208091" y="3890855"/>
            <a:ext cx="512897" cy="1737014"/>
          </a:xfrm>
          <a:prstGeom prst="rect">
            <a:avLst/>
          </a:prstGeom>
          <a:noFill/>
        </p:spPr>
        <p:txBody>
          <a:bodyPr vert="eaVert" wrap="none" rtlCol="0">
            <a:spAutoFit/>
          </a:bodyPr>
          <a:lstStyle/>
          <a:p>
            <a:r>
              <a:rPr lang="zh-CN" altLang="en-US" sz="2133" b="1" dirty="0">
                <a:solidFill>
                  <a:schemeClr val="bg1"/>
                </a:solidFill>
                <a:latin typeface="微软雅黑" panose="020B0503020204020204" pitchFamily="34" charset="-122"/>
                <a:ea typeface="微软雅黑" panose="020B0503020204020204" pitchFamily="34" charset="-122"/>
              </a:rPr>
              <a:t>补偿风险损失</a:t>
            </a:r>
          </a:p>
        </p:txBody>
      </p:sp>
      <p:sp>
        <p:nvSpPr>
          <p:cNvPr id="26" name="TextBox 25"/>
          <p:cNvSpPr txBox="1"/>
          <p:nvPr/>
        </p:nvSpPr>
        <p:spPr>
          <a:xfrm>
            <a:off x="2403497" y="1686752"/>
            <a:ext cx="3334403" cy="1341521"/>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保险通过将投保人缴纳的保险费集中起来建立保险基金，并有效地运作基金来实现对遭受风险损失的被保险人或受益人提供经济保障</a:t>
            </a:r>
          </a:p>
        </p:txBody>
      </p:sp>
      <p:sp>
        <p:nvSpPr>
          <p:cNvPr id="27" name="TextBox 26"/>
          <p:cNvSpPr txBox="1"/>
          <p:nvPr/>
        </p:nvSpPr>
        <p:spPr>
          <a:xfrm>
            <a:off x="2403497" y="4247062"/>
            <a:ext cx="3334403" cy="1021433"/>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保险人利用风险损失分摊机制为被保险人提供经济保障并没有减少损失，而只是把损失平均化了</a:t>
            </a:r>
          </a:p>
        </p:txBody>
      </p:sp>
      <p:sp>
        <p:nvSpPr>
          <p:cNvPr id="28" name="TextBox 27"/>
          <p:cNvSpPr txBox="1"/>
          <p:nvPr/>
        </p:nvSpPr>
        <p:spPr>
          <a:xfrm>
            <a:off x="6448637" y="1709017"/>
            <a:ext cx="3334403" cy="1341521"/>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保险基金的基本用途就是根据投保人和保险人的约定，在特定风险发生后对被保险人所遭受的风险损失进行经济补偿</a:t>
            </a:r>
          </a:p>
        </p:txBody>
      </p:sp>
      <p:sp>
        <p:nvSpPr>
          <p:cNvPr id="29" name="TextBox 28"/>
          <p:cNvSpPr txBox="1"/>
          <p:nvPr/>
        </p:nvSpPr>
        <p:spPr>
          <a:xfrm>
            <a:off x="6410008" y="4109283"/>
            <a:ext cx="3334403" cy="1341521"/>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对遭受风险损失的单位和个人进行经济补偿是保险的目的，分摊风险损失只是实现经济补偿的一种手段，两者是相辅相成的</a:t>
            </a:r>
          </a:p>
        </p:txBody>
      </p:sp>
      <p:grpSp>
        <p:nvGrpSpPr>
          <p:cNvPr id="30" name="组合 29">
            <a:extLst>
              <a:ext uri="{FF2B5EF4-FFF2-40B4-BE49-F238E27FC236}">
                <a16:creationId xmlns="" xmlns:a16="http://schemas.microsoft.com/office/drawing/2014/main" id="{5C598EF1-2CB7-4FA3-9274-D57FBD454633}"/>
              </a:ext>
            </a:extLst>
          </p:cNvPr>
          <p:cNvGrpSpPr/>
          <p:nvPr/>
        </p:nvGrpSpPr>
        <p:grpSpPr>
          <a:xfrm>
            <a:off x="-3518" y="-1"/>
            <a:ext cx="12195518" cy="737406"/>
            <a:chOff x="1300626" y="-1"/>
            <a:chExt cx="12195518" cy="737406"/>
          </a:xfrm>
        </p:grpSpPr>
        <p:grpSp>
          <p:nvGrpSpPr>
            <p:cNvPr id="31" name="组合 30">
              <a:extLst>
                <a:ext uri="{FF2B5EF4-FFF2-40B4-BE49-F238E27FC236}">
                  <a16:creationId xmlns="" xmlns:a16="http://schemas.microsoft.com/office/drawing/2014/main" id="{9571526A-3FFF-4051-9EB7-163004B5267C}"/>
                </a:ext>
              </a:extLst>
            </p:cNvPr>
            <p:cNvGrpSpPr/>
            <p:nvPr/>
          </p:nvGrpSpPr>
          <p:grpSpPr>
            <a:xfrm>
              <a:off x="1300626" y="-1"/>
              <a:ext cx="3546886" cy="737406"/>
              <a:chOff x="1300626" y="-1"/>
              <a:chExt cx="3546886" cy="737406"/>
            </a:xfrm>
          </p:grpSpPr>
          <p:sp>
            <p:nvSpPr>
              <p:cNvPr id="33" name="任意多边形 17">
                <a:extLst>
                  <a:ext uri="{FF2B5EF4-FFF2-40B4-BE49-F238E27FC236}">
                    <a16:creationId xmlns="" xmlns:a16="http://schemas.microsoft.com/office/drawing/2014/main" id="{E95D6FEB-A753-4DF0-A3C5-631772ED1D0E}"/>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4" name="文本框 1">
                <a:extLst>
                  <a:ext uri="{FF2B5EF4-FFF2-40B4-BE49-F238E27FC236}">
                    <a16:creationId xmlns="" xmlns:a16="http://schemas.microsoft.com/office/drawing/2014/main" id="{1C6BF4A0-C65F-4E5D-8D3E-6C5FCA2A436E}"/>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保险的功能</a:t>
                </a:r>
              </a:p>
            </p:txBody>
          </p:sp>
          <p:sp>
            <p:nvSpPr>
              <p:cNvPr id="35" name="任意多边形 17">
                <a:extLst>
                  <a:ext uri="{FF2B5EF4-FFF2-40B4-BE49-F238E27FC236}">
                    <a16:creationId xmlns="" xmlns:a16="http://schemas.microsoft.com/office/drawing/2014/main" id="{EBE6D6FA-66F4-4655-BB30-BD8C1CB52740}"/>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0" name="任意多边形 17">
                <a:extLst>
                  <a:ext uri="{FF2B5EF4-FFF2-40B4-BE49-F238E27FC236}">
                    <a16:creationId xmlns="" xmlns:a16="http://schemas.microsoft.com/office/drawing/2014/main" id="{56B2C8CF-0C0F-4A27-B8F0-C130AAA14AA2}"/>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2" name="直接连接符 31">
              <a:extLst>
                <a:ext uri="{FF2B5EF4-FFF2-40B4-BE49-F238E27FC236}">
                  <a16:creationId xmlns="" xmlns:a16="http://schemas.microsoft.com/office/drawing/2014/main" id="{D09A7625-DD6B-4203-A28E-3A2CD039A57E}"/>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09546397"/>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strVal val="2/3*#ppt_w"/>
                                          </p:val>
                                        </p:tav>
                                        <p:tav tm="100000">
                                          <p:val>
                                            <p:strVal val="#ppt_w"/>
                                          </p:val>
                                        </p:tav>
                                      </p:tavLst>
                                    </p:anim>
                                    <p:anim calcmode="lin" valueType="num">
                                      <p:cBhvr>
                                        <p:cTn id="8" dur="500" fill="hold"/>
                                        <p:tgtEl>
                                          <p:spTgt spid="20"/>
                                        </p:tgtEl>
                                        <p:attrNameLst>
                                          <p:attrName>ppt_h</p:attrName>
                                        </p:attrNameLst>
                                      </p:cBhvr>
                                      <p:tavLst>
                                        <p:tav tm="0">
                                          <p:val>
                                            <p:strVal val="2/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strVal val="4/3*#ppt_w"/>
                                          </p:val>
                                        </p:tav>
                                        <p:tav tm="100000">
                                          <p:val>
                                            <p:strVal val="#ppt_w"/>
                                          </p:val>
                                        </p:tav>
                                      </p:tavLst>
                                    </p:anim>
                                    <p:anim calcmode="lin" valueType="num">
                                      <p:cBhvr>
                                        <p:cTn id="12" dur="500" fill="hold"/>
                                        <p:tgtEl>
                                          <p:spTgt spid="21"/>
                                        </p:tgtEl>
                                        <p:attrNameLst>
                                          <p:attrName>ppt_h</p:attrName>
                                        </p:attrNameLst>
                                      </p:cBhvr>
                                      <p:tavLst>
                                        <p:tav tm="0">
                                          <p:val>
                                            <p:strVal val="4/3*#ppt_h"/>
                                          </p:val>
                                        </p:tav>
                                        <p:tav tm="100000">
                                          <p:val>
                                            <p:strVal val="#ppt_h"/>
                                          </p:val>
                                        </p:tav>
                                      </p:tavLst>
                                    </p:anim>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750"/>
                                        <p:tgtEl>
                                          <p:spTgt spid="22"/>
                                        </p:tgtEl>
                                      </p:cBhvr>
                                    </p:animEffect>
                                    <p:anim calcmode="lin" valueType="num">
                                      <p:cBhvr>
                                        <p:cTn id="21" dur="750" fill="hold"/>
                                        <p:tgtEl>
                                          <p:spTgt spid="22"/>
                                        </p:tgtEl>
                                        <p:attrNameLst>
                                          <p:attrName>ppt_x</p:attrName>
                                        </p:attrNameLst>
                                      </p:cBhvr>
                                      <p:tavLst>
                                        <p:tav tm="0">
                                          <p:val>
                                            <p:strVal val="#ppt_x"/>
                                          </p:val>
                                        </p:tav>
                                        <p:tav tm="100000">
                                          <p:val>
                                            <p:strVal val="#ppt_x"/>
                                          </p:val>
                                        </p:tav>
                                      </p:tavLst>
                                    </p:anim>
                                    <p:anim calcmode="lin" valueType="num">
                                      <p:cBhvr>
                                        <p:cTn id="22" dur="750" fill="hold"/>
                                        <p:tgtEl>
                                          <p:spTgt spid="22"/>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22" presetClass="entr" presetSubtype="8"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childTnLst>
                          </p:cTn>
                        </p:par>
                        <p:par>
                          <p:cTn id="27" fill="hold">
                            <p:stCondLst>
                              <p:cond delay="2250"/>
                            </p:stCondLst>
                            <p:childTnLst>
                              <p:par>
                                <p:cTn id="28" presetID="22" presetClass="entr" presetSubtype="1"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1000"/>
                                        <p:tgtEl>
                                          <p:spTgt spid="26"/>
                                        </p:tgtEl>
                                      </p:cBhvr>
                                    </p:animEffect>
                                  </p:childTnLst>
                                </p:cTn>
                              </p:par>
                            </p:childTnLst>
                          </p:cTn>
                        </p:par>
                        <p:par>
                          <p:cTn id="31" fill="hold">
                            <p:stCondLst>
                              <p:cond delay="3250"/>
                            </p:stCondLst>
                            <p:childTnLst>
                              <p:par>
                                <p:cTn id="32" presetID="16" presetClass="entr" presetSubtype="2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arn(inVertical)">
                                      <p:cBhvr>
                                        <p:cTn id="34" dur="500"/>
                                        <p:tgtEl>
                                          <p:spTgt spid="15"/>
                                        </p:tgtEl>
                                      </p:cBhvr>
                                    </p:animEffect>
                                  </p:childTnLst>
                                </p:cTn>
                              </p:par>
                            </p:childTnLst>
                          </p:cTn>
                        </p:par>
                        <p:par>
                          <p:cTn id="35" fill="hold">
                            <p:stCondLst>
                              <p:cond delay="3750"/>
                            </p:stCondLst>
                            <p:childTnLst>
                              <p:par>
                                <p:cTn id="36" presetID="4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750"/>
                                        <p:tgtEl>
                                          <p:spTgt spid="24"/>
                                        </p:tgtEl>
                                      </p:cBhvr>
                                    </p:animEffect>
                                    <p:anim calcmode="lin" valueType="num">
                                      <p:cBhvr>
                                        <p:cTn id="39" dur="750" fill="hold"/>
                                        <p:tgtEl>
                                          <p:spTgt spid="24"/>
                                        </p:tgtEl>
                                        <p:attrNameLst>
                                          <p:attrName>ppt_x</p:attrName>
                                        </p:attrNameLst>
                                      </p:cBhvr>
                                      <p:tavLst>
                                        <p:tav tm="0">
                                          <p:val>
                                            <p:strVal val="#ppt_x"/>
                                          </p:val>
                                        </p:tav>
                                        <p:tav tm="100000">
                                          <p:val>
                                            <p:strVal val="#ppt_x"/>
                                          </p:val>
                                        </p:tav>
                                      </p:tavLst>
                                    </p:anim>
                                    <p:anim calcmode="lin" valueType="num">
                                      <p:cBhvr>
                                        <p:cTn id="40" dur="750" fill="hold"/>
                                        <p:tgtEl>
                                          <p:spTgt spid="24"/>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22" presetClass="entr" presetSubtype="2"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right)">
                                      <p:cBhvr>
                                        <p:cTn id="44" dur="500"/>
                                        <p:tgtEl>
                                          <p:spTgt spid="14"/>
                                        </p:tgtEl>
                                      </p:cBhvr>
                                    </p:animEffect>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up)">
                                      <p:cBhvr>
                                        <p:cTn id="48" dur="1000"/>
                                        <p:tgtEl>
                                          <p:spTgt spid="28"/>
                                        </p:tgtEl>
                                      </p:cBhvr>
                                    </p:animEffect>
                                  </p:childTnLst>
                                </p:cTn>
                              </p:par>
                            </p:childTnLst>
                          </p:cTn>
                        </p:par>
                        <p:par>
                          <p:cTn id="49" fill="hold">
                            <p:stCondLst>
                              <p:cond delay="6000"/>
                            </p:stCondLst>
                            <p:childTnLst>
                              <p:par>
                                <p:cTn id="50" presetID="16" presetClass="entr" presetSubtype="21"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childTnLst>
                          </p:cTn>
                        </p:par>
                        <p:par>
                          <p:cTn id="53" fill="hold">
                            <p:stCondLst>
                              <p:cond delay="6500"/>
                            </p:stCondLst>
                            <p:childTnLst>
                              <p:par>
                                <p:cTn id="54" presetID="42"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750"/>
                                        <p:tgtEl>
                                          <p:spTgt spid="23"/>
                                        </p:tgtEl>
                                      </p:cBhvr>
                                    </p:animEffect>
                                    <p:anim calcmode="lin" valueType="num">
                                      <p:cBhvr>
                                        <p:cTn id="57" dur="750" fill="hold"/>
                                        <p:tgtEl>
                                          <p:spTgt spid="23"/>
                                        </p:tgtEl>
                                        <p:attrNameLst>
                                          <p:attrName>ppt_x</p:attrName>
                                        </p:attrNameLst>
                                      </p:cBhvr>
                                      <p:tavLst>
                                        <p:tav tm="0">
                                          <p:val>
                                            <p:strVal val="#ppt_x"/>
                                          </p:val>
                                        </p:tav>
                                        <p:tav tm="100000">
                                          <p:val>
                                            <p:strVal val="#ppt_x"/>
                                          </p:val>
                                        </p:tav>
                                      </p:tavLst>
                                    </p:anim>
                                    <p:anim calcmode="lin" valueType="num">
                                      <p:cBhvr>
                                        <p:cTn id="58" dur="750" fill="hold"/>
                                        <p:tgtEl>
                                          <p:spTgt spid="23"/>
                                        </p:tgtEl>
                                        <p:attrNameLst>
                                          <p:attrName>ppt_y</p:attrName>
                                        </p:attrNameLst>
                                      </p:cBhvr>
                                      <p:tavLst>
                                        <p:tav tm="0">
                                          <p:val>
                                            <p:strVal val="#ppt_y+.1"/>
                                          </p:val>
                                        </p:tav>
                                        <p:tav tm="100000">
                                          <p:val>
                                            <p:strVal val="#ppt_y"/>
                                          </p:val>
                                        </p:tav>
                                      </p:tavLst>
                                    </p:anim>
                                  </p:childTnLst>
                                </p:cTn>
                              </p:par>
                            </p:childTnLst>
                          </p:cTn>
                        </p:par>
                        <p:par>
                          <p:cTn id="59" fill="hold">
                            <p:stCondLst>
                              <p:cond delay="7250"/>
                            </p:stCondLst>
                            <p:childTnLst>
                              <p:par>
                                <p:cTn id="60" presetID="22" presetClass="entr" presetSubtype="8"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500"/>
                                        <p:tgtEl>
                                          <p:spTgt spid="11"/>
                                        </p:tgtEl>
                                      </p:cBhvr>
                                    </p:animEffect>
                                  </p:childTnLst>
                                </p:cTn>
                              </p:par>
                            </p:childTnLst>
                          </p:cTn>
                        </p:par>
                        <p:par>
                          <p:cTn id="63" fill="hold">
                            <p:stCondLst>
                              <p:cond delay="7750"/>
                            </p:stCondLst>
                            <p:childTnLst>
                              <p:par>
                                <p:cTn id="64" presetID="22" presetClass="entr" presetSubtype="1"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up)">
                                      <p:cBhvr>
                                        <p:cTn id="66" dur="1000"/>
                                        <p:tgtEl>
                                          <p:spTgt spid="27"/>
                                        </p:tgtEl>
                                      </p:cBhvr>
                                    </p:animEffect>
                                  </p:childTnLst>
                                </p:cTn>
                              </p:par>
                            </p:childTnLst>
                          </p:cTn>
                        </p:par>
                        <p:par>
                          <p:cTn id="67" fill="hold">
                            <p:stCondLst>
                              <p:cond delay="8750"/>
                            </p:stCondLst>
                            <p:childTnLst>
                              <p:par>
                                <p:cTn id="68" presetID="16" presetClass="entr" presetSubtype="21"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barn(inVertical)">
                                      <p:cBhvr>
                                        <p:cTn id="70" dur="500"/>
                                        <p:tgtEl>
                                          <p:spTgt spid="18"/>
                                        </p:tgtEl>
                                      </p:cBhvr>
                                    </p:animEffect>
                                  </p:childTnLst>
                                </p:cTn>
                              </p:par>
                            </p:childTnLst>
                          </p:cTn>
                        </p:par>
                        <p:par>
                          <p:cTn id="71" fill="hold">
                            <p:stCondLst>
                              <p:cond delay="9250"/>
                            </p:stCondLst>
                            <p:childTnLst>
                              <p:par>
                                <p:cTn id="72" presetID="42" presetClass="entr" presetSubtype="0"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750"/>
                                        <p:tgtEl>
                                          <p:spTgt spid="25"/>
                                        </p:tgtEl>
                                      </p:cBhvr>
                                    </p:animEffect>
                                    <p:anim calcmode="lin" valueType="num">
                                      <p:cBhvr>
                                        <p:cTn id="75" dur="750" fill="hold"/>
                                        <p:tgtEl>
                                          <p:spTgt spid="25"/>
                                        </p:tgtEl>
                                        <p:attrNameLst>
                                          <p:attrName>ppt_x</p:attrName>
                                        </p:attrNameLst>
                                      </p:cBhvr>
                                      <p:tavLst>
                                        <p:tav tm="0">
                                          <p:val>
                                            <p:strVal val="#ppt_x"/>
                                          </p:val>
                                        </p:tav>
                                        <p:tav tm="100000">
                                          <p:val>
                                            <p:strVal val="#ppt_x"/>
                                          </p:val>
                                        </p:tav>
                                      </p:tavLst>
                                    </p:anim>
                                    <p:anim calcmode="lin" valueType="num">
                                      <p:cBhvr>
                                        <p:cTn id="76" dur="750" fill="hold"/>
                                        <p:tgtEl>
                                          <p:spTgt spid="25"/>
                                        </p:tgtEl>
                                        <p:attrNameLst>
                                          <p:attrName>ppt_y</p:attrName>
                                        </p:attrNameLst>
                                      </p:cBhvr>
                                      <p:tavLst>
                                        <p:tav tm="0">
                                          <p:val>
                                            <p:strVal val="#ppt_y+.1"/>
                                          </p:val>
                                        </p:tav>
                                        <p:tav tm="100000">
                                          <p:val>
                                            <p:strVal val="#ppt_y"/>
                                          </p:val>
                                        </p:tav>
                                      </p:tavLst>
                                    </p:anim>
                                  </p:childTnLst>
                                </p:cTn>
                              </p:par>
                            </p:childTnLst>
                          </p:cTn>
                        </p:par>
                        <p:par>
                          <p:cTn id="77" fill="hold">
                            <p:stCondLst>
                              <p:cond delay="10000"/>
                            </p:stCondLst>
                            <p:childTnLst>
                              <p:par>
                                <p:cTn id="78" presetID="22" presetClass="entr" presetSubtype="2"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wipe(right)">
                                      <p:cBhvr>
                                        <p:cTn id="80" dur="500"/>
                                        <p:tgtEl>
                                          <p:spTgt spid="17"/>
                                        </p:tgtEl>
                                      </p:cBhvr>
                                    </p:animEffect>
                                  </p:childTnLst>
                                </p:cTn>
                              </p:par>
                            </p:childTnLst>
                          </p:cTn>
                        </p:par>
                        <p:par>
                          <p:cTn id="81" fill="hold">
                            <p:stCondLst>
                              <p:cond delay="10500"/>
                            </p:stCondLst>
                            <p:childTnLst>
                              <p:par>
                                <p:cTn id="82" presetID="22" presetClass="entr" presetSubtype="1"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wipe(up)">
                                      <p:cBhvr>
                                        <p:cTn id="84"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1" grpId="0" animBg="1"/>
      <p:bldP spid="12" grpId="0" animBg="1"/>
      <p:bldP spid="14" grpId="0" animBg="1"/>
      <p:bldP spid="15" grpId="0" animBg="1"/>
      <p:bldP spid="17" grpId="0" animBg="1"/>
      <p:bldP spid="18" grpId="0" animBg="1"/>
      <p:bldP spid="20" grpId="0" animBg="1"/>
      <p:bldP spid="21" grpId="0" animBg="1"/>
      <p:bldP spid="22" grpId="0"/>
      <p:bldP spid="23" grpId="0"/>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237604" y="3866024"/>
            <a:ext cx="6346393" cy="1579200"/>
          </a:xfrm>
          <a:prstGeom prst="rect">
            <a:avLst/>
          </a:prstGeom>
          <a:solidFill>
            <a:srgbClr val="BFBF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矩形 1"/>
          <p:cNvSpPr/>
          <p:nvPr/>
        </p:nvSpPr>
        <p:spPr>
          <a:xfrm>
            <a:off x="4847862" y="1935637"/>
            <a:ext cx="6346393" cy="1579200"/>
          </a:xfrm>
          <a:prstGeom prst="rect">
            <a:avLst/>
          </a:prstGeom>
          <a:solidFill>
            <a:srgbClr val="FFD737"/>
          </a:solidFill>
          <a:ln w="3175">
            <a:solidFill>
              <a:srgbClr val="FFD73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237603" y="1934349"/>
            <a:ext cx="3166149" cy="1580489"/>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028107" y="3866024"/>
            <a:ext cx="3166149" cy="1579200"/>
          </a:xfrm>
          <a:prstGeom prst="rect">
            <a:avLst/>
          </a:prstGeom>
        </p:spPr>
      </p:pic>
      <p:sp>
        <p:nvSpPr>
          <p:cNvPr id="12" name="矩形 11"/>
          <p:cNvSpPr/>
          <p:nvPr/>
        </p:nvSpPr>
        <p:spPr>
          <a:xfrm>
            <a:off x="4428799" y="1112356"/>
            <a:ext cx="3334403" cy="461665"/>
          </a:xfrm>
          <a:prstGeom prst="rect">
            <a:avLst/>
          </a:prstGeom>
        </p:spPr>
        <p:txBody>
          <a:bodyPr wrap="square">
            <a:spAutoFit/>
          </a:bodyPr>
          <a:lstStyle/>
          <a:p>
            <a:pPr algn="ctr"/>
            <a:r>
              <a:rPr lang="zh-CN" altLang="en-US" sz="2400" b="1" dirty="0">
                <a:solidFill>
                  <a:srgbClr val="353943"/>
                </a:solidFill>
                <a:latin typeface="微软雅黑" panose="020B0503020204020204" pitchFamily="34" charset="-122"/>
                <a:ea typeface="微软雅黑" panose="020B0503020204020204" pitchFamily="34" charset="-122"/>
              </a:rPr>
              <a:t>派生的投资职能</a:t>
            </a:r>
            <a:endParaRPr lang="zh-CN" altLang="en-US" sz="2400" b="1" dirty="0">
              <a:solidFill>
                <a:srgbClr val="353943"/>
              </a:solidFill>
            </a:endParaRPr>
          </a:p>
        </p:txBody>
      </p:sp>
      <p:sp>
        <p:nvSpPr>
          <p:cNvPr id="13" name="TextBox 12"/>
          <p:cNvSpPr txBox="1"/>
          <p:nvPr/>
        </p:nvSpPr>
        <p:spPr>
          <a:xfrm>
            <a:off x="5572506" y="2095934"/>
            <a:ext cx="4897105" cy="1176412"/>
          </a:xfrm>
          <a:prstGeom prst="rect">
            <a:avLst/>
          </a:prstGeom>
          <a:noFill/>
        </p:spPr>
        <p:txBody>
          <a:bodyPr wrap="square" rtlCol="0">
            <a:spAutoFit/>
          </a:bodyPr>
          <a:lstStyle/>
          <a:p>
            <a:pPr>
              <a:lnSpc>
                <a:spcPct val="130000"/>
              </a:lnSpc>
            </a:pPr>
            <a:r>
              <a:rPr lang="zh-CN" altLang="en-US" sz="1867" dirty="0">
                <a:solidFill>
                  <a:schemeClr val="bg1"/>
                </a:solidFill>
                <a:latin typeface="微软雅黑" panose="020B0503020204020204" pitchFamily="34" charset="-122"/>
                <a:ea typeface="微软雅黑" panose="020B0503020204020204" pitchFamily="34" charset="-122"/>
              </a:rPr>
              <a:t>       由于保险补偿给付的发生与保费的收取之间有一定的时间差，这就为保险人进行投资活动提供了可能；</a:t>
            </a:r>
          </a:p>
        </p:txBody>
      </p:sp>
      <p:sp>
        <p:nvSpPr>
          <p:cNvPr id="14" name="TextBox 13"/>
          <p:cNvSpPr txBox="1"/>
          <p:nvPr/>
        </p:nvSpPr>
        <p:spPr>
          <a:xfrm>
            <a:off x="1962248" y="4044306"/>
            <a:ext cx="4897105" cy="1176412"/>
          </a:xfrm>
          <a:prstGeom prst="rect">
            <a:avLst/>
          </a:prstGeom>
          <a:noFill/>
        </p:spPr>
        <p:txBody>
          <a:bodyPr wrap="square" rtlCol="0">
            <a:spAutoFit/>
          </a:bodyPr>
          <a:lstStyle/>
          <a:p>
            <a:pPr>
              <a:lnSpc>
                <a:spcPct val="130000"/>
              </a:lnSpc>
            </a:pPr>
            <a:r>
              <a:rPr lang="zh-CN" altLang="en-US" sz="1867" dirty="0">
                <a:solidFill>
                  <a:schemeClr val="bg1"/>
                </a:solidFill>
                <a:latin typeface="微软雅黑" panose="020B0503020204020204" pitchFamily="34" charset="-122"/>
                <a:ea typeface="微软雅黑" panose="020B0503020204020204" pitchFamily="34" charset="-122"/>
              </a:rPr>
              <a:t>       保险人为了使保险业务稳定经营并满足自己的利润要求必须壮大保险基金，这也要求保险人从事投资活动；</a:t>
            </a:r>
          </a:p>
        </p:txBody>
      </p:sp>
      <p:grpSp>
        <p:nvGrpSpPr>
          <p:cNvPr id="19" name="组合 18">
            <a:extLst>
              <a:ext uri="{FF2B5EF4-FFF2-40B4-BE49-F238E27FC236}">
                <a16:creationId xmlns="" xmlns:a16="http://schemas.microsoft.com/office/drawing/2014/main" id="{3E81B4F2-DD69-4330-A712-4D50DF4CA3FE}"/>
              </a:ext>
            </a:extLst>
          </p:cNvPr>
          <p:cNvGrpSpPr/>
          <p:nvPr/>
        </p:nvGrpSpPr>
        <p:grpSpPr>
          <a:xfrm>
            <a:off x="-3518" y="-1"/>
            <a:ext cx="12195518" cy="737406"/>
            <a:chOff x="1300626" y="-1"/>
            <a:chExt cx="12195518" cy="737406"/>
          </a:xfrm>
        </p:grpSpPr>
        <p:grpSp>
          <p:nvGrpSpPr>
            <p:cNvPr id="20" name="组合 19">
              <a:extLst>
                <a:ext uri="{FF2B5EF4-FFF2-40B4-BE49-F238E27FC236}">
                  <a16:creationId xmlns="" xmlns:a16="http://schemas.microsoft.com/office/drawing/2014/main" id="{C2B83394-B9A6-441A-BAE2-F4AA9A25B118}"/>
                </a:ext>
              </a:extLst>
            </p:cNvPr>
            <p:cNvGrpSpPr/>
            <p:nvPr/>
          </p:nvGrpSpPr>
          <p:grpSpPr>
            <a:xfrm>
              <a:off x="1300626" y="-1"/>
              <a:ext cx="3546886" cy="737406"/>
              <a:chOff x="1300626" y="-1"/>
              <a:chExt cx="3546886" cy="737406"/>
            </a:xfrm>
          </p:grpSpPr>
          <p:sp>
            <p:nvSpPr>
              <p:cNvPr id="27" name="任意多边形 17">
                <a:extLst>
                  <a:ext uri="{FF2B5EF4-FFF2-40B4-BE49-F238E27FC236}">
                    <a16:creationId xmlns="" xmlns:a16="http://schemas.microsoft.com/office/drawing/2014/main" id="{2EB63AB9-62C8-4399-A9CB-3239C705F690}"/>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文本框 1">
                <a:extLst>
                  <a:ext uri="{FF2B5EF4-FFF2-40B4-BE49-F238E27FC236}">
                    <a16:creationId xmlns="" xmlns:a16="http://schemas.microsoft.com/office/drawing/2014/main" id="{88132CAB-E342-4F82-A339-B6518690B8D2}"/>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保险的功能</a:t>
                </a:r>
              </a:p>
            </p:txBody>
          </p:sp>
          <p:sp>
            <p:nvSpPr>
              <p:cNvPr id="35" name="任意多边形 17">
                <a:extLst>
                  <a:ext uri="{FF2B5EF4-FFF2-40B4-BE49-F238E27FC236}">
                    <a16:creationId xmlns="" xmlns:a16="http://schemas.microsoft.com/office/drawing/2014/main" id="{97D28B7C-F64C-49E1-A30C-2F01E7B5C47D}"/>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6" name="任意多边形 17">
                <a:extLst>
                  <a:ext uri="{FF2B5EF4-FFF2-40B4-BE49-F238E27FC236}">
                    <a16:creationId xmlns="" xmlns:a16="http://schemas.microsoft.com/office/drawing/2014/main" id="{90FDE4BD-ECB5-4541-BA09-A90EDD3C7A42}"/>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6" name="直接连接符 25">
              <a:extLst>
                <a:ext uri="{FF2B5EF4-FFF2-40B4-BE49-F238E27FC236}">
                  <a16:creationId xmlns="" xmlns:a16="http://schemas.microsoft.com/office/drawing/2014/main" id="{20B6A383-E616-4FD3-8EEE-28E158E1A264}"/>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2783572"/>
      </p:ext>
    </p:extLst>
  </p:cSld>
  <p:clrMapOvr>
    <a:masterClrMapping/>
  </p:clrMapOvr>
  <mc:AlternateContent xmlns:mc="http://schemas.openxmlformats.org/markup-compatibility/2006" xmlns:p14="http://schemas.microsoft.com/office/powerpoint/2010/main">
    <mc:Choice Requires="p14">
      <p:transition spd="slow" p14:dur="1500" advTm="8000">
        <p:split orient="vert"/>
      </p:transition>
    </mc:Choice>
    <mc:Fallback xmlns="">
      <p:transition spd="slow" advTm="8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800"/>
                            </p:stCondLst>
                            <p:childTnLst>
                              <p:par>
                                <p:cTn id="9" presetID="2" presetClass="entr" presetSubtype="8" decel="10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550"/>
                            </p:stCondLst>
                            <p:childTnLst>
                              <p:par>
                                <p:cTn id="14" presetID="2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2050"/>
                            </p:stCondLst>
                            <p:childTnLst>
                              <p:par>
                                <p:cTn id="18" presetID="22" presetClass="entr" presetSubtype="1"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750"/>
                                        <p:tgtEl>
                                          <p:spTgt spid="13"/>
                                        </p:tgtEl>
                                      </p:cBhvr>
                                    </p:animEffect>
                                  </p:childTnLst>
                                </p:cTn>
                              </p:par>
                            </p:childTnLst>
                          </p:cTn>
                        </p:par>
                        <p:par>
                          <p:cTn id="21" fill="hold">
                            <p:stCondLst>
                              <p:cond delay="2800"/>
                            </p:stCondLst>
                            <p:childTnLst>
                              <p:par>
                                <p:cTn id="22" presetID="2" presetClass="entr" presetSubtype="2" decel="100000"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750" fill="hold"/>
                                        <p:tgtEl>
                                          <p:spTgt spid="11"/>
                                        </p:tgtEl>
                                        <p:attrNameLst>
                                          <p:attrName>ppt_x</p:attrName>
                                        </p:attrNameLst>
                                      </p:cBhvr>
                                      <p:tavLst>
                                        <p:tav tm="0">
                                          <p:val>
                                            <p:strVal val="1+#ppt_w/2"/>
                                          </p:val>
                                        </p:tav>
                                        <p:tav tm="100000">
                                          <p:val>
                                            <p:strVal val="#ppt_x"/>
                                          </p:val>
                                        </p:tav>
                                      </p:tavLst>
                                    </p:anim>
                                    <p:anim calcmode="lin" valueType="num">
                                      <p:cBhvr additive="base">
                                        <p:cTn id="25" dur="75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3550"/>
                            </p:stCondLst>
                            <p:childTnLst>
                              <p:par>
                                <p:cTn id="27" presetID="22" presetClass="entr" presetSubtype="2"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right)">
                                      <p:cBhvr>
                                        <p:cTn id="29" dur="500"/>
                                        <p:tgtEl>
                                          <p:spTgt spid="25"/>
                                        </p:tgtEl>
                                      </p:cBhvr>
                                    </p:animEffect>
                                  </p:childTnLst>
                                </p:cTn>
                              </p:par>
                            </p:childTnLst>
                          </p:cTn>
                        </p:par>
                        <p:par>
                          <p:cTn id="30" fill="hold">
                            <p:stCondLst>
                              <p:cond delay="4050"/>
                            </p:stCondLst>
                            <p:childTnLst>
                              <p:par>
                                <p:cTn id="31" presetID="22" presetClass="entr" presetSubtype="1"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 grpId="0" animBg="1"/>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542834" y="1604920"/>
            <a:ext cx="3106333" cy="3936315"/>
          </a:xfrm>
          <a:prstGeom prst="rect">
            <a:avLst/>
          </a:prstGeom>
        </p:spPr>
      </p:pic>
      <p:sp>
        <p:nvSpPr>
          <p:cNvPr id="10" name="矩形 9"/>
          <p:cNvSpPr/>
          <p:nvPr/>
        </p:nvSpPr>
        <p:spPr>
          <a:xfrm>
            <a:off x="856359" y="1604920"/>
            <a:ext cx="3555053" cy="3936000"/>
          </a:xfrm>
          <a:prstGeom prst="rect">
            <a:avLst/>
          </a:prstGeom>
          <a:noFill/>
          <a:ln>
            <a:solidFill>
              <a:srgbClr val="F2BF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a:off x="7780588" y="1604920"/>
            <a:ext cx="3555053" cy="3936000"/>
          </a:xfrm>
          <a:prstGeom prst="rect">
            <a:avLst/>
          </a:prstGeom>
          <a:noFill/>
          <a:ln>
            <a:solidFill>
              <a:srgbClr val="376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p:nvSpPr>
        <p:spPr>
          <a:xfrm>
            <a:off x="1356709" y="1892952"/>
            <a:ext cx="2554352" cy="672000"/>
          </a:xfrm>
          <a:prstGeom prst="rect">
            <a:avLst/>
          </a:prstGeom>
          <a:solidFill>
            <a:srgbClr val="FFD737"/>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矩形 12"/>
          <p:cNvSpPr/>
          <p:nvPr/>
        </p:nvSpPr>
        <p:spPr>
          <a:xfrm>
            <a:off x="8357981" y="1894177"/>
            <a:ext cx="2400267" cy="672000"/>
          </a:xfrm>
          <a:prstGeom prst="rect">
            <a:avLst/>
          </a:prstGeom>
          <a:solidFill>
            <a:srgbClr val="BFBFBF"/>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TextBox 13"/>
          <p:cNvSpPr txBox="1"/>
          <p:nvPr/>
        </p:nvSpPr>
        <p:spPr>
          <a:xfrm>
            <a:off x="2040457" y="1982732"/>
            <a:ext cx="1186863" cy="461665"/>
          </a:xfrm>
          <a:prstGeom prst="rect">
            <a:avLst/>
          </a:prstGeom>
          <a:noFill/>
        </p:spPr>
        <p:txBody>
          <a:bodyPr wrap="none" rtlCol="0">
            <a:spAutoFit/>
          </a:bodyPr>
          <a:lstStyle/>
          <a:p>
            <a:pPr algn="ctr"/>
            <a:r>
              <a:rPr lang="en-US" altLang="zh-CN" sz="2400" dirty="0">
                <a:solidFill>
                  <a:schemeClr val="bg1"/>
                </a:solidFill>
                <a:latin typeface="Impact" panose="020B0806030902050204" pitchFamily="34" charset="0"/>
                <a:ea typeface="时尚中黑简体" panose="01010104010101010101" pitchFamily="2" charset="-122"/>
              </a:rPr>
              <a:t>PART  01</a:t>
            </a:r>
            <a:endParaRPr lang="zh-CN" altLang="en-US" sz="2400" dirty="0">
              <a:solidFill>
                <a:schemeClr val="bg1"/>
              </a:solidFill>
              <a:latin typeface="Impact" panose="020B0806030902050204" pitchFamily="34" charset="0"/>
              <a:ea typeface="时尚中黑简体" panose="01010104010101010101" pitchFamily="2" charset="-122"/>
            </a:endParaRPr>
          </a:p>
        </p:txBody>
      </p:sp>
      <p:sp>
        <p:nvSpPr>
          <p:cNvPr id="15" name="TextBox 14"/>
          <p:cNvSpPr txBox="1"/>
          <p:nvPr/>
        </p:nvSpPr>
        <p:spPr>
          <a:xfrm>
            <a:off x="8334157" y="1983957"/>
            <a:ext cx="2568464"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ea typeface="时尚中黑简体" panose="01010104010101010101" pitchFamily="2" charset="-122"/>
              </a:rPr>
              <a:t>PART  02</a:t>
            </a:r>
            <a:endParaRPr lang="zh-CN" altLang="en-US" sz="2400" dirty="0">
              <a:solidFill>
                <a:schemeClr val="bg1"/>
              </a:solidFill>
              <a:latin typeface="Impact" panose="020B0806030902050204" pitchFamily="34" charset="0"/>
              <a:ea typeface="时尚中黑简体" panose="01010104010101010101" pitchFamily="2" charset="-122"/>
            </a:endParaRPr>
          </a:p>
        </p:txBody>
      </p:sp>
      <p:sp>
        <p:nvSpPr>
          <p:cNvPr id="16" name="TextBox 15"/>
          <p:cNvSpPr txBox="1"/>
          <p:nvPr/>
        </p:nvSpPr>
        <p:spPr>
          <a:xfrm>
            <a:off x="1254064" y="3130625"/>
            <a:ext cx="2772603" cy="1445396"/>
          </a:xfrm>
          <a:prstGeom prst="rect">
            <a:avLst/>
          </a:prstGeom>
          <a:noFill/>
        </p:spPr>
        <p:txBody>
          <a:bodyPr wrap="square" rtlCol="0">
            <a:spAutoFit/>
          </a:bodyPr>
          <a:lstStyle/>
          <a:p>
            <a:pPr marL="228594" indent="-228594">
              <a:lnSpc>
                <a:spcPct val="130000"/>
              </a:lnSpc>
              <a:buFont typeface="Wingdings" panose="05000000000000000000" pitchFamily="2" charset="2"/>
              <a:buChar char="l"/>
            </a:pPr>
            <a:r>
              <a:rPr lang="zh-CN" altLang="en-US" sz="1733" dirty="0">
                <a:latin typeface="微软雅黑" panose="020B0503020204020204" pitchFamily="34" charset="-122"/>
                <a:ea typeface="微软雅黑" panose="020B0503020204020204" pitchFamily="34" charset="-122"/>
              </a:rPr>
              <a:t>微观经济作用</a:t>
            </a:r>
          </a:p>
          <a:p>
            <a:pPr marL="228594" indent="-228594">
              <a:lnSpc>
                <a:spcPct val="130000"/>
              </a:lnSpc>
              <a:buFont typeface="Wingdings" panose="05000000000000000000" pitchFamily="2" charset="2"/>
              <a:buChar char="l"/>
            </a:pPr>
            <a:r>
              <a:rPr lang="zh-CN" altLang="en-US" sz="1733" dirty="0">
                <a:latin typeface="微软雅黑" panose="020B0503020204020204" pitchFamily="34" charset="-122"/>
                <a:ea typeface="微软雅黑" panose="020B0503020204020204" pitchFamily="34" charset="-122"/>
              </a:rPr>
              <a:t>保障家庭生活稳定</a:t>
            </a:r>
          </a:p>
          <a:p>
            <a:pPr marL="228594" indent="-228594">
              <a:lnSpc>
                <a:spcPct val="130000"/>
              </a:lnSpc>
              <a:buFont typeface="Wingdings" panose="05000000000000000000" pitchFamily="2" charset="2"/>
              <a:buChar char="l"/>
            </a:pPr>
            <a:r>
              <a:rPr lang="zh-CN" altLang="en-US" sz="1733" dirty="0">
                <a:latin typeface="微软雅黑" panose="020B0503020204020204" pitchFamily="34" charset="-122"/>
                <a:ea typeface="微软雅黑" panose="020B0503020204020204" pitchFamily="34" charset="-122"/>
              </a:rPr>
              <a:t>稳定企业经营</a:t>
            </a:r>
          </a:p>
          <a:p>
            <a:pPr marL="228594" indent="-228594">
              <a:lnSpc>
                <a:spcPct val="130000"/>
              </a:lnSpc>
              <a:buFont typeface="Wingdings" panose="05000000000000000000" pitchFamily="2" charset="2"/>
              <a:buChar char="l"/>
            </a:pPr>
            <a:r>
              <a:rPr lang="zh-CN" altLang="en-US" sz="1733" dirty="0">
                <a:latin typeface="微软雅黑" panose="020B0503020204020204" pitchFamily="34" charset="-122"/>
                <a:ea typeface="微软雅黑" panose="020B0503020204020204" pitchFamily="34" charset="-122"/>
              </a:rPr>
              <a:t>提高经济单位信用</a:t>
            </a:r>
          </a:p>
        </p:txBody>
      </p:sp>
      <p:sp>
        <p:nvSpPr>
          <p:cNvPr id="18" name="TextBox 17"/>
          <p:cNvSpPr txBox="1"/>
          <p:nvPr/>
        </p:nvSpPr>
        <p:spPr>
          <a:xfrm>
            <a:off x="8016213" y="2948947"/>
            <a:ext cx="3192296" cy="1981696"/>
          </a:xfrm>
          <a:prstGeom prst="rect">
            <a:avLst/>
          </a:prstGeom>
          <a:noFill/>
        </p:spPr>
        <p:txBody>
          <a:bodyPr wrap="square" rtlCol="0">
            <a:spAutoFit/>
          </a:bodyPr>
          <a:lstStyle/>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宏观经济作用</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保障社会生产和再生产的顺利进行</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稳定社会秩序，安定社会生活</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有利于科学技术的运用和推广</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影响金融市场的运行</a:t>
            </a:r>
          </a:p>
        </p:txBody>
      </p:sp>
      <p:grpSp>
        <p:nvGrpSpPr>
          <p:cNvPr id="21" name="组合 20">
            <a:extLst>
              <a:ext uri="{FF2B5EF4-FFF2-40B4-BE49-F238E27FC236}">
                <a16:creationId xmlns="" xmlns:a16="http://schemas.microsoft.com/office/drawing/2014/main" id="{6E975F1F-0879-45E4-A80D-8B32894BE9D7}"/>
              </a:ext>
            </a:extLst>
          </p:cNvPr>
          <p:cNvGrpSpPr/>
          <p:nvPr/>
        </p:nvGrpSpPr>
        <p:grpSpPr>
          <a:xfrm>
            <a:off x="-3518" y="-1"/>
            <a:ext cx="12195518" cy="737406"/>
            <a:chOff x="1300626" y="-1"/>
            <a:chExt cx="12195518" cy="737406"/>
          </a:xfrm>
        </p:grpSpPr>
        <p:grpSp>
          <p:nvGrpSpPr>
            <p:cNvPr id="22" name="组合 21">
              <a:extLst>
                <a:ext uri="{FF2B5EF4-FFF2-40B4-BE49-F238E27FC236}">
                  <a16:creationId xmlns="" xmlns:a16="http://schemas.microsoft.com/office/drawing/2014/main" id="{B970522C-D7D6-46AE-B71D-8F52C48CD48F}"/>
                </a:ext>
              </a:extLst>
            </p:cNvPr>
            <p:cNvGrpSpPr/>
            <p:nvPr/>
          </p:nvGrpSpPr>
          <p:grpSpPr>
            <a:xfrm>
              <a:off x="1300626" y="-1"/>
              <a:ext cx="3546886" cy="737406"/>
              <a:chOff x="1300626" y="-1"/>
              <a:chExt cx="3546886" cy="737406"/>
            </a:xfrm>
          </p:grpSpPr>
          <p:sp>
            <p:nvSpPr>
              <p:cNvPr id="28" name="任意多边形 17">
                <a:extLst>
                  <a:ext uri="{FF2B5EF4-FFF2-40B4-BE49-F238E27FC236}">
                    <a16:creationId xmlns="" xmlns:a16="http://schemas.microsoft.com/office/drawing/2014/main" id="{674BF82C-783A-4C4D-812B-AC08B5F736AB}"/>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文本框 1">
                <a:extLst>
                  <a:ext uri="{FF2B5EF4-FFF2-40B4-BE49-F238E27FC236}">
                    <a16:creationId xmlns="" xmlns:a16="http://schemas.microsoft.com/office/drawing/2014/main" id="{B8F5FFA4-9749-4091-8E26-E1E04E9CF52C}"/>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保险的作用</a:t>
                </a:r>
              </a:p>
            </p:txBody>
          </p:sp>
          <p:sp>
            <p:nvSpPr>
              <p:cNvPr id="30" name="任意多边形 17">
                <a:extLst>
                  <a:ext uri="{FF2B5EF4-FFF2-40B4-BE49-F238E27FC236}">
                    <a16:creationId xmlns="" xmlns:a16="http://schemas.microsoft.com/office/drawing/2014/main" id="{7A159D6E-3725-44C9-8067-4334F366B251}"/>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任意多边形 17">
                <a:extLst>
                  <a:ext uri="{FF2B5EF4-FFF2-40B4-BE49-F238E27FC236}">
                    <a16:creationId xmlns="" xmlns:a16="http://schemas.microsoft.com/office/drawing/2014/main" id="{349C66B6-36A1-40B7-9EF2-EAAC51FE0087}"/>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3" name="直接连接符 22">
              <a:extLst>
                <a:ext uri="{FF2B5EF4-FFF2-40B4-BE49-F238E27FC236}">
                  <a16:creationId xmlns="" xmlns:a16="http://schemas.microsoft.com/office/drawing/2014/main" id="{CA789771-0743-4E38-AB68-20306A9C008B}"/>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56265913"/>
      </p:ext>
    </p:extLst>
  </p:cSld>
  <p:clrMapOvr>
    <a:masterClrMapping/>
  </p:clrMapOvr>
  <mc:AlternateContent xmlns:mc="http://schemas.openxmlformats.org/markup-compatibility/2006" xmlns:p14="http://schemas.microsoft.com/office/powerpoint/2010/main">
    <mc:Choice Requires="p14">
      <p:transition spd="slow" p14:dur="1600" advTm="10000">
        <p14:prism isInverted="1"/>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12" decel="100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16" presetClass="entr" presetSubtype="2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par>
                          <p:cTn id="17" fill="hold">
                            <p:stCondLst>
                              <p:cond delay="1750"/>
                            </p:stCondLst>
                            <p:childTnLst>
                              <p:par>
                                <p:cTn id="18" presetID="53" presetClass="entr" presetSubtype="1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2250"/>
                            </p:stCondLst>
                            <p:childTnLst>
                              <p:par>
                                <p:cTn id="24" presetID="42" presetClass="entr" presetSubtype="0" fill="hold" grpId="0" nodeType="afterEffect">
                                  <p:stCondLst>
                                    <p:cond delay="0"/>
                                  </p:stCondLst>
                                  <p:childTnLst>
                                    <p:set>
                                      <p:cBhvr>
                                        <p:cTn id="25" dur="1" fill="hold">
                                          <p:stCondLst>
                                            <p:cond delay="0"/>
                                          </p:stCondLst>
                                        </p:cTn>
                                        <p:tgtEl>
                                          <p:spTgt spid="16">
                                            <p:txEl>
                                              <p:pRg st="0" end="0"/>
                                            </p:txEl>
                                          </p:spTgt>
                                        </p:tgtEl>
                                        <p:attrNameLst>
                                          <p:attrName>style.visibility</p:attrName>
                                        </p:attrNameLst>
                                      </p:cBhvr>
                                      <p:to>
                                        <p:strVal val="visible"/>
                                      </p:to>
                                    </p:set>
                                    <p:animEffect transition="in" filter="fade">
                                      <p:cBhvr>
                                        <p:cTn id="26" dur="750"/>
                                        <p:tgtEl>
                                          <p:spTgt spid="16">
                                            <p:txEl>
                                              <p:pRg st="0" end="0"/>
                                            </p:txEl>
                                          </p:spTgt>
                                        </p:tgtEl>
                                      </p:cBhvr>
                                    </p:animEffect>
                                    <p:anim calcmode="lin" valueType="num">
                                      <p:cBhvr>
                                        <p:cTn id="27" dur="75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8" dur="750" fill="hold"/>
                                        <p:tgtEl>
                                          <p:spTgt spid="16">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50"/>
                                  </p:stCondLst>
                                  <p:childTnLst>
                                    <p:set>
                                      <p:cBhvr>
                                        <p:cTn id="30" dur="1" fill="hold">
                                          <p:stCondLst>
                                            <p:cond delay="0"/>
                                          </p:stCondLst>
                                        </p:cTn>
                                        <p:tgtEl>
                                          <p:spTgt spid="16">
                                            <p:txEl>
                                              <p:pRg st="1" end="1"/>
                                            </p:txEl>
                                          </p:spTgt>
                                        </p:tgtEl>
                                        <p:attrNameLst>
                                          <p:attrName>style.visibility</p:attrName>
                                        </p:attrNameLst>
                                      </p:cBhvr>
                                      <p:to>
                                        <p:strVal val="visible"/>
                                      </p:to>
                                    </p:set>
                                    <p:animEffect transition="in" filter="fade">
                                      <p:cBhvr>
                                        <p:cTn id="31" dur="750"/>
                                        <p:tgtEl>
                                          <p:spTgt spid="16">
                                            <p:txEl>
                                              <p:pRg st="1" end="1"/>
                                            </p:txEl>
                                          </p:spTgt>
                                        </p:tgtEl>
                                      </p:cBhvr>
                                    </p:animEffect>
                                    <p:anim calcmode="lin" valueType="num">
                                      <p:cBhvr>
                                        <p:cTn id="32" dur="75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33" dur="750" fill="hold"/>
                                        <p:tgtEl>
                                          <p:spTgt spid="16">
                                            <p:txEl>
                                              <p:pRg st="1" end="1"/>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16">
                                            <p:txEl>
                                              <p:pRg st="2" end="2"/>
                                            </p:txEl>
                                          </p:spTgt>
                                        </p:tgtEl>
                                        <p:attrNameLst>
                                          <p:attrName>style.visibility</p:attrName>
                                        </p:attrNameLst>
                                      </p:cBhvr>
                                      <p:to>
                                        <p:strVal val="visible"/>
                                      </p:to>
                                    </p:set>
                                    <p:animEffect transition="in" filter="fade">
                                      <p:cBhvr>
                                        <p:cTn id="36" dur="750"/>
                                        <p:tgtEl>
                                          <p:spTgt spid="16">
                                            <p:txEl>
                                              <p:pRg st="2" end="2"/>
                                            </p:txEl>
                                          </p:spTgt>
                                        </p:tgtEl>
                                      </p:cBhvr>
                                    </p:animEffect>
                                    <p:anim calcmode="lin" valueType="num">
                                      <p:cBhvr>
                                        <p:cTn id="37" dur="75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38" dur="750" fill="hold"/>
                                        <p:tgtEl>
                                          <p:spTgt spid="16">
                                            <p:txEl>
                                              <p:pRg st="2" end="2"/>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750"/>
                                  </p:stCondLst>
                                  <p:childTnLst>
                                    <p:set>
                                      <p:cBhvr>
                                        <p:cTn id="40" dur="1" fill="hold">
                                          <p:stCondLst>
                                            <p:cond delay="0"/>
                                          </p:stCondLst>
                                        </p:cTn>
                                        <p:tgtEl>
                                          <p:spTgt spid="16">
                                            <p:txEl>
                                              <p:pRg st="3" end="3"/>
                                            </p:txEl>
                                          </p:spTgt>
                                        </p:tgtEl>
                                        <p:attrNameLst>
                                          <p:attrName>style.visibility</p:attrName>
                                        </p:attrNameLst>
                                      </p:cBhvr>
                                      <p:to>
                                        <p:strVal val="visible"/>
                                      </p:to>
                                    </p:set>
                                    <p:animEffect transition="in" filter="fade">
                                      <p:cBhvr>
                                        <p:cTn id="41" dur="750"/>
                                        <p:tgtEl>
                                          <p:spTgt spid="16">
                                            <p:txEl>
                                              <p:pRg st="3" end="3"/>
                                            </p:txEl>
                                          </p:spTgt>
                                        </p:tgtEl>
                                      </p:cBhvr>
                                    </p:animEffect>
                                    <p:anim calcmode="lin" valueType="num">
                                      <p:cBhvr>
                                        <p:cTn id="42" dur="75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43" dur="750" fill="hold"/>
                                        <p:tgtEl>
                                          <p:spTgt spid="16">
                                            <p:txEl>
                                              <p:pRg st="3" end="3"/>
                                            </p:txEl>
                                          </p:spTgt>
                                        </p:tgtEl>
                                        <p:attrNameLst>
                                          <p:attrName>ppt_y</p:attrName>
                                        </p:attrNameLst>
                                      </p:cBhvr>
                                      <p:tavLst>
                                        <p:tav tm="0">
                                          <p:val>
                                            <p:strVal val="#ppt_y+.1"/>
                                          </p:val>
                                        </p:tav>
                                        <p:tav tm="100000">
                                          <p:val>
                                            <p:strVal val="#ppt_y"/>
                                          </p:val>
                                        </p:tav>
                                      </p:tavLst>
                                    </p:anim>
                                  </p:childTnLst>
                                </p:cTn>
                              </p:par>
                            </p:childTnLst>
                          </p:cTn>
                        </p:par>
                        <p:par>
                          <p:cTn id="44" fill="hold">
                            <p:stCondLst>
                              <p:cond delay="3750"/>
                            </p:stCondLst>
                            <p:childTnLst>
                              <p:par>
                                <p:cTn id="45" presetID="2" presetClass="entr" presetSubtype="6" decel="10000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750" fill="hold"/>
                                        <p:tgtEl>
                                          <p:spTgt spid="11"/>
                                        </p:tgtEl>
                                        <p:attrNameLst>
                                          <p:attrName>ppt_x</p:attrName>
                                        </p:attrNameLst>
                                      </p:cBhvr>
                                      <p:tavLst>
                                        <p:tav tm="0">
                                          <p:val>
                                            <p:strVal val="1+#ppt_w/2"/>
                                          </p:val>
                                        </p:tav>
                                        <p:tav tm="100000">
                                          <p:val>
                                            <p:strVal val="#ppt_x"/>
                                          </p:val>
                                        </p:tav>
                                      </p:tavLst>
                                    </p:anim>
                                    <p:anim calcmode="lin" valueType="num">
                                      <p:cBhvr additive="base">
                                        <p:cTn id="48" dur="750" fill="hold"/>
                                        <p:tgtEl>
                                          <p:spTgt spid="11"/>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16" presetClass="entr" presetSubtype="2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barn(inVertical)">
                                      <p:cBhvr>
                                        <p:cTn id="52" dur="500"/>
                                        <p:tgtEl>
                                          <p:spTgt spid="13"/>
                                        </p:tgtEl>
                                      </p:cBhvr>
                                    </p:animEffect>
                                  </p:childTnLst>
                                </p:cTn>
                              </p:par>
                            </p:childTnLst>
                          </p:cTn>
                        </p:par>
                        <p:par>
                          <p:cTn id="53" fill="hold">
                            <p:stCondLst>
                              <p:cond delay="5000"/>
                            </p:stCondLst>
                            <p:childTnLst>
                              <p:par>
                                <p:cTn id="54" presetID="53" presetClass="entr" presetSubtype="16"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par>
                          <p:cTn id="59" fill="hold">
                            <p:stCondLst>
                              <p:cond delay="5500"/>
                            </p:stCondLst>
                            <p:childTnLst>
                              <p:par>
                                <p:cTn id="60" presetID="42" presetClass="entr" presetSubtype="0" fill="hold" grpId="0" nodeType="afterEffect">
                                  <p:stCondLst>
                                    <p:cond delay="0"/>
                                  </p:stCondLst>
                                  <p:childTnLst>
                                    <p:set>
                                      <p:cBhvr>
                                        <p:cTn id="61" dur="1" fill="hold">
                                          <p:stCondLst>
                                            <p:cond delay="0"/>
                                          </p:stCondLst>
                                        </p:cTn>
                                        <p:tgtEl>
                                          <p:spTgt spid="18">
                                            <p:txEl>
                                              <p:pRg st="0" end="0"/>
                                            </p:txEl>
                                          </p:spTgt>
                                        </p:tgtEl>
                                        <p:attrNameLst>
                                          <p:attrName>style.visibility</p:attrName>
                                        </p:attrNameLst>
                                      </p:cBhvr>
                                      <p:to>
                                        <p:strVal val="visible"/>
                                      </p:to>
                                    </p:set>
                                    <p:animEffect transition="in" filter="fade">
                                      <p:cBhvr>
                                        <p:cTn id="62" dur="750"/>
                                        <p:tgtEl>
                                          <p:spTgt spid="18">
                                            <p:txEl>
                                              <p:pRg st="0" end="0"/>
                                            </p:txEl>
                                          </p:spTgt>
                                        </p:tgtEl>
                                      </p:cBhvr>
                                    </p:animEffect>
                                    <p:anim calcmode="lin" valueType="num">
                                      <p:cBhvr>
                                        <p:cTn id="63"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64" dur="750" fill="hold"/>
                                        <p:tgtEl>
                                          <p:spTgt spid="18">
                                            <p:txEl>
                                              <p:pRg st="0" end="0"/>
                                            </p:txEl>
                                          </p:spTgt>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50"/>
                                  </p:stCondLst>
                                  <p:childTnLst>
                                    <p:set>
                                      <p:cBhvr>
                                        <p:cTn id="66" dur="1" fill="hold">
                                          <p:stCondLst>
                                            <p:cond delay="0"/>
                                          </p:stCondLst>
                                        </p:cTn>
                                        <p:tgtEl>
                                          <p:spTgt spid="18">
                                            <p:txEl>
                                              <p:pRg st="1" end="1"/>
                                            </p:txEl>
                                          </p:spTgt>
                                        </p:tgtEl>
                                        <p:attrNameLst>
                                          <p:attrName>style.visibility</p:attrName>
                                        </p:attrNameLst>
                                      </p:cBhvr>
                                      <p:to>
                                        <p:strVal val="visible"/>
                                      </p:to>
                                    </p:set>
                                    <p:animEffect transition="in" filter="fade">
                                      <p:cBhvr>
                                        <p:cTn id="67" dur="750"/>
                                        <p:tgtEl>
                                          <p:spTgt spid="18">
                                            <p:txEl>
                                              <p:pRg st="1" end="1"/>
                                            </p:txEl>
                                          </p:spTgt>
                                        </p:tgtEl>
                                      </p:cBhvr>
                                    </p:animEffect>
                                    <p:anim calcmode="lin" valueType="num">
                                      <p:cBhvr>
                                        <p:cTn id="68" dur="75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69" dur="750" fill="hold"/>
                                        <p:tgtEl>
                                          <p:spTgt spid="18">
                                            <p:txEl>
                                              <p:pRg st="1" end="1"/>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500"/>
                                  </p:stCondLst>
                                  <p:childTnLst>
                                    <p:set>
                                      <p:cBhvr>
                                        <p:cTn id="71" dur="1" fill="hold">
                                          <p:stCondLst>
                                            <p:cond delay="0"/>
                                          </p:stCondLst>
                                        </p:cTn>
                                        <p:tgtEl>
                                          <p:spTgt spid="18">
                                            <p:txEl>
                                              <p:pRg st="2" end="2"/>
                                            </p:txEl>
                                          </p:spTgt>
                                        </p:tgtEl>
                                        <p:attrNameLst>
                                          <p:attrName>style.visibility</p:attrName>
                                        </p:attrNameLst>
                                      </p:cBhvr>
                                      <p:to>
                                        <p:strVal val="visible"/>
                                      </p:to>
                                    </p:set>
                                    <p:animEffect transition="in" filter="fade">
                                      <p:cBhvr>
                                        <p:cTn id="72" dur="750"/>
                                        <p:tgtEl>
                                          <p:spTgt spid="18">
                                            <p:txEl>
                                              <p:pRg st="2" end="2"/>
                                            </p:txEl>
                                          </p:spTgt>
                                        </p:tgtEl>
                                      </p:cBhvr>
                                    </p:animEffect>
                                    <p:anim calcmode="lin" valueType="num">
                                      <p:cBhvr>
                                        <p:cTn id="73" dur="75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74" dur="750" fill="hold"/>
                                        <p:tgtEl>
                                          <p:spTgt spid="18">
                                            <p:txEl>
                                              <p:pRg st="2" end="2"/>
                                            </p:txEl>
                                          </p:spTgt>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750"/>
                                  </p:stCondLst>
                                  <p:childTnLst>
                                    <p:set>
                                      <p:cBhvr>
                                        <p:cTn id="76" dur="1" fill="hold">
                                          <p:stCondLst>
                                            <p:cond delay="0"/>
                                          </p:stCondLst>
                                        </p:cTn>
                                        <p:tgtEl>
                                          <p:spTgt spid="18">
                                            <p:txEl>
                                              <p:pRg st="3" end="3"/>
                                            </p:txEl>
                                          </p:spTgt>
                                        </p:tgtEl>
                                        <p:attrNameLst>
                                          <p:attrName>style.visibility</p:attrName>
                                        </p:attrNameLst>
                                      </p:cBhvr>
                                      <p:to>
                                        <p:strVal val="visible"/>
                                      </p:to>
                                    </p:set>
                                    <p:animEffect transition="in" filter="fade">
                                      <p:cBhvr>
                                        <p:cTn id="77" dur="750"/>
                                        <p:tgtEl>
                                          <p:spTgt spid="18">
                                            <p:txEl>
                                              <p:pRg st="3" end="3"/>
                                            </p:txEl>
                                          </p:spTgt>
                                        </p:tgtEl>
                                      </p:cBhvr>
                                    </p:animEffect>
                                    <p:anim calcmode="lin" valueType="num">
                                      <p:cBhvr>
                                        <p:cTn id="78" dur="75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79" dur="750" fill="hold"/>
                                        <p:tgtEl>
                                          <p:spTgt spid="18">
                                            <p:txEl>
                                              <p:pRg st="3" end="3"/>
                                            </p:txEl>
                                          </p:spTgt>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1000"/>
                                  </p:stCondLst>
                                  <p:childTnLst>
                                    <p:set>
                                      <p:cBhvr>
                                        <p:cTn id="81" dur="1" fill="hold">
                                          <p:stCondLst>
                                            <p:cond delay="0"/>
                                          </p:stCondLst>
                                        </p:cTn>
                                        <p:tgtEl>
                                          <p:spTgt spid="18">
                                            <p:txEl>
                                              <p:pRg st="4" end="4"/>
                                            </p:txEl>
                                          </p:spTgt>
                                        </p:tgtEl>
                                        <p:attrNameLst>
                                          <p:attrName>style.visibility</p:attrName>
                                        </p:attrNameLst>
                                      </p:cBhvr>
                                      <p:to>
                                        <p:strVal val="visible"/>
                                      </p:to>
                                    </p:set>
                                    <p:animEffect transition="in" filter="fade">
                                      <p:cBhvr>
                                        <p:cTn id="82" dur="750"/>
                                        <p:tgtEl>
                                          <p:spTgt spid="18">
                                            <p:txEl>
                                              <p:pRg st="4" end="4"/>
                                            </p:txEl>
                                          </p:spTgt>
                                        </p:tgtEl>
                                      </p:cBhvr>
                                    </p:animEffect>
                                    <p:anim calcmode="lin" valueType="num">
                                      <p:cBhvr>
                                        <p:cTn id="83" dur="750" fill="hold"/>
                                        <p:tgtEl>
                                          <p:spTgt spid="18">
                                            <p:txEl>
                                              <p:pRg st="4" end="4"/>
                                            </p:txEl>
                                          </p:spTgt>
                                        </p:tgtEl>
                                        <p:attrNameLst>
                                          <p:attrName>ppt_x</p:attrName>
                                        </p:attrNameLst>
                                      </p:cBhvr>
                                      <p:tavLst>
                                        <p:tav tm="0">
                                          <p:val>
                                            <p:strVal val="#ppt_x"/>
                                          </p:val>
                                        </p:tav>
                                        <p:tav tm="100000">
                                          <p:val>
                                            <p:strVal val="#ppt_x"/>
                                          </p:val>
                                        </p:tav>
                                      </p:tavLst>
                                    </p:anim>
                                    <p:anim calcmode="lin" valueType="num">
                                      <p:cBhvr>
                                        <p:cTn id="84" dur="750" fill="hold"/>
                                        <p:tgtEl>
                                          <p:spTgt spid="1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P spid="16" grpId="0" uiExpand="1" build="p"/>
      <p:bldP spid="18"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3786707"/>
            <a:ext cx="12192000" cy="2066824"/>
          </a:xfrm>
          <a:prstGeom prst="rect">
            <a:avLst/>
          </a:prstGeom>
          <a:solidFill>
            <a:srgbClr val="BFBF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 name="组合 3"/>
          <p:cNvGrpSpPr/>
          <p:nvPr/>
        </p:nvGrpSpPr>
        <p:grpSpPr>
          <a:xfrm>
            <a:off x="1391478" y="1220756"/>
            <a:ext cx="2817277" cy="5131905"/>
            <a:chOff x="1043608" y="915566"/>
            <a:chExt cx="2112958" cy="3848929"/>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320800" y="1468430"/>
              <a:ext cx="1609100" cy="2743200"/>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24321" t="4410" r="26050" b="5184"/>
            <a:stretch/>
          </p:blipFill>
          <p:spPr>
            <a:xfrm>
              <a:off x="1043608" y="915566"/>
              <a:ext cx="2112958" cy="3848929"/>
            </a:xfrm>
            <a:prstGeom prst="rect">
              <a:avLst/>
            </a:prstGeom>
          </p:spPr>
        </p:pic>
      </p:grpSp>
      <p:grpSp>
        <p:nvGrpSpPr>
          <p:cNvPr id="10" name="组合 9"/>
          <p:cNvGrpSpPr/>
          <p:nvPr/>
        </p:nvGrpSpPr>
        <p:grpSpPr>
          <a:xfrm>
            <a:off x="8859376" y="3398011"/>
            <a:ext cx="789019" cy="789019"/>
            <a:chOff x="2813556" y="2825570"/>
            <a:chExt cx="591764" cy="591764"/>
          </a:xfrm>
        </p:grpSpPr>
        <p:sp>
          <p:nvSpPr>
            <p:cNvPr id="11" name="椭圆 10"/>
            <p:cNvSpPr/>
            <p:nvPr/>
          </p:nvSpPr>
          <p:spPr>
            <a:xfrm>
              <a:off x="2813556" y="2825570"/>
              <a:ext cx="591764" cy="591764"/>
            </a:xfrm>
            <a:prstGeom prst="ellipse">
              <a:avLst/>
            </a:prstGeom>
            <a:solidFill>
              <a:srgbClr val="353943"/>
            </a:solidFill>
            <a:ln w="25400">
              <a:noFill/>
            </a:ln>
            <a:effectLst>
              <a:outerShdw blurRad="63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2" name="矩形-5"/>
            <p:cNvSpPr>
              <a:spLocks noChangeAspect="1" noEditPoints="1"/>
            </p:cNvSpPr>
            <p:nvPr/>
          </p:nvSpPr>
          <p:spPr bwMode="auto">
            <a:xfrm>
              <a:off x="2951865" y="3004088"/>
              <a:ext cx="315146" cy="234728"/>
            </a:xfrm>
            <a:custGeom>
              <a:avLst/>
              <a:gdLst/>
              <a:ahLst/>
              <a:cxnLst>
                <a:cxn ang="0">
                  <a:pos x="55" y="23"/>
                </a:cxn>
                <a:cxn ang="0">
                  <a:pos x="25" y="23"/>
                </a:cxn>
                <a:cxn ang="0">
                  <a:pos x="12" y="29"/>
                </a:cxn>
                <a:cxn ang="0">
                  <a:pos x="0" y="43"/>
                </a:cxn>
                <a:cxn ang="0">
                  <a:pos x="0" y="43"/>
                </a:cxn>
                <a:cxn ang="0">
                  <a:pos x="0" y="42"/>
                </a:cxn>
                <a:cxn ang="0">
                  <a:pos x="0" y="8"/>
                </a:cxn>
                <a:cxn ang="0">
                  <a:pos x="8" y="0"/>
                </a:cxn>
                <a:cxn ang="0">
                  <a:pos x="19" y="0"/>
                </a:cxn>
                <a:cxn ang="0">
                  <a:pos x="27" y="8"/>
                </a:cxn>
                <a:cxn ang="0">
                  <a:pos x="27" y="9"/>
                </a:cxn>
                <a:cxn ang="0">
                  <a:pos x="47" y="9"/>
                </a:cxn>
                <a:cxn ang="0">
                  <a:pos x="55" y="17"/>
                </a:cxn>
                <a:cxn ang="0">
                  <a:pos x="55" y="23"/>
                </a:cxn>
                <a:cxn ang="0">
                  <a:pos x="66" y="32"/>
                </a:cxn>
                <a:cxn ang="0">
                  <a:pos x="54" y="46"/>
                </a:cxn>
                <a:cxn ang="0">
                  <a:pos x="44" y="50"/>
                </a:cxn>
                <a:cxn ang="0">
                  <a:pos x="5" y="50"/>
                </a:cxn>
                <a:cxn ang="0">
                  <a:pos x="2" y="48"/>
                </a:cxn>
                <a:cxn ang="0">
                  <a:pos x="3" y="46"/>
                </a:cxn>
                <a:cxn ang="0">
                  <a:pos x="15" y="32"/>
                </a:cxn>
                <a:cxn ang="0">
                  <a:pos x="25" y="28"/>
                </a:cxn>
                <a:cxn ang="0">
                  <a:pos x="64" y="28"/>
                </a:cxn>
                <a:cxn ang="0">
                  <a:pos x="67" y="30"/>
                </a:cxn>
                <a:cxn ang="0">
                  <a:pos x="66" y="32"/>
                </a:cxn>
              </a:cxnLst>
              <a:rect l="0" t="0" r="r" b="b"/>
              <a:pathLst>
                <a:path w="67" h="50">
                  <a:moveTo>
                    <a:pt x="55" y="23"/>
                  </a:moveTo>
                  <a:cubicBezTo>
                    <a:pt x="25" y="23"/>
                    <a:pt x="25" y="23"/>
                    <a:pt x="25" y="23"/>
                  </a:cubicBezTo>
                  <a:cubicBezTo>
                    <a:pt x="20" y="23"/>
                    <a:pt x="15" y="26"/>
                    <a:pt x="12" y="29"/>
                  </a:cubicBezTo>
                  <a:cubicBezTo>
                    <a:pt x="0" y="43"/>
                    <a:pt x="0" y="43"/>
                    <a:pt x="0" y="43"/>
                  </a:cubicBezTo>
                  <a:cubicBezTo>
                    <a:pt x="0" y="43"/>
                    <a:pt x="0" y="43"/>
                    <a:pt x="0" y="43"/>
                  </a:cubicBezTo>
                  <a:cubicBezTo>
                    <a:pt x="0" y="43"/>
                    <a:pt x="0" y="43"/>
                    <a:pt x="0" y="42"/>
                  </a:cubicBezTo>
                  <a:cubicBezTo>
                    <a:pt x="0" y="8"/>
                    <a:pt x="0" y="8"/>
                    <a:pt x="0" y="8"/>
                  </a:cubicBezTo>
                  <a:cubicBezTo>
                    <a:pt x="0" y="4"/>
                    <a:pt x="3" y="0"/>
                    <a:pt x="8" y="0"/>
                  </a:cubicBezTo>
                  <a:cubicBezTo>
                    <a:pt x="19" y="0"/>
                    <a:pt x="19" y="0"/>
                    <a:pt x="19" y="0"/>
                  </a:cubicBezTo>
                  <a:cubicBezTo>
                    <a:pt x="24" y="0"/>
                    <a:pt x="27" y="4"/>
                    <a:pt x="27" y="8"/>
                  </a:cubicBezTo>
                  <a:cubicBezTo>
                    <a:pt x="27" y="9"/>
                    <a:pt x="27" y="9"/>
                    <a:pt x="27" y="9"/>
                  </a:cubicBezTo>
                  <a:cubicBezTo>
                    <a:pt x="47" y="9"/>
                    <a:pt x="47" y="9"/>
                    <a:pt x="47" y="9"/>
                  </a:cubicBezTo>
                  <a:cubicBezTo>
                    <a:pt x="51" y="9"/>
                    <a:pt x="55" y="13"/>
                    <a:pt x="55" y="17"/>
                  </a:cubicBezTo>
                  <a:lnTo>
                    <a:pt x="55" y="23"/>
                  </a:lnTo>
                  <a:close/>
                  <a:moveTo>
                    <a:pt x="66" y="32"/>
                  </a:moveTo>
                  <a:cubicBezTo>
                    <a:pt x="54" y="46"/>
                    <a:pt x="54" y="46"/>
                    <a:pt x="54" y="46"/>
                  </a:cubicBezTo>
                  <a:cubicBezTo>
                    <a:pt x="52" y="48"/>
                    <a:pt x="47" y="50"/>
                    <a:pt x="44" y="50"/>
                  </a:cubicBezTo>
                  <a:cubicBezTo>
                    <a:pt x="5" y="50"/>
                    <a:pt x="5" y="50"/>
                    <a:pt x="5" y="50"/>
                  </a:cubicBezTo>
                  <a:cubicBezTo>
                    <a:pt x="4" y="50"/>
                    <a:pt x="2" y="50"/>
                    <a:pt x="2" y="48"/>
                  </a:cubicBezTo>
                  <a:cubicBezTo>
                    <a:pt x="2" y="48"/>
                    <a:pt x="3" y="47"/>
                    <a:pt x="3" y="46"/>
                  </a:cubicBezTo>
                  <a:cubicBezTo>
                    <a:pt x="15" y="32"/>
                    <a:pt x="15" y="32"/>
                    <a:pt x="15" y="32"/>
                  </a:cubicBezTo>
                  <a:cubicBezTo>
                    <a:pt x="18" y="29"/>
                    <a:pt x="22" y="28"/>
                    <a:pt x="25" y="28"/>
                  </a:cubicBezTo>
                  <a:cubicBezTo>
                    <a:pt x="64" y="28"/>
                    <a:pt x="64" y="28"/>
                    <a:pt x="64" y="28"/>
                  </a:cubicBezTo>
                  <a:cubicBezTo>
                    <a:pt x="65" y="28"/>
                    <a:pt x="67" y="28"/>
                    <a:pt x="67" y="30"/>
                  </a:cubicBezTo>
                  <a:cubicBezTo>
                    <a:pt x="67" y="30"/>
                    <a:pt x="66" y="31"/>
                    <a:pt x="66" y="32"/>
                  </a:cubicBezTo>
                  <a:close/>
                </a:path>
              </a:pathLst>
            </a:custGeom>
            <a:solidFill>
              <a:schemeClr val="bg1"/>
            </a:solidFill>
            <a:ln>
              <a:noFill/>
            </a:ln>
            <a:effectLst>
              <a:outerShdw blurRad="63500" dist="38100" dir="2700000" algn="tl" rotWithShape="0">
                <a:prstClr val="black">
                  <a:alpha val="20000"/>
                </a:prstClr>
              </a:outerShdw>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a:solidFill>
                  <a:srgbClr val="000000"/>
                </a:solidFill>
                <a:latin typeface="FontAwesome" pitchFamily="2" charset="0"/>
              </a:endParaRPr>
            </a:p>
          </p:txBody>
        </p:sp>
      </p:grpSp>
      <p:grpSp>
        <p:nvGrpSpPr>
          <p:cNvPr id="13" name="组合 12"/>
          <p:cNvGrpSpPr/>
          <p:nvPr/>
        </p:nvGrpSpPr>
        <p:grpSpPr>
          <a:xfrm>
            <a:off x="5555195" y="3398011"/>
            <a:ext cx="789019" cy="789019"/>
            <a:chOff x="949856" y="2830648"/>
            <a:chExt cx="591764" cy="591764"/>
          </a:xfrm>
        </p:grpSpPr>
        <p:sp>
          <p:nvSpPr>
            <p:cNvPr id="14" name="椭圆 13"/>
            <p:cNvSpPr/>
            <p:nvPr/>
          </p:nvSpPr>
          <p:spPr>
            <a:xfrm>
              <a:off x="949856" y="2830648"/>
              <a:ext cx="591764" cy="591764"/>
            </a:xfrm>
            <a:prstGeom prst="ellipse">
              <a:avLst/>
            </a:prstGeom>
            <a:solidFill>
              <a:srgbClr val="FFD737"/>
            </a:solidFill>
            <a:ln w="25400">
              <a:noFill/>
            </a:ln>
            <a:effectLst>
              <a:outerShdw blurRad="63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endParaRPr>
            </a:p>
          </p:txBody>
        </p:sp>
        <p:sp>
          <p:nvSpPr>
            <p:cNvPr id="15" name="矩形-35"/>
            <p:cNvSpPr>
              <a:spLocks noChangeAspect="1" noEditPoints="1"/>
            </p:cNvSpPr>
            <p:nvPr/>
          </p:nvSpPr>
          <p:spPr bwMode="auto">
            <a:xfrm>
              <a:off x="1082950" y="2963743"/>
              <a:ext cx="325576" cy="32557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a:effectLst>
              <a:outerShdw blurRad="63500" dist="38100" dir="2700000" algn="tl" rotWithShape="0">
                <a:prstClr val="black">
                  <a:alpha val="20000"/>
                </a:prst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AU" sz="2667">
                <a:solidFill>
                  <a:srgbClr val="000000"/>
                </a:solidFill>
                <a:latin typeface="FontAwesome" pitchFamily="2" charset="0"/>
              </a:endParaRPr>
            </a:p>
          </p:txBody>
        </p:sp>
      </p:grpSp>
      <p:sp>
        <p:nvSpPr>
          <p:cNvPr id="16" name="TextBox 15"/>
          <p:cNvSpPr txBox="1"/>
          <p:nvPr/>
        </p:nvSpPr>
        <p:spPr>
          <a:xfrm>
            <a:off x="5135893" y="2115386"/>
            <a:ext cx="5833824" cy="802912"/>
          </a:xfrm>
          <a:prstGeom prst="rect">
            <a:avLst/>
          </a:prstGeom>
          <a:noFill/>
        </p:spPr>
        <p:txBody>
          <a:bodyPr wrap="square" rtlCol="0">
            <a:spAutoFit/>
          </a:bodyPr>
          <a:lstStyle/>
          <a:p>
            <a:pPr marL="380990" indent="-380990">
              <a:lnSpc>
                <a:spcPct val="130000"/>
              </a:lnSpc>
              <a:buFont typeface="Wingdings" panose="05000000000000000000" pitchFamily="2" charset="2"/>
              <a:buChar char="u"/>
            </a:pPr>
            <a:r>
              <a:rPr lang="zh-CN" altLang="en-US" sz="1867" dirty="0">
                <a:latin typeface="微软雅黑" panose="020B0503020204020204" pitchFamily="34" charset="-122"/>
                <a:ea typeface="微软雅黑" panose="020B0503020204020204" pitchFamily="34" charset="-122"/>
              </a:rPr>
              <a:t>财产保险（财产损失保险、责任保险、信用保险）</a:t>
            </a:r>
          </a:p>
          <a:p>
            <a:pPr marL="380990" indent="-380990">
              <a:lnSpc>
                <a:spcPct val="130000"/>
              </a:lnSpc>
              <a:buFont typeface="Wingdings" panose="05000000000000000000" pitchFamily="2" charset="2"/>
              <a:buChar char="u"/>
            </a:pPr>
            <a:r>
              <a:rPr lang="zh-CN" altLang="en-US" sz="1867" dirty="0">
                <a:latin typeface="微软雅黑" panose="020B0503020204020204" pitchFamily="34" charset="-122"/>
                <a:ea typeface="微软雅黑" panose="020B0503020204020204" pitchFamily="34" charset="-122"/>
              </a:rPr>
              <a:t>人身保险（人寿保险、意外伤害保险、健康保险）</a:t>
            </a:r>
          </a:p>
        </p:txBody>
      </p:sp>
      <p:sp>
        <p:nvSpPr>
          <p:cNvPr id="17" name="矩形 16"/>
          <p:cNvSpPr/>
          <p:nvPr/>
        </p:nvSpPr>
        <p:spPr>
          <a:xfrm>
            <a:off x="5135893" y="1537435"/>
            <a:ext cx="3334403" cy="461665"/>
          </a:xfrm>
          <a:prstGeom prst="rect">
            <a:avLst/>
          </a:prstGeom>
        </p:spPr>
        <p:txBody>
          <a:bodyPr wrap="square">
            <a:spAutoFit/>
          </a:bodyPr>
          <a:lstStyle/>
          <a:p>
            <a:r>
              <a:rPr lang="zh-CN" altLang="en-US" sz="2400" b="1" dirty="0">
                <a:solidFill>
                  <a:srgbClr val="353943"/>
                </a:solidFill>
                <a:latin typeface="微软雅黑" panose="020B0503020204020204" pitchFamily="34" charset="-122"/>
                <a:ea typeface="微软雅黑" panose="020B0503020204020204" pitchFamily="34" charset="-122"/>
              </a:rPr>
              <a:t>按照保险标的分类</a:t>
            </a:r>
            <a:endParaRPr lang="zh-CN" altLang="en-US" sz="2400" b="1" dirty="0">
              <a:solidFill>
                <a:srgbClr val="353943"/>
              </a:solidFill>
            </a:endParaRPr>
          </a:p>
        </p:txBody>
      </p:sp>
      <p:sp>
        <p:nvSpPr>
          <p:cNvPr id="18" name="TextBox 17"/>
          <p:cNvSpPr txBox="1"/>
          <p:nvPr/>
        </p:nvSpPr>
        <p:spPr>
          <a:xfrm>
            <a:off x="4655841" y="4818359"/>
            <a:ext cx="2252788" cy="802912"/>
          </a:xfrm>
          <a:prstGeom prst="rect">
            <a:avLst/>
          </a:prstGeom>
          <a:noFill/>
        </p:spPr>
        <p:txBody>
          <a:bodyPr wrap="square" rtlCol="0">
            <a:spAutoFit/>
          </a:bodyPr>
          <a:lstStyle/>
          <a:p>
            <a:pPr marL="380990" indent="-380990" algn="ctr">
              <a:lnSpc>
                <a:spcPct val="130000"/>
              </a:lnSpc>
              <a:buFont typeface="Wingdings" panose="05000000000000000000" pitchFamily="2" charset="2"/>
              <a:buChar char="ü"/>
            </a:pPr>
            <a:r>
              <a:rPr lang="zh-CN" altLang="en-US" sz="1867" dirty="0">
                <a:latin typeface="微软雅黑" panose="020B0503020204020204" pitchFamily="34" charset="-122"/>
                <a:ea typeface="微软雅黑" panose="020B0503020204020204" pitchFamily="34" charset="-122"/>
              </a:rPr>
              <a:t>自愿保险</a:t>
            </a:r>
          </a:p>
          <a:p>
            <a:pPr marL="380990" indent="-380990" algn="ctr">
              <a:lnSpc>
                <a:spcPct val="130000"/>
              </a:lnSpc>
              <a:buFont typeface="Wingdings" panose="05000000000000000000" pitchFamily="2" charset="2"/>
              <a:buChar char="ü"/>
            </a:pPr>
            <a:r>
              <a:rPr lang="zh-CN" altLang="en-US" sz="1867" dirty="0">
                <a:latin typeface="微软雅黑" panose="020B0503020204020204" pitchFamily="34" charset="-122"/>
                <a:ea typeface="微软雅黑" panose="020B0503020204020204" pitchFamily="34" charset="-122"/>
              </a:rPr>
              <a:t>强制保险</a:t>
            </a:r>
          </a:p>
        </p:txBody>
      </p:sp>
      <p:sp>
        <p:nvSpPr>
          <p:cNvPr id="19" name="矩形 18"/>
          <p:cNvSpPr/>
          <p:nvPr/>
        </p:nvSpPr>
        <p:spPr>
          <a:xfrm>
            <a:off x="4385828" y="4321744"/>
            <a:ext cx="3334403" cy="420564"/>
          </a:xfrm>
          <a:prstGeom prst="rect">
            <a:avLst/>
          </a:prstGeom>
        </p:spPr>
        <p:txBody>
          <a:bodyPr wrap="square">
            <a:spAutoFit/>
          </a:bodyPr>
          <a:lstStyle/>
          <a:p>
            <a:pPr algn="ctr"/>
            <a:r>
              <a:rPr lang="zh-CN" altLang="en-US" sz="2133" b="1" dirty="0">
                <a:latin typeface="微软雅黑" panose="020B0503020204020204" pitchFamily="34" charset="-122"/>
                <a:ea typeface="微软雅黑" panose="020B0503020204020204" pitchFamily="34" charset="-122"/>
              </a:rPr>
              <a:t>按实施方式分类 </a:t>
            </a:r>
            <a:endParaRPr lang="zh-CN" altLang="en-US" sz="2133" b="1" dirty="0"/>
          </a:p>
        </p:txBody>
      </p:sp>
      <p:sp>
        <p:nvSpPr>
          <p:cNvPr id="20" name="TextBox 19"/>
          <p:cNvSpPr txBox="1"/>
          <p:nvPr/>
        </p:nvSpPr>
        <p:spPr>
          <a:xfrm>
            <a:off x="8026987" y="4781946"/>
            <a:ext cx="1433131" cy="802912"/>
          </a:xfrm>
          <a:prstGeom prst="rect">
            <a:avLst/>
          </a:prstGeom>
          <a:noFill/>
        </p:spPr>
        <p:txBody>
          <a:bodyPr wrap="square" rtlCol="0">
            <a:spAutoFit/>
          </a:bodyPr>
          <a:lstStyle/>
          <a:p>
            <a:pPr marL="380990" indent="-380990">
              <a:lnSpc>
                <a:spcPct val="130000"/>
              </a:lnSpc>
              <a:buFont typeface="Wingdings" panose="05000000000000000000" pitchFamily="2" charset="2"/>
              <a:buChar char="ü"/>
            </a:pPr>
            <a:r>
              <a:rPr lang="zh-CN" altLang="en-US" sz="1867" dirty="0">
                <a:latin typeface="微软雅黑" panose="020B0503020204020204" pitchFamily="34" charset="-122"/>
                <a:ea typeface="微软雅黑" panose="020B0503020204020204" pitchFamily="34" charset="-122"/>
              </a:rPr>
              <a:t>原保险</a:t>
            </a:r>
          </a:p>
          <a:p>
            <a:pPr marL="380990" indent="-380990">
              <a:lnSpc>
                <a:spcPct val="130000"/>
              </a:lnSpc>
              <a:buFont typeface="Wingdings" panose="05000000000000000000" pitchFamily="2" charset="2"/>
              <a:buChar char="ü"/>
            </a:pPr>
            <a:r>
              <a:rPr lang="zh-CN" altLang="en-US" sz="1867" dirty="0">
                <a:latin typeface="微软雅黑" panose="020B0503020204020204" pitchFamily="34" charset="-122"/>
                <a:ea typeface="微软雅黑" panose="020B0503020204020204" pitchFamily="34" charset="-122"/>
              </a:rPr>
              <a:t>再保险</a:t>
            </a:r>
          </a:p>
        </p:txBody>
      </p:sp>
      <p:sp>
        <p:nvSpPr>
          <p:cNvPr id="21" name="矩形 20"/>
          <p:cNvSpPr/>
          <p:nvPr/>
        </p:nvSpPr>
        <p:spPr>
          <a:xfrm>
            <a:off x="7562131" y="4285331"/>
            <a:ext cx="3334403" cy="420564"/>
          </a:xfrm>
          <a:prstGeom prst="rect">
            <a:avLst/>
          </a:prstGeom>
        </p:spPr>
        <p:txBody>
          <a:bodyPr wrap="square">
            <a:spAutoFit/>
          </a:bodyPr>
          <a:lstStyle/>
          <a:p>
            <a:pPr algn="ctr"/>
            <a:r>
              <a:rPr lang="zh-CN" altLang="en-US" sz="2133" b="1" dirty="0">
                <a:latin typeface="微软雅黑" panose="020B0503020204020204" pitchFamily="34" charset="-122"/>
                <a:ea typeface="微软雅黑" panose="020B0503020204020204" pitchFamily="34" charset="-122"/>
              </a:rPr>
              <a:t>按照承保方式分类</a:t>
            </a:r>
            <a:endParaRPr lang="zh-CN" altLang="en-US" sz="2133" b="1" dirty="0"/>
          </a:p>
        </p:txBody>
      </p:sp>
      <p:sp>
        <p:nvSpPr>
          <p:cNvPr id="22" name="TextBox 21"/>
          <p:cNvSpPr txBox="1"/>
          <p:nvPr/>
        </p:nvSpPr>
        <p:spPr>
          <a:xfrm>
            <a:off x="9337688" y="4781946"/>
            <a:ext cx="2393913" cy="802912"/>
          </a:xfrm>
          <a:prstGeom prst="rect">
            <a:avLst/>
          </a:prstGeom>
          <a:noFill/>
        </p:spPr>
        <p:txBody>
          <a:bodyPr wrap="square" rtlCol="0">
            <a:spAutoFit/>
          </a:bodyPr>
          <a:lstStyle/>
          <a:p>
            <a:pPr marL="380990" indent="-380990">
              <a:lnSpc>
                <a:spcPct val="130000"/>
              </a:lnSpc>
              <a:buFont typeface="Wingdings" panose="05000000000000000000" pitchFamily="2" charset="2"/>
              <a:buChar char="ü"/>
            </a:pPr>
            <a:r>
              <a:rPr lang="zh-CN" altLang="en-US" sz="1867" dirty="0">
                <a:latin typeface="微软雅黑" panose="020B0503020204020204" pitchFamily="34" charset="-122"/>
                <a:ea typeface="微软雅黑" panose="020B0503020204020204" pitchFamily="34" charset="-122"/>
              </a:rPr>
              <a:t>共同保险</a:t>
            </a:r>
          </a:p>
          <a:p>
            <a:pPr marL="380990" indent="-380990">
              <a:lnSpc>
                <a:spcPct val="130000"/>
              </a:lnSpc>
              <a:buFont typeface="Wingdings" panose="05000000000000000000" pitchFamily="2" charset="2"/>
              <a:buChar char="ü"/>
            </a:pPr>
            <a:r>
              <a:rPr lang="zh-CN" altLang="en-US" sz="1867" dirty="0">
                <a:latin typeface="微软雅黑" panose="020B0503020204020204" pitchFamily="34" charset="-122"/>
                <a:ea typeface="微软雅黑" panose="020B0503020204020204" pitchFamily="34" charset="-122"/>
              </a:rPr>
              <a:t>重复保险</a:t>
            </a:r>
          </a:p>
        </p:txBody>
      </p:sp>
      <p:grpSp>
        <p:nvGrpSpPr>
          <p:cNvPr id="33" name="组合 32">
            <a:extLst>
              <a:ext uri="{FF2B5EF4-FFF2-40B4-BE49-F238E27FC236}">
                <a16:creationId xmlns="" xmlns:a16="http://schemas.microsoft.com/office/drawing/2014/main" id="{4BECC3EC-427C-48FF-AB38-6CADE14169BB}"/>
              </a:ext>
            </a:extLst>
          </p:cNvPr>
          <p:cNvGrpSpPr/>
          <p:nvPr/>
        </p:nvGrpSpPr>
        <p:grpSpPr>
          <a:xfrm>
            <a:off x="-3518" y="-1"/>
            <a:ext cx="12195518" cy="737406"/>
            <a:chOff x="1300626" y="-1"/>
            <a:chExt cx="12195518" cy="737406"/>
          </a:xfrm>
        </p:grpSpPr>
        <p:grpSp>
          <p:nvGrpSpPr>
            <p:cNvPr id="34" name="组合 33">
              <a:extLst>
                <a:ext uri="{FF2B5EF4-FFF2-40B4-BE49-F238E27FC236}">
                  <a16:creationId xmlns="" xmlns:a16="http://schemas.microsoft.com/office/drawing/2014/main" id="{977E3BAF-E40F-42F4-A3A9-DA442ACA69DC}"/>
                </a:ext>
              </a:extLst>
            </p:cNvPr>
            <p:cNvGrpSpPr/>
            <p:nvPr/>
          </p:nvGrpSpPr>
          <p:grpSpPr>
            <a:xfrm>
              <a:off x="1300626" y="-1"/>
              <a:ext cx="3546886" cy="737406"/>
              <a:chOff x="1300626" y="-1"/>
              <a:chExt cx="3546886" cy="737406"/>
            </a:xfrm>
          </p:grpSpPr>
          <p:sp>
            <p:nvSpPr>
              <p:cNvPr id="42" name="任意多边形 17">
                <a:extLst>
                  <a:ext uri="{FF2B5EF4-FFF2-40B4-BE49-F238E27FC236}">
                    <a16:creationId xmlns="" xmlns:a16="http://schemas.microsoft.com/office/drawing/2014/main" id="{1E49F82E-D3BA-412C-AA39-69A76F341EE0}"/>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文本框 1">
                <a:extLst>
                  <a:ext uri="{FF2B5EF4-FFF2-40B4-BE49-F238E27FC236}">
                    <a16:creationId xmlns="" xmlns:a16="http://schemas.microsoft.com/office/drawing/2014/main" id="{F78F2421-E952-40C1-A18D-1E64514A89C7}"/>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保险的分类</a:t>
                </a:r>
              </a:p>
            </p:txBody>
          </p:sp>
          <p:sp>
            <p:nvSpPr>
              <p:cNvPr id="44" name="任意多边形 17">
                <a:extLst>
                  <a:ext uri="{FF2B5EF4-FFF2-40B4-BE49-F238E27FC236}">
                    <a16:creationId xmlns="" xmlns:a16="http://schemas.microsoft.com/office/drawing/2014/main" id="{11759D07-FE82-4AE2-B976-D08BCF25AFBA}"/>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任意多边形 17">
                <a:extLst>
                  <a:ext uri="{FF2B5EF4-FFF2-40B4-BE49-F238E27FC236}">
                    <a16:creationId xmlns="" xmlns:a16="http://schemas.microsoft.com/office/drawing/2014/main" id="{9D663520-303B-46BD-8D07-7CC15121B8F1}"/>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5" name="直接连接符 34">
              <a:extLst>
                <a:ext uri="{FF2B5EF4-FFF2-40B4-BE49-F238E27FC236}">
                  <a16:creationId xmlns="" xmlns:a16="http://schemas.microsoft.com/office/drawing/2014/main" id="{7D522302-8C97-438A-9259-2E82C2EF85BF}"/>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378170"/>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50" presetClass="entr" presetSubtype="0" decel="100000" fill="hold" grpId="0" nodeType="after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calcmode="lin" valueType="num">
                                      <p:cBhvr>
                                        <p:cTn id="18" dur="750" fill="hold"/>
                                        <p:tgtEl>
                                          <p:spTgt spid="17"/>
                                        </p:tgtEl>
                                        <p:attrNameLst>
                                          <p:attrName>ppt_w</p:attrName>
                                        </p:attrNameLst>
                                      </p:cBhvr>
                                      <p:tavLst>
                                        <p:tav tm="0">
                                          <p:val>
                                            <p:strVal val="#ppt_w+.3"/>
                                          </p:val>
                                        </p:tav>
                                        <p:tav tm="100000">
                                          <p:val>
                                            <p:strVal val="#ppt_w"/>
                                          </p:val>
                                        </p:tav>
                                      </p:tavLst>
                                    </p:anim>
                                    <p:anim calcmode="lin" valueType="num">
                                      <p:cBhvr>
                                        <p:cTn id="19" dur="750" fill="hold"/>
                                        <p:tgtEl>
                                          <p:spTgt spid="17"/>
                                        </p:tgtEl>
                                        <p:attrNameLst>
                                          <p:attrName>ppt_h</p:attrName>
                                        </p:attrNameLst>
                                      </p:cBhvr>
                                      <p:tavLst>
                                        <p:tav tm="0">
                                          <p:val>
                                            <p:strVal val="#ppt_h"/>
                                          </p:val>
                                        </p:tav>
                                        <p:tav tm="100000">
                                          <p:val>
                                            <p:strVal val="#ppt_h"/>
                                          </p:val>
                                        </p:tav>
                                      </p:tavLst>
                                    </p:anim>
                                    <p:animEffect transition="in" filter="fade">
                                      <p:cBhvr>
                                        <p:cTn id="20" dur="750"/>
                                        <p:tgtEl>
                                          <p:spTgt spid="17"/>
                                        </p:tgtEl>
                                      </p:cBhvr>
                                    </p:animEffect>
                                  </p:childTnLst>
                                </p:cTn>
                              </p:par>
                            </p:childTnLst>
                          </p:cTn>
                        </p:par>
                        <p:par>
                          <p:cTn id="21" fill="hold">
                            <p:stCondLst>
                              <p:cond delay="2025"/>
                            </p:stCondLst>
                            <p:childTnLst>
                              <p:par>
                                <p:cTn id="22" presetID="42" presetClass="entr" presetSubtype="0" fill="hold" grpId="0" nodeType="afterEffect">
                                  <p:stCondLst>
                                    <p:cond delay="0"/>
                                  </p:stCondLst>
                                  <p:childTnLst>
                                    <p:set>
                                      <p:cBhvr>
                                        <p:cTn id="23" dur="1" fill="hold">
                                          <p:stCondLst>
                                            <p:cond delay="0"/>
                                          </p:stCondLst>
                                        </p:cTn>
                                        <p:tgtEl>
                                          <p:spTgt spid="16">
                                            <p:txEl>
                                              <p:pRg st="0" end="0"/>
                                            </p:txEl>
                                          </p:spTgt>
                                        </p:tgtEl>
                                        <p:attrNameLst>
                                          <p:attrName>style.visibility</p:attrName>
                                        </p:attrNameLst>
                                      </p:cBhvr>
                                      <p:to>
                                        <p:strVal val="visible"/>
                                      </p:to>
                                    </p:set>
                                    <p:animEffect transition="in" filter="fade">
                                      <p:cBhvr>
                                        <p:cTn id="24" dur="750"/>
                                        <p:tgtEl>
                                          <p:spTgt spid="16">
                                            <p:txEl>
                                              <p:pRg st="0" end="0"/>
                                            </p:txEl>
                                          </p:spTgt>
                                        </p:tgtEl>
                                      </p:cBhvr>
                                    </p:animEffect>
                                    <p:anim calcmode="lin" valueType="num">
                                      <p:cBhvr>
                                        <p:cTn id="25" dur="75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26" dur="750" fill="hold"/>
                                        <p:tgtEl>
                                          <p:spTgt spid="16">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6">
                                            <p:txEl>
                                              <p:pRg st="1" end="1"/>
                                            </p:txEl>
                                          </p:spTgt>
                                        </p:tgtEl>
                                        <p:attrNameLst>
                                          <p:attrName>style.visibility</p:attrName>
                                        </p:attrNameLst>
                                      </p:cBhvr>
                                      <p:to>
                                        <p:strVal val="visible"/>
                                      </p:to>
                                    </p:set>
                                    <p:animEffect transition="in" filter="fade">
                                      <p:cBhvr>
                                        <p:cTn id="29" dur="750"/>
                                        <p:tgtEl>
                                          <p:spTgt spid="16">
                                            <p:txEl>
                                              <p:pRg st="1" end="1"/>
                                            </p:txEl>
                                          </p:spTgt>
                                        </p:tgtEl>
                                      </p:cBhvr>
                                    </p:animEffect>
                                    <p:anim calcmode="lin" valueType="num">
                                      <p:cBhvr>
                                        <p:cTn id="30" dur="75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31" dur="75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par>
                          <p:cTn id="32" fill="hold">
                            <p:stCondLst>
                              <p:cond delay="3025"/>
                            </p:stCondLst>
                            <p:childTnLst>
                              <p:par>
                                <p:cTn id="33" presetID="16" presetClass="entr" presetSubtype="2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cTn>
                              </p:par>
                            </p:childTnLst>
                          </p:cTn>
                        </p:par>
                        <p:par>
                          <p:cTn id="36" fill="hold">
                            <p:stCondLst>
                              <p:cond delay="3525"/>
                            </p:stCondLst>
                            <p:childTnLst>
                              <p:par>
                                <p:cTn id="37" presetID="50" presetClass="entr" presetSubtype="0" decel="100000" fill="hold" grpId="0" nodeType="afterEffect">
                                  <p:stCondLst>
                                    <p:cond delay="0"/>
                                  </p:stCondLst>
                                  <p:iterate type="lt">
                                    <p:tmPct val="10000"/>
                                  </p:iterate>
                                  <p:childTnLst>
                                    <p:set>
                                      <p:cBhvr>
                                        <p:cTn id="38" dur="1" fill="hold">
                                          <p:stCondLst>
                                            <p:cond delay="0"/>
                                          </p:stCondLst>
                                        </p:cTn>
                                        <p:tgtEl>
                                          <p:spTgt spid="19"/>
                                        </p:tgtEl>
                                        <p:attrNameLst>
                                          <p:attrName>style.visibility</p:attrName>
                                        </p:attrNameLst>
                                      </p:cBhvr>
                                      <p:to>
                                        <p:strVal val="visible"/>
                                      </p:to>
                                    </p:set>
                                    <p:anim calcmode="lin" valueType="num">
                                      <p:cBhvr>
                                        <p:cTn id="39" dur="750" fill="hold"/>
                                        <p:tgtEl>
                                          <p:spTgt spid="19"/>
                                        </p:tgtEl>
                                        <p:attrNameLst>
                                          <p:attrName>ppt_w</p:attrName>
                                        </p:attrNameLst>
                                      </p:cBhvr>
                                      <p:tavLst>
                                        <p:tav tm="0">
                                          <p:val>
                                            <p:strVal val="#ppt_w+.3"/>
                                          </p:val>
                                        </p:tav>
                                        <p:tav tm="100000">
                                          <p:val>
                                            <p:strVal val="#ppt_w"/>
                                          </p:val>
                                        </p:tav>
                                      </p:tavLst>
                                    </p:anim>
                                    <p:anim calcmode="lin" valueType="num">
                                      <p:cBhvr>
                                        <p:cTn id="40" dur="750" fill="hold"/>
                                        <p:tgtEl>
                                          <p:spTgt spid="19"/>
                                        </p:tgtEl>
                                        <p:attrNameLst>
                                          <p:attrName>ppt_h</p:attrName>
                                        </p:attrNameLst>
                                      </p:cBhvr>
                                      <p:tavLst>
                                        <p:tav tm="0">
                                          <p:val>
                                            <p:strVal val="#ppt_h"/>
                                          </p:val>
                                        </p:tav>
                                        <p:tav tm="100000">
                                          <p:val>
                                            <p:strVal val="#ppt_h"/>
                                          </p:val>
                                        </p:tav>
                                      </p:tavLst>
                                    </p:anim>
                                    <p:animEffect transition="in" filter="fade">
                                      <p:cBhvr>
                                        <p:cTn id="41" dur="750"/>
                                        <p:tgtEl>
                                          <p:spTgt spid="19"/>
                                        </p:tgtEl>
                                      </p:cBhvr>
                                    </p:animEffect>
                                  </p:childTnLst>
                                </p:cTn>
                              </p:par>
                            </p:childTnLst>
                          </p:cTn>
                        </p:par>
                        <p:par>
                          <p:cTn id="42" fill="hold">
                            <p:stCondLst>
                              <p:cond delay="4725"/>
                            </p:stCondLst>
                            <p:childTnLst>
                              <p:par>
                                <p:cTn id="43" presetID="42" presetClass="entr" presetSubtype="0" fill="hold" grpId="0" nodeType="afterEffect">
                                  <p:stCondLst>
                                    <p:cond delay="0"/>
                                  </p:stCondLst>
                                  <p:childTnLst>
                                    <p:set>
                                      <p:cBhvr>
                                        <p:cTn id="44" dur="1" fill="hold">
                                          <p:stCondLst>
                                            <p:cond delay="0"/>
                                          </p:stCondLst>
                                        </p:cTn>
                                        <p:tgtEl>
                                          <p:spTgt spid="18">
                                            <p:txEl>
                                              <p:pRg st="0" end="0"/>
                                            </p:txEl>
                                          </p:spTgt>
                                        </p:tgtEl>
                                        <p:attrNameLst>
                                          <p:attrName>style.visibility</p:attrName>
                                        </p:attrNameLst>
                                      </p:cBhvr>
                                      <p:to>
                                        <p:strVal val="visible"/>
                                      </p:to>
                                    </p:set>
                                    <p:animEffect transition="in" filter="fade">
                                      <p:cBhvr>
                                        <p:cTn id="45" dur="750"/>
                                        <p:tgtEl>
                                          <p:spTgt spid="18">
                                            <p:txEl>
                                              <p:pRg st="0" end="0"/>
                                            </p:txEl>
                                          </p:spTgt>
                                        </p:tgtEl>
                                      </p:cBhvr>
                                    </p:animEffect>
                                    <p:anim calcmode="lin" valueType="num">
                                      <p:cBhvr>
                                        <p:cTn id="46" dur="75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47" dur="750" fill="hold"/>
                                        <p:tgtEl>
                                          <p:spTgt spid="18">
                                            <p:txEl>
                                              <p:pRg st="0" end="0"/>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50"/>
                                  </p:stCondLst>
                                  <p:childTnLst>
                                    <p:set>
                                      <p:cBhvr>
                                        <p:cTn id="49" dur="1" fill="hold">
                                          <p:stCondLst>
                                            <p:cond delay="0"/>
                                          </p:stCondLst>
                                        </p:cTn>
                                        <p:tgtEl>
                                          <p:spTgt spid="18">
                                            <p:txEl>
                                              <p:pRg st="1" end="1"/>
                                            </p:txEl>
                                          </p:spTgt>
                                        </p:tgtEl>
                                        <p:attrNameLst>
                                          <p:attrName>style.visibility</p:attrName>
                                        </p:attrNameLst>
                                      </p:cBhvr>
                                      <p:to>
                                        <p:strVal val="visible"/>
                                      </p:to>
                                    </p:set>
                                    <p:animEffect transition="in" filter="fade">
                                      <p:cBhvr>
                                        <p:cTn id="50" dur="750"/>
                                        <p:tgtEl>
                                          <p:spTgt spid="18">
                                            <p:txEl>
                                              <p:pRg st="1" end="1"/>
                                            </p:txEl>
                                          </p:spTgt>
                                        </p:tgtEl>
                                      </p:cBhvr>
                                    </p:animEffect>
                                    <p:anim calcmode="lin" valueType="num">
                                      <p:cBhvr>
                                        <p:cTn id="51" dur="75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52" dur="75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par>
                          <p:cTn id="53" fill="hold">
                            <p:stCondLst>
                              <p:cond delay="5725"/>
                            </p:stCondLst>
                            <p:childTnLst>
                              <p:par>
                                <p:cTn id="54" presetID="16" presetClass="entr" presetSubtype="21"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barn(inVertical)">
                                      <p:cBhvr>
                                        <p:cTn id="56" dur="500"/>
                                        <p:tgtEl>
                                          <p:spTgt spid="10"/>
                                        </p:tgtEl>
                                      </p:cBhvr>
                                    </p:animEffect>
                                  </p:childTnLst>
                                </p:cTn>
                              </p:par>
                            </p:childTnLst>
                          </p:cTn>
                        </p:par>
                        <p:par>
                          <p:cTn id="57" fill="hold">
                            <p:stCondLst>
                              <p:cond delay="6225"/>
                            </p:stCondLst>
                            <p:childTnLst>
                              <p:par>
                                <p:cTn id="58" presetID="50" presetClass="entr" presetSubtype="0" decel="100000" fill="hold" grpId="0" nodeType="afterEffect">
                                  <p:stCondLst>
                                    <p:cond delay="0"/>
                                  </p:stCondLst>
                                  <p:iterate type="lt">
                                    <p:tmPct val="10000"/>
                                  </p:iterate>
                                  <p:childTnLst>
                                    <p:set>
                                      <p:cBhvr>
                                        <p:cTn id="59" dur="1" fill="hold">
                                          <p:stCondLst>
                                            <p:cond delay="0"/>
                                          </p:stCondLst>
                                        </p:cTn>
                                        <p:tgtEl>
                                          <p:spTgt spid="21"/>
                                        </p:tgtEl>
                                        <p:attrNameLst>
                                          <p:attrName>style.visibility</p:attrName>
                                        </p:attrNameLst>
                                      </p:cBhvr>
                                      <p:to>
                                        <p:strVal val="visible"/>
                                      </p:to>
                                    </p:set>
                                    <p:anim calcmode="lin" valueType="num">
                                      <p:cBhvr>
                                        <p:cTn id="60" dur="750" fill="hold"/>
                                        <p:tgtEl>
                                          <p:spTgt spid="21"/>
                                        </p:tgtEl>
                                        <p:attrNameLst>
                                          <p:attrName>ppt_w</p:attrName>
                                        </p:attrNameLst>
                                      </p:cBhvr>
                                      <p:tavLst>
                                        <p:tav tm="0">
                                          <p:val>
                                            <p:strVal val="#ppt_w+.3"/>
                                          </p:val>
                                        </p:tav>
                                        <p:tav tm="100000">
                                          <p:val>
                                            <p:strVal val="#ppt_w"/>
                                          </p:val>
                                        </p:tav>
                                      </p:tavLst>
                                    </p:anim>
                                    <p:anim calcmode="lin" valueType="num">
                                      <p:cBhvr>
                                        <p:cTn id="61" dur="750" fill="hold"/>
                                        <p:tgtEl>
                                          <p:spTgt spid="21"/>
                                        </p:tgtEl>
                                        <p:attrNameLst>
                                          <p:attrName>ppt_h</p:attrName>
                                        </p:attrNameLst>
                                      </p:cBhvr>
                                      <p:tavLst>
                                        <p:tav tm="0">
                                          <p:val>
                                            <p:strVal val="#ppt_h"/>
                                          </p:val>
                                        </p:tav>
                                        <p:tav tm="100000">
                                          <p:val>
                                            <p:strVal val="#ppt_h"/>
                                          </p:val>
                                        </p:tav>
                                      </p:tavLst>
                                    </p:anim>
                                    <p:animEffect transition="in" filter="fade">
                                      <p:cBhvr>
                                        <p:cTn id="62" dur="750"/>
                                        <p:tgtEl>
                                          <p:spTgt spid="21"/>
                                        </p:tgtEl>
                                      </p:cBhvr>
                                    </p:animEffect>
                                  </p:childTnLst>
                                </p:cTn>
                              </p:par>
                            </p:childTnLst>
                          </p:cTn>
                        </p:par>
                        <p:par>
                          <p:cTn id="63" fill="hold">
                            <p:stCondLst>
                              <p:cond delay="7500"/>
                            </p:stCondLst>
                            <p:childTnLst>
                              <p:par>
                                <p:cTn id="64" presetID="42" presetClass="entr" presetSubtype="0" fill="hold" grpId="0" nodeType="afterEffect">
                                  <p:stCondLst>
                                    <p:cond delay="0"/>
                                  </p:stCondLst>
                                  <p:childTnLst>
                                    <p:set>
                                      <p:cBhvr>
                                        <p:cTn id="65" dur="1" fill="hold">
                                          <p:stCondLst>
                                            <p:cond delay="0"/>
                                          </p:stCondLst>
                                        </p:cTn>
                                        <p:tgtEl>
                                          <p:spTgt spid="20">
                                            <p:txEl>
                                              <p:pRg st="0" end="0"/>
                                            </p:txEl>
                                          </p:spTgt>
                                        </p:tgtEl>
                                        <p:attrNameLst>
                                          <p:attrName>style.visibility</p:attrName>
                                        </p:attrNameLst>
                                      </p:cBhvr>
                                      <p:to>
                                        <p:strVal val="visible"/>
                                      </p:to>
                                    </p:set>
                                    <p:animEffect transition="in" filter="fade">
                                      <p:cBhvr>
                                        <p:cTn id="66" dur="750"/>
                                        <p:tgtEl>
                                          <p:spTgt spid="20">
                                            <p:txEl>
                                              <p:pRg st="0" end="0"/>
                                            </p:txEl>
                                          </p:spTgt>
                                        </p:tgtEl>
                                      </p:cBhvr>
                                    </p:animEffect>
                                    <p:anim calcmode="lin" valueType="num">
                                      <p:cBhvr>
                                        <p:cTn id="67" dur="75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68" dur="750" fill="hold"/>
                                        <p:tgtEl>
                                          <p:spTgt spid="20">
                                            <p:txEl>
                                              <p:pRg st="0" end="0"/>
                                            </p:txEl>
                                          </p:spTgt>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250"/>
                                  </p:stCondLst>
                                  <p:childTnLst>
                                    <p:set>
                                      <p:cBhvr>
                                        <p:cTn id="70" dur="1" fill="hold">
                                          <p:stCondLst>
                                            <p:cond delay="0"/>
                                          </p:stCondLst>
                                        </p:cTn>
                                        <p:tgtEl>
                                          <p:spTgt spid="20">
                                            <p:txEl>
                                              <p:pRg st="1" end="1"/>
                                            </p:txEl>
                                          </p:spTgt>
                                        </p:tgtEl>
                                        <p:attrNameLst>
                                          <p:attrName>style.visibility</p:attrName>
                                        </p:attrNameLst>
                                      </p:cBhvr>
                                      <p:to>
                                        <p:strVal val="visible"/>
                                      </p:to>
                                    </p:set>
                                    <p:animEffect transition="in" filter="fade">
                                      <p:cBhvr>
                                        <p:cTn id="71" dur="750"/>
                                        <p:tgtEl>
                                          <p:spTgt spid="20">
                                            <p:txEl>
                                              <p:pRg st="1" end="1"/>
                                            </p:txEl>
                                          </p:spTgt>
                                        </p:tgtEl>
                                      </p:cBhvr>
                                    </p:animEffect>
                                    <p:anim calcmode="lin" valueType="num">
                                      <p:cBhvr>
                                        <p:cTn id="72" dur="75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73" dur="750" fill="hold"/>
                                        <p:tgtEl>
                                          <p:spTgt spid="20">
                                            <p:txEl>
                                              <p:pRg st="1" end="1"/>
                                            </p:txEl>
                                          </p:spTgt>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500"/>
                                  </p:stCondLst>
                                  <p:childTnLst>
                                    <p:set>
                                      <p:cBhvr>
                                        <p:cTn id="75" dur="1" fill="hold">
                                          <p:stCondLst>
                                            <p:cond delay="0"/>
                                          </p:stCondLst>
                                        </p:cTn>
                                        <p:tgtEl>
                                          <p:spTgt spid="22">
                                            <p:txEl>
                                              <p:pRg st="0" end="0"/>
                                            </p:txEl>
                                          </p:spTgt>
                                        </p:tgtEl>
                                        <p:attrNameLst>
                                          <p:attrName>style.visibility</p:attrName>
                                        </p:attrNameLst>
                                      </p:cBhvr>
                                      <p:to>
                                        <p:strVal val="visible"/>
                                      </p:to>
                                    </p:set>
                                    <p:animEffect transition="in" filter="fade">
                                      <p:cBhvr>
                                        <p:cTn id="76" dur="750"/>
                                        <p:tgtEl>
                                          <p:spTgt spid="22">
                                            <p:txEl>
                                              <p:pRg st="0" end="0"/>
                                            </p:txEl>
                                          </p:spTgt>
                                        </p:tgtEl>
                                      </p:cBhvr>
                                    </p:animEffect>
                                    <p:anim calcmode="lin" valueType="num">
                                      <p:cBhvr>
                                        <p:cTn id="77" dur="75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78" dur="750" fill="hold"/>
                                        <p:tgtEl>
                                          <p:spTgt spid="22">
                                            <p:txEl>
                                              <p:pRg st="0" end="0"/>
                                            </p:txEl>
                                          </p:spTgt>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750"/>
                                  </p:stCondLst>
                                  <p:childTnLst>
                                    <p:set>
                                      <p:cBhvr>
                                        <p:cTn id="80" dur="1" fill="hold">
                                          <p:stCondLst>
                                            <p:cond delay="0"/>
                                          </p:stCondLst>
                                        </p:cTn>
                                        <p:tgtEl>
                                          <p:spTgt spid="22">
                                            <p:txEl>
                                              <p:pRg st="1" end="1"/>
                                            </p:txEl>
                                          </p:spTgt>
                                        </p:tgtEl>
                                        <p:attrNameLst>
                                          <p:attrName>style.visibility</p:attrName>
                                        </p:attrNameLst>
                                      </p:cBhvr>
                                      <p:to>
                                        <p:strVal val="visible"/>
                                      </p:to>
                                    </p:set>
                                    <p:animEffect transition="in" filter="fade">
                                      <p:cBhvr>
                                        <p:cTn id="81" dur="750"/>
                                        <p:tgtEl>
                                          <p:spTgt spid="22">
                                            <p:txEl>
                                              <p:pRg st="1" end="1"/>
                                            </p:txEl>
                                          </p:spTgt>
                                        </p:tgtEl>
                                      </p:cBhvr>
                                    </p:animEffect>
                                    <p:anim calcmode="lin" valueType="num">
                                      <p:cBhvr>
                                        <p:cTn id="82" dur="75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83" dur="75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uiExpand="1" build="p"/>
      <p:bldP spid="17" grpId="0"/>
      <p:bldP spid="18" grpId="0" uiExpand="1" build="p"/>
      <p:bldP spid="19" grpId="0"/>
      <p:bldP spid="20" grpId="0" build="p"/>
      <p:bldP spid="21" grpId="0"/>
      <p:bldP spid="2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D4DA69F3-86A3-4E7D-BCEF-4227E17AD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9086"/>
            <a:ext cx="5936105" cy="4466557"/>
          </a:xfrm>
          <a:prstGeom prst="rect">
            <a:avLst/>
          </a:prstGeom>
        </p:spPr>
      </p:pic>
      <p:sp>
        <p:nvSpPr>
          <p:cNvPr id="23" name="平行四边形 22"/>
          <p:cNvSpPr/>
          <p:nvPr/>
        </p:nvSpPr>
        <p:spPr>
          <a:xfrm rot="10800000" flipH="1">
            <a:off x="6051408" y="5806476"/>
            <a:ext cx="732852" cy="783140"/>
          </a:xfrm>
          <a:prstGeom prst="parallelogram">
            <a:avLst>
              <a:gd name="adj" fmla="val 560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254014" y="1060237"/>
            <a:ext cx="2113127" cy="5326523"/>
            <a:chOff x="4254014" y="1060237"/>
            <a:chExt cx="2113127" cy="5326523"/>
          </a:xfrm>
        </p:grpSpPr>
        <p:sp>
          <p:nvSpPr>
            <p:cNvPr id="21" name="平行四边形 20"/>
            <p:cNvSpPr/>
            <p:nvPr/>
          </p:nvSpPr>
          <p:spPr>
            <a:xfrm rot="10800000" flipH="1">
              <a:off x="4254014" y="3435765"/>
              <a:ext cx="2113127" cy="2299877"/>
            </a:xfrm>
            <a:prstGeom prst="parallelogram">
              <a:avLst>
                <a:gd name="adj" fmla="val 56099"/>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rotWithShape="1">
            <a:blip r:embed="rId4">
              <a:biLevel thresh="75000"/>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14546685" flipV="1">
              <a:off x="2542117" y="3609089"/>
              <a:ext cx="5326523" cy="228819"/>
            </a:xfrm>
            <a:prstGeom prst="rect">
              <a:avLst/>
            </a:prstGeom>
            <a:ln>
              <a:noFill/>
            </a:ln>
            <a:effectLst>
              <a:outerShdw blurRad="50800" dist="38100" dir="8100000" algn="tr" rotWithShape="0">
                <a:prstClr val="black">
                  <a:alpha val="40000"/>
                </a:prstClr>
              </a:outerShdw>
            </a:effectLst>
          </p:spPr>
        </p:pic>
      </p:grpSp>
      <p:sp>
        <p:nvSpPr>
          <p:cNvPr id="27" name="平行四边形 26"/>
          <p:cNvSpPr/>
          <p:nvPr/>
        </p:nvSpPr>
        <p:spPr>
          <a:xfrm rot="10800000" flipH="1">
            <a:off x="3365625" y="-5"/>
            <a:ext cx="3215148" cy="3435771"/>
          </a:xfrm>
          <a:prstGeom prst="parallelogram">
            <a:avLst>
              <a:gd name="adj" fmla="val 56099"/>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51">
            <a:extLst>
              <a:ext uri="{FF2B5EF4-FFF2-40B4-BE49-F238E27FC236}">
                <a16:creationId xmlns="" xmlns:a16="http://schemas.microsoft.com/office/drawing/2014/main" id="{27107300-701D-4165-8D71-0F3865E82E2B}"/>
              </a:ext>
            </a:extLst>
          </p:cNvPr>
          <p:cNvSpPr/>
          <p:nvPr/>
        </p:nvSpPr>
        <p:spPr>
          <a:xfrm flipH="1">
            <a:off x="5936101" y="2457310"/>
            <a:ext cx="6061173" cy="978454"/>
          </a:xfrm>
          <a:custGeom>
            <a:avLst/>
            <a:gdLst>
              <a:gd name="connsiteX0" fmla="*/ 6092680 w 6092680"/>
              <a:gd name="connsiteY0" fmla="*/ 0 h 978454"/>
              <a:gd name="connsiteX1" fmla="*/ 5625148 w 6092680"/>
              <a:gd name="connsiteY1" fmla="*/ 0 h 978454"/>
              <a:gd name="connsiteX2" fmla="*/ 5519545 w 6092680"/>
              <a:gd name="connsiteY2" fmla="*/ 0 h 978454"/>
              <a:gd name="connsiteX3" fmla="*/ 5052013 w 6092680"/>
              <a:gd name="connsiteY3" fmla="*/ 0 h 978454"/>
              <a:gd name="connsiteX4" fmla="*/ 1460260 w 6092680"/>
              <a:gd name="connsiteY4" fmla="*/ 0 h 978454"/>
              <a:gd name="connsiteX5" fmla="*/ 992728 w 6092680"/>
              <a:gd name="connsiteY5" fmla="*/ 0 h 978454"/>
              <a:gd name="connsiteX6" fmla="*/ 726055 w 6092680"/>
              <a:gd name="connsiteY6" fmla="*/ 0 h 978454"/>
              <a:gd name="connsiteX7" fmla="*/ 258523 w 6092680"/>
              <a:gd name="connsiteY7" fmla="*/ 0 h 978454"/>
              <a:gd name="connsiteX8" fmla="*/ 258523 w 6092680"/>
              <a:gd name="connsiteY8" fmla="*/ 1 h 978454"/>
              <a:gd name="connsiteX9" fmla="*/ 0 w 6092680"/>
              <a:gd name="connsiteY9" fmla="*/ 1 h 978454"/>
              <a:gd name="connsiteX10" fmla="*/ 0 w 6092680"/>
              <a:gd name="connsiteY10" fmla="*/ 978454 h 978454"/>
              <a:gd name="connsiteX11" fmla="*/ 467532 w 6092680"/>
              <a:gd name="connsiteY11" fmla="*/ 978454 h 978454"/>
              <a:gd name="connsiteX12" fmla="*/ 5262393 w 6092680"/>
              <a:gd name="connsiteY12" fmla="*/ 978454 h 978454"/>
              <a:gd name="connsiteX13" fmla="*/ 5729925 w 6092680"/>
              <a:gd name="connsiteY13" fmla="*/ 978454 h 97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92680" h="978454">
                <a:moveTo>
                  <a:pt x="6092680" y="0"/>
                </a:moveTo>
                <a:lnTo>
                  <a:pt x="5625148" y="0"/>
                </a:lnTo>
                <a:lnTo>
                  <a:pt x="5519545" y="0"/>
                </a:lnTo>
                <a:lnTo>
                  <a:pt x="5052013" y="0"/>
                </a:lnTo>
                <a:lnTo>
                  <a:pt x="1460260" y="0"/>
                </a:lnTo>
                <a:lnTo>
                  <a:pt x="992728" y="0"/>
                </a:lnTo>
                <a:lnTo>
                  <a:pt x="726055" y="0"/>
                </a:lnTo>
                <a:lnTo>
                  <a:pt x="258523" y="0"/>
                </a:lnTo>
                <a:lnTo>
                  <a:pt x="258523" y="1"/>
                </a:lnTo>
                <a:lnTo>
                  <a:pt x="0" y="1"/>
                </a:lnTo>
                <a:lnTo>
                  <a:pt x="0" y="978454"/>
                </a:lnTo>
                <a:lnTo>
                  <a:pt x="467532" y="978454"/>
                </a:lnTo>
                <a:lnTo>
                  <a:pt x="5262393" y="978454"/>
                </a:lnTo>
                <a:lnTo>
                  <a:pt x="5729925" y="978454"/>
                </a:lnTo>
                <a:close/>
              </a:path>
            </a:pathLst>
          </a:custGeom>
          <a:solidFill>
            <a:srgbClr val="FFD7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2" name="文本框 31">
            <a:extLst>
              <a:ext uri="{FF2B5EF4-FFF2-40B4-BE49-F238E27FC236}">
                <a16:creationId xmlns="" xmlns:a16="http://schemas.microsoft.com/office/drawing/2014/main" id="{9F5D9486-AE49-446C-A2D9-32A3479702E6}"/>
              </a:ext>
            </a:extLst>
          </p:cNvPr>
          <p:cNvSpPr txBox="1"/>
          <p:nvPr/>
        </p:nvSpPr>
        <p:spPr>
          <a:xfrm>
            <a:off x="6932894" y="2531063"/>
            <a:ext cx="4562467" cy="1107996"/>
          </a:xfrm>
          <a:prstGeom prst="rect">
            <a:avLst/>
          </a:prstGeom>
          <a:noFill/>
        </p:spPr>
        <p:txBody>
          <a:bodyPr wrap="none" rtlCol="0">
            <a:spAutoFit/>
          </a:bodyPr>
          <a:lstStyle/>
          <a:p>
            <a:r>
              <a:rPr lang="en-US" altLang="zh-CN" sz="6600" b="1" dirty="0">
                <a:solidFill>
                  <a:srgbClr val="353943"/>
                </a:solidFill>
                <a:latin typeface="Kartika" panose="02020503030404060203" pitchFamily="18" charset="0"/>
                <a:ea typeface="方正姚体" panose="02010601030101010101" pitchFamily="2" charset="-122"/>
                <a:cs typeface="Kartika" panose="02020503030404060203" pitchFamily="18" charset="0"/>
              </a:rPr>
              <a:t>PART    03</a:t>
            </a:r>
            <a:endParaRPr lang="zh-CN" altLang="en-US" sz="6600" b="1" dirty="0">
              <a:solidFill>
                <a:srgbClr val="353943"/>
              </a:solidFill>
              <a:latin typeface="Kartika" panose="02020503030404060203" pitchFamily="18" charset="0"/>
              <a:ea typeface="方正姚体" panose="02010601030101010101" pitchFamily="2" charset="-122"/>
              <a:cs typeface="Kartika" panose="02020503030404060203" pitchFamily="18" charset="0"/>
            </a:endParaRPr>
          </a:p>
        </p:txBody>
      </p:sp>
      <p:sp>
        <p:nvSpPr>
          <p:cNvPr id="33" name="文本框 1">
            <a:extLst>
              <a:ext uri="{FF2B5EF4-FFF2-40B4-BE49-F238E27FC236}">
                <a16:creationId xmlns="" xmlns:a16="http://schemas.microsoft.com/office/drawing/2014/main" id="{F0711527-C41D-433F-8BCA-E8F62469ED9D}"/>
              </a:ext>
            </a:extLst>
          </p:cNvPr>
          <p:cNvSpPr>
            <a:spLocks noChangeArrowheads="1"/>
          </p:cNvSpPr>
          <p:nvPr/>
        </p:nvSpPr>
        <p:spPr bwMode="auto">
          <a:xfrm>
            <a:off x="6991627" y="4024627"/>
            <a:ext cx="395012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60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 险 合 同</a:t>
            </a:r>
          </a:p>
        </p:txBody>
      </p:sp>
      <p:sp>
        <p:nvSpPr>
          <p:cNvPr id="34" name="TextBox 11">
            <a:extLst>
              <a:ext uri="{FF2B5EF4-FFF2-40B4-BE49-F238E27FC236}">
                <a16:creationId xmlns="" xmlns:a16="http://schemas.microsoft.com/office/drawing/2014/main" id="{F5D2B8F1-69FA-452A-9CBE-307F9C4F8DA1}"/>
              </a:ext>
            </a:extLst>
          </p:cNvPr>
          <p:cNvSpPr txBox="1"/>
          <p:nvPr/>
        </p:nvSpPr>
        <p:spPr>
          <a:xfrm>
            <a:off x="7260049" y="5089159"/>
            <a:ext cx="5076329" cy="523220"/>
          </a:xfrm>
          <a:prstGeom prst="rect">
            <a:avLst/>
          </a:prstGeom>
        </p:spPr>
        <p:txBody>
          <a:bodyPr wrap="square">
            <a:spAutoFit/>
          </a:bodyPr>
          <a:lstStyle>
            <a:defPPr>
              <a:defRPr lang="zh-CN"/>
            </a:defPPr>
            <a:lvl1pPr>
              <a:defRPr sz="2400">
                <a:solidFill>
                  <a:srgbClr val="376092"/>
                </a:solidFill>
                <a:latin typeface="Impact" panose="020B0806030902050204" pitchFamily="34" charset="0"/>
                <a:ea typeface="微软雅黑" panose="020B0503020204020204" pitchFamily="34" charset="-122"/>
              </a:defRPr>
            </a:lvl1pPr>
          </a:lstStyle>
          <a:p>
            <a:r>
              <a:rPr lang="en-US" altLang="zh-CN" sz="2800" b="1" dirty="0">
                <a:solidFill>
                  <a:srgbClr val="FFD737"/>
                </a:solidFill>
                <a:latin typeface="Arial" panose="020B0604020202020204" pitchFamily="34" charset="0"/>
                <a:cs typeface="Arial" panose="020B0604020202020204" pitchFamily="34" charset="0"/>
              </a:rPr>
              <a:t>Insurance contract</a:t>
            </a:r>
          </a:p>
        </p:txBody>
      </p:sp>
      <p:sp>
        <p:nvSpPr>
          <p:cNvPr id="36" name="平行四边形 35">
            <a:extLst>
              <a:ext uri="{FF2B5EF4-FFF2-40B4-BE49-F238E27FC236}">
                <a16:creationId xmlns="" xmlns:a16="http://schemas.microsoft.com/office/drawing/2014/main" id="{5255179B-4FC8-46B4-93F5-8F30F8020F26}"/>
              </a:ext>
            </a:extLst>
          </p:cNvPr>
          <p:cNvSpPr>
            <a:spLocks noChangeAspect="1"/>
          </p:cNvSpPr>
          <p:nvPr/>
        </p:nvSpPr>
        <p:spPr>
          <a:xfrm>
            <a:off x="10762938" y="196911"/>
            <a:ext cx="1067892" cy="607004"/>
          </a:xfrm>
          <a:prstGeom prst="parallelogram">
            <a:avLst>
              <a:gd name="adj" fmla="val 50044"/>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a:extLst>
              <a:ext uri="{FF2B5EF4-FFF2-40B4-BE49-F238E27FC236}">
                <a16:creationId xmlns="" xmlns:a16="http://schemas.microsoft.com/office/drawing/2014/main" id="{6527A872-4650-4FE2-A277-4772AFB7ACD1}"/>
              </a:ext>
            </a:extLst>
          </p:cNvPr>
          <p:cNvSpPr>
            <a:spLocks noChangeAspect="1"/>
          </p:cNvSpPr>
          <p:nvPr/>
        </p:nvSpPr>
        <p:spPr>
          <a:xfrm>
            <a:off x="11317575" y="662117"/>
            <a:ext cx="606764" cy="404670"/>
          </a:xfrm>
          <a:prstGeom prst="parallelogram">
            <a:avLst>
              <a:gd name="adj" fmla="val 50044"/>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53722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up)">
                                      <p:cBhvr>
                                        <p:cTn id="19" dur="500"/>
                                        <p:tgtEl>
                                          <p:spTgt spid="23"/>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5"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31" dur="1000" fill="hold"/>
                                        <p:tgtEl>
                                          <p:spTgt spid="32"/>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32"/>
                                        </p:tgtEl>
                                      </p:cBhvr>
                                    </p:animEffect>
                                  </p:childTnLst>
                                </p:cTn>
                              </p:par>
                            </p:childTnLst>
                          </p:cTn>
                        </p:par>
                        <p:par>
                          <p:cTn id="36" fill="hold">
                            <p:stCondLst>
                              <p:cond delay="3500"/>
                            </p:stCondLst>
                            <p:childTnLst>
                              <p:par>
                                <p:cTn id="37" presetID="52"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Scale>
                                      <p:cBhvr>
                                        <p:cTn id="39"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33"/>
                                        </p:tgtEl>
                                        <p:attrNameLst>
                                          <p:attrName>ppt_x</p:attrName>
                                          <p:attrName>ppt_y</p:attrName>
                                        </p:attrNameLst>
                                      </p:cBhvr>
                                    </p:animMotion>
                                    <p:animEffect transition="in" filter="fade">
                                      <p:cBhvr>
                                        <p:cTn id="41" dur="1000"/>
                                        <p:tgtEl>
                                          <p:spTgt spid="33"/>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750"/>
                                        <p:tgtEl>
                                          <p:spTgt spid="34"/>
                                        </p:tgtEl>
                                      </p:cBhvr>
                                    </p:animEffect>
                                    <p:anim calcmode="lin" valueType="num">
                                      <p:cBhvr>
                                        <p:cTn id="45" dur="750" fill="hold"/>
                                        <p:tgtEl>
                                          <p:spTgt spid="34"/>
                                        </p:tgtEl>
                                        <p:attrNameLst>
                                          <p:attrName>ppt_x</p:attrName>
                                        </p:attrNameLst>
                                      </p:cBhvr>
                                      <p:tavLst>
                                        <p:tav tm="0">
                                          <p:val>
                                            <p:strVal val="#ppt_x"/>
                                          </p:val>
                                        </p:tav>
                                        <p:tav tm="100000">
                                          <p:val>
                                            <p:strVal val="#ppt_x"/>
                                          </p:val>
                                        </p:tav>
                                      </p:tavLst>
                                    </p:anim>
                                    <p:anim calcmode="lin" valueType="num">
                                      <p:cBhvr>
                                        <p:cTn id="46" dur="750" fill="hold"/>
                                        <p:tgtEl>
                                          <p:spTgt spid="34"/>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28" grpId="0" animBg="1"/>
      <p:bldP spid="32" grpId="0"/>
      <p:bldP spid="33" grpId="0"/>
      <p:bldP spid="34" grpId="0"/>
      <p:bldP spid="36" grpId="0" animBg="1"/>
      <p:bldP spid="4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835019" y="1127593"/>
            <a:ext cx="3035660" cy="525657"/>
          </a:xfrm>
          <a:prstGeom prst="rect">
            <a:avLst/>
          </a:prstGeom>
          <a:noFill/>
        </p:spPr>
        <p:txBody>
          <a:bodyPr wrap="square" rtlCol="0">
            <a:spAutoFit/>
          </a:bodyPr>
          <a:lstStyle/>
          <a:p>
            <a:pPr marL="380990" indent="-380990">
              <a:lnSpc>
                <a:spcPct val="130000"/>
              </a:lnSpc>
              <a:buFont typeface="Wingdings" panose="05000000000000000000" pitchFamily="2" charset="2"/>
              <a:buChar char="Ø"/>
            </a:pPr>
            <a:r>
              <a:rPr lang="zh-CN" altLang="en-US" sz="2400" b="1" dirty="0">
                <a:solidFill>
                  <a:srgbClr val="353943"/>
                </a:solidFill>
                <a:latin typeface="微软雅黑" panose="020B0503020204020204" pitchFamily="34" charset="-122"/>
                <a:ea typeface="微软雅黑" panose="020B0503020204020204" pitchFamily="34" charset="-122"/>
              </a:rPr>
              <a:t>保险合同的定义</a:t>
            </a:r>
          </a:p>
        </p:txBody>
      </p:sp>
      <p:sp>
        <p:nvSpPr>
          <p:cNvPr id="10" name="TextBox 9"/>
          <p:cNvSpPr txBox="1"/>
          <p:nvPr/>
        </p:nvSpPr>
        <p:spPr>
          <a:xfrm>
            <a:off x="1835019" y="1703657"/>
            <a:ext cx="8869493" cy="802912"/>
          </a:xfrm>
          <a:prstGeom prst="rect">
            <a:avLst/>
          </a:prstGeom>
          <a:noFill/>
        </p:spPr>
        <p:txBody>
          <a:bodyPr wrap="square" rtlCol="0">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合同（契约）：平等主体的当事人为了实现一定的目的，以双方或多方意思表示一致设立、变更和终止权利义务关系的协议</a:t>
            </a:r>
          </a:p>
        </p:txBody>
      </p:sp>
      <p:sp>
        <p:nvSpPr>
          <p:cNvPr id="11" name="六边形 10"/>
          <p:cNvSpPr/>
          <p:nvPr/>
        </p:nvSpPr>
        <p:spPr>
          <a:xfrm>
            <a:off x="1679510" y="3431849"/>
            <a:ext cx="3391097" cy="2784309"/>
          </a:xfrm>
          <a:prstGeom prst="hexagon">
            <a:avLst/>
          </a:prstGeom>
          <a:solidFill>
            <a:srgbClr val="353943"/>
          </a:solidFill>
          <a:ln w="206375" cap="rnd">
            <a:solidFill>
              <a:srgbClr val="3539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六边形 11"/>
          <p:cNvSpPr/>
          <p:nvPr/>
        </p:nvSpPr>
        <p:spPr>
          <a:xfrm>
            <a:off x="7152117" y="3431849"/>
            <a:ext cx="3456384" cy="2784309"/>
          </a:xfrm>
          <a:prstGeom prst="hexagon">
            <a:avLst/>
          </a:prstGeom>
          <a:solidFill>
            <a:srgbClr val="FFD737"/>
          </a:solidFill>
          <a:ln w="206375" cap="rnd">
            <a:solidFill>
              <a:srgbClr val="FFD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六边形 12"/>
          <p:cNvSpPr/>
          <p:nvPr/>
        </p:nvSpPr>
        <p:spPr>
          <a:xfrm>
            <a:off x="4870679" y="3885028"/>
            <a:ext cx="2481368" cy="2139109"/>
          </a:xfrm>
          <a:prstGeom prst="hexagon">
            <a:avLst/>
          </a:prstGeom>
          <a:solidFill>
            <a:srgbClr val="BFBFBF"/>
          </a:solidFill>
          <a:ln w="206375" cap="rnd">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TextBox 13"/>
          <p:cNvSpPr txBox="1"/>
          <p:nvPr/>
        </p:nvSpPr>
        <p:spPr>
          <a:xfrm>
            <a:off x="4814678" y="4354014"/>
            <a:ext cx="2579567" cy="1159228"/>
          </a:xfrm>
          <a:prstGeom prst="rect">
            <a:avLst/>
          </a:prstGeom>
          <a:noFill/>
        </p:spPr>
        <p:txBody>
          <a:bodyPr wrap="squar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保险合同</a:t>
            </a:r>
            <a:endParaRPr lang="en-US" altLang="zh-CN" sz="3200" b="1" dirty="0">
              <a:solidFill>
                <a:schemeClr val="bg1"/>
              </a:solidFill>
              <a:latin typeface="微软雅黑" panose="020B0503020204020204" pitchFamily="34" charset="-122"/>
              <a:ea typeface="微软雅黑" panose="020B0503020204020204" pitchFamily="34" charset="-122"/>
            </a:endParaRPr>
          </a:p>
          <a:p>
            <a:pPr algn="ctr"/>
            <a:r>
              <a:rPr lang="zh-CN" altLang="en-US" sz="3733" b="1" dirty="0">
                <a:solidFill>
                  <a:schemeClr val="bg1"/>
                </a:solidFill>
                <a:latin typeface="微软雅黑" panose="020B0503020204020204" pitchFamily="34" charset="-122"/>
                <a:ea typeface="微软雅黑" panose="020B0503020204020204" pitchFamily="34" charset="-122"/>
              </a:rPr>
              <a:t>特征</a:t>
            </a:r>
          </a:p>
        </p:txBody>
      </p:sp>
      <p:sp>
        <p:nvSpPr>
          <p:cNvPr id="15" name="TextBox 14"/>
          <p:cNvSpPr txBox="1"/>
          <p:nvPr/>
        </p:nvSpPr>
        <p:spPr>
          <a:xfrm>
            <a:off x="2172285" y="3885028"/>
            <a:ext cx="2579567" cy="1757661"/>
          </a:xfrm>
          <a:prstGeom prst="rect">
            <a:avLst/>
          </a:prstGeom>
          <a:noFill/>
        </p:spPr>
        <p:txBody>
          <a:bodyPr wrap="square" rtlCol="0">
            <a:spAutoFit/>
          </a:bodyPr>
          <a:lstStyle/>
          <a:p>
            <a:pPr marL="457189" indent="-457189">
              <a:lnSpc>
                <a:spcPct val="130000"/>
              </a:lnSpc>
              <a:buFont typeface="Wingdings" panose="05000000000000000000" pitchFamily="2" charset="2"/>
              <a:buChar char="Ø"/>
            </a:pPr>
            <a:r>
              <a:rPr lang="zh-CN" altLang="en-US" sz="2133" dirty="0">
                <a:solidFill>
                  <a:schemeClr val="bg1"/>
                </a:solidFill>
                <a:latin typeface="微软雅黑" panose="020B0503020204020204" pitchFamily="34" charset="-122"/>
                <a:ea typeface="微软雅黑" panose="020B0503020204020204" pitchFamily="34" charset="-122"/>
              </a:rPr>
              <a:t>有偿合同</a:t>
            </a:r>
          </a:p>
          <a:p>
            <a:pPr marL="457189" indent="-457189">
              <a:lnSpc>
                <a:spcPct val="130000"/>
              </a:lnSpc>
              <a:buFont typeface="Wingdings" panose="05000000000000000000" pitchFamily="2" charset="2"/>
              <a:buChar char="Ø"/>
            </a:pPr>
            <a:r>
              <a:rPr lang="zh-CN" altLang="en-US" sz="2133" dirty="0">
                <a:solidFill>
                  <a:schemeClr val="bg1"/>
                </a:solidFill>
                <a:latin typeface="微软雅黑" panose="020B0503020204020204" pitchFamily="34" charset="-122"/>
                <a:ea typeface="微软雅黑" panose="020B0503020204020204" pitchFamily="34" charset="-122"/>
              </a:rPr>
              <a:t>保障合同</a:t>
            </a:r>
          </a:p>
          <a:p>
            <a:pPr marL="457189" indent="-457189">
              <a:lnSpc>
                <a:spcPct val="130000"/>
              </a:lnSpc>
              <a:buFont typeface="Wingdings" panose="05000000000000000000" pitchFamily="2" charset="2"/>
              <a:buChar char="Ø"/>
            </a:pPr>
            <a:r>
              <a:rPr lang="zh-CN" altLang="en-US" sz="2133" dirty="0">
                <a:solidFill>
                  <a:schemeClr val="bg1"/>
                </a:solidFill>
                <a:latin typeface="微软雅黑" panose="020B0503020204020204" pitchFamily="34" charset="-122"/>
                <a:ea typeface="微软雅黑" panose="020B0503020204020204" pitchFamily="34" charset="-122"/>
              </a:rPr>
              <a:t>有条件的双务合同</a:t>
            </a:r>
          </a:p>
        </p:txBody>
      </p:sp>
      <p:sp>
        <p:nvSpPr>
          <p:cNvPr id="16" name="TextBox 15"/>
          <p:cNvSpPr txBox="1"/>
          <p:nvPr/>
        </p:nvSpPr>
        <p:spPr>
          <a:xfrm>
            <a:off x="7616401" y="3691617"/>
            <a:ext cx="2664321" cy="2301784"/>
          </a:xfrm>
          <a:prstGeom prst="rect">
            <a:avLst/>
          </a:prstGeom>
          <a:noFill/>
        </p:spPr>
        <p:txBody>
          <a:bodyPr wrap="square" rtlCol="0">
            <a:spAutoFit/>
          </a:bodyPr>
          <a:lstStyle/>
          <a:p>
            <a:pPr marL="457189" indent="-457189">
              <a:lnSpc>
                <a:spcPct val="130000"/>
              </a:lnSpc>
              <a:buFont typeface="Wingdings" panose="05000000000000000000" pitchFamily="2" charset="2"/>
              <a:buChar char="Ø"/>
            </a:pPr>
            <a:r>
              <a:rPr lang="zh-CN" altLang="en-US" sz="1600" dirty="0">
                <a:solidFill>
                  <a:schemeClr val="bg1"/>
                </a:solidFill>
                <a:latin typeface="微软雅黑" panose="020B0503020204020204" pitchFamily="34" charset="-122"/>
                <a:ea typeface="微软雅黑" panose="020B0503020204020204" pitchFamily="34" charset="-122"/>
              </a:rPr>
              <a:t>附合合同（保险合同的基本条款由保险人事先拟订并经监管部门审批）</a:t>
            </a:r>
          </a:p>
          <a:p>
            <a:pPr marL="457189" indent="-457189">
              <a:lnSpc>
                <a:spcPct val="130000"/>
              </a:lnSpc>
              <a:buFont typeface="Wingdings" panose="05000000000000000000" pitchFamily="2" charset="2"/>
              <a:buChar char="Ø"/>
            </a:pPr>
            <a:r>
              <a:rPr lang="zh-CN" altLang="en-US" sz="1600" dirty="0">
                <a:solidFill>
                  <a:schemeClr val="bg1"/>
                </a:solidFill>
                <a:latin typeface="微软雅黑" panose="020B0503020204020204" pitchFamily="34" charset="-122"/>
                <a:ea typeface="微软雅黑" panose="020B0503020204020204" pitchFamily="34" charset="-122"/>
              </a:rPr>
              <a:t>射幸合同（合同的效果在定约时不能确定）</a:t>
            </a:r>
          </a:p>
          <a:p>
            <a:pPr marL="457189" indent="-457189">
              <a:lnSpc>
                <a:spcPct val="130000"/>
              </a:lnSpc>
              <a:buFont typeface="Wingdings" panose="05000000000000000000" pitchFamily="2" charset="2"/>
              <a:buChar char="Ø"/>
            </a:pPr>
            <a:r>
              <a:rPr lang="zh-CN" altLang="en-US" sz="1600" dirty="0">
                <a:solidFill>
                  <a:schemeClr val="bg1"/>
                </a:solidFill>
                <a:latin typeface="微软雅黑" panose="020B0503020204020204" pitchFamily="34" charset="-122"/>
                <a:ea typeface="微软雅黑" panose="020B0503020204020204" pitchFamily="34" charset="-122"/>
              </a:rPr>
              <a:t>最大诚信合同</a:t>
            </a:r>
          </a:p>
        </p:txBody>
      </p:sp>
      <p:sp>
        <p:nvSpPr>
          <p:cNvPr id="17" name="TextBox 16"/>
          <p:cNvSpPr txBox="1"/>
          <p:nvPr/>
        </p:nvSpPr>
        <p:spPr>
          <a:xfrm>
            <a:off x="1835019" y="2539462"/>
            <a:ext cx="8306719" cy="525657"/>
          </a:xfrm>
          <a:prstGeom prst="rect">
            <a:avLst/>
          </a:prstGeom>
          <a:noFill/>
        </p:spPr>
        <p:txBody>
          <a:bodyPr wrap="square" rtlCol="0">
            <a:spAutoFit/>
          </a:bodyPr>
          <a:lstStyle/>
          <a:p>
            <a:pPr>
              <a:lnSpc>
                <a:spcPct val="130000"/>
              </a:lnSpc>
            </a:pPr>
            <a:r>
              <a:rPr lang="zh-CN" altLang="en-US" sz="2400" b="1" dirty="0">
                <a:solidFill>
                  <a:srgbClr val="353943"/>
                </a:solidFill>
                <a:latin typeface="微软雅黑" panose="020B0503020204020204" pitchFamily="34" charset="-122"/>
                <a:ea typeface="微软雅黑" panose="020B0503020204020204" pitchFamily="34" charset="-122"/>
              </a:rPr>
              <a:t>保险合同：</a:t>
            </a:r>
            <a:r>
              <a:rPr lang="zh-CN" altLang="en-US" sz="1867" dirty="0">
                <a:latin typeface="微软雅黑" panose="020B0503020204020204" pitchFamily="34" charset="-122"/>
                <a:ea typeface="微软雅黑" panose="020B0503020204020204" pitchFamily="34" charset="-122"/>
              </a:rPr>
              <a:t>投保人与保险人约定保险权利义务关系的协议</a:t>
            </a:r>
          </a:p>
        </p:txBody>
      </p:sp>
      <p:grpSp>
        <p:nvGrpSpPr>
          <p:cNvPr id="21" name="组合 20">
            <a:extLst>
              <a:ext uri="{FF2B5EF4-FFF2-40B4-BE49-F238E27FC236}">
                <a16:creationId xmlns="" xmlns:a16="http://schemas.microsoft.com/office/drawing/2014/main" id="{BA010D08-3579-4ED7-9E57-093A21C50480}"/>
              </a:ext>
            </a:extLst>
          </p:cNvPr>
          <p:cNvGrpSpPr/>
          <p:nvPr/>
        </p:nvGrpSpPr>
        <p:grpSpPr>
          <a:xfrm>
            <a:off x="-3518" y="-1"/>
            <a:ext cx="12195518" cy="737406"/>
            <a:chOff x="1300626" y="-1"/>
            <a:chExt cx="12195518" cy="737406"/>
          </a:xfrm>
        </p:grpSpPr>
        <p:grpSp>
          <p:nvGrpSpPr>
            <p:cNvPr id="22" name="组合 21">
              <a:extLst>
                <a:ext uri="{FF2B5EF4-FFF2-40B4-BE49-F238E27FC236}">
                  <a16:creationId xmlns="" xmlns:a16="http://schemas.microsoft.com/office/drawing/2014/main" id="{2684BA0A-07D0-47AC-A699-24FE1A228959}"/>
                </a:ext>
              </a:extLst>
            </p:cNvPr>
            <p:cNvGrpSpPr/>
            <p:nvPr/>
          </p:nvGrpSpPr>
          <p:grpSpPr>
            <a:xfrm>
              <a:off x="1300626" y="-1"/>
              <a:ext cx="5855210" cy="737406"/>
              <a:chOff x="1300626" y="-1"/>
              <a:chExt cx="5855210" cy="737406"/>
            </a:xfrm>
          </p:grpSpPr>
          <p:sp>
            <p:nvSpPr>
              <p:cNvPr id="28" name="任意多边形 17">
                <a:extLst>
                  <a:ext uri="{FF2B5EF4-FFF2-40B4-BE49-F238E27FC236}">
                    <a16:creationId xmlns="" xmlns:a16="http://schemas.microsoft.com/office/drawing/2014/main" id="{C2AF718F-6BA4-4E6E-AE3E-3E42DCD13EB2}"/>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文本框 1">
                <a:extLst>
                  <a:ext uri="{FF2B5EF4-FFF2-40B4-BE49-F238E27FC236}">
                    <a16:creationId xmlns="" xmlns:a16="http://schemas.microsoft.com/office/drawing/2014/main" id="{4C48E3DB-E06D-4F7E-9E9A-2E20FA0656B1}"/>
                  </a:ext>
                </a:extLst>
              </p:cNvPr>
              <p:cNvSpPr>
                <a:spLocks noChangeArrowheads="1"/>
              </p:cNvSpPr>
              <p:nvPr/>
            </p:nvSpPr>
            <p:spPr bwMode="auto">
              <a:xfrm>
                <a:off x="2354522" y="66878"/>
                <a:ext cx="48013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保险合同的定义与特征</a:t>
                </a:r>
              </a:p>
            </p:txBody>
          </p:sp>
          <p:sp>
            <p:nvSpPr>
              <p:cNvPr id="30" name="任意多边形 17">
                <a:extLst>
                  <a:ext uri="{FF2B5EF4-FFF2-40B4-BE49-F238E27FC236}">
                    <a16:creationId xmlns="" xmlns:a16="http://schemas.microsoft.com/office/drawing/2014/main" id="{8BA1CC82-B503-4EE4-9966-89B03F4F3113}"/>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任意多边形 17">
                <a:extLst>
                  <a:ext uri="{FF2B5EF4-FFF2-40B4-BE49-F238E27FC236}">
                    <a16:creationId xmlns="" xmlns:a16="http://schemas.microsoft.com/office/drawing/2014/main" id="{E647A047-A159-4C82-8090-3EDB90255097}"/>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3" name="直接连接符 22">
              <a:extLst>
                <a:ext uri="{FF2B5EF4-FFF2-40B4-BE49-F238E27FC236}">
                  <a16:creationId xmlns="" xmlns:a16="http://schemas.microsoft.com/office/drawing/2014/main" id="{827AD015-96F6-47AC-9E2B-EEE08FBF9D73}"/>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46815376"/>
      </p:ext>
    </p:extLst>
  </p:cSld>
  <p:clrMapOvr>
    <a:masterClrMapping/>
  </p:clrMapOvr>
  <mc:AlternateContent xmlns:mc="http://schemas.openxmlformats.org/markup-compatibility/2006" xmlns:p14="http://schemas.microsoft.com/office/powerpoint/2010/main">
    <mc:Choice Requires="p14">
      <p:transition spd="slow" p14:dur="2500" advTm="11000">
        <p:checker/>
      </p:transition>
    </mc:Choice>
    <mc:Fallback xmlns="">
      <p:transition spd="slow" advTm="11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8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750"/>
                                        <p:tgtEl>
                                          <p:spTgt spid="10"/>
                                        </p:tgtEl>
                                      </p:cBhvr>
                                    </p:animEffect>
                                    <p:anim calcmode="lin" valueType="num">
                                      <p:cBhvr>
                                        <p:cTn id="12" dur="750" fill="hold"/>
                                        <p:tgtEl>
                                          <p:spTgt spid="10"/>
                                        </p:tgtEl>
                                        <p:attrNameLst>
                                          <p:attrName>ppt_x</p:attrName>
                                        </p:attrNameLst>
                                      </p:cBhvr>
                                      <p:tavLst>
                                        <p:tav tm="0">
                                          <p:val>
                                            <p:strVal val="#ppt_x"/>
                                          </p:val>
                                        </p:tav>
                                        <p:tav tm="100000">
                                          <p:val>
                                            <p:strVal val="#ppt_x"/>
                                          </p:val>
                                        </p:tav>
                                      </p:tavLst>
                                    </p:anim>
                                    <p:anim calcmode="lin" valueType="num">
                                      <p:cBhvr>
                                        <p:cTn id="13" dur="75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7"/>
                                        </p:tgtEl>
                                        <p:attrNameLst>
                                          <p:attrName>ppt_y</p:attrName>
                                        </p:attrNameLst>
                                      </p:cBhvr>
                                      <p:tavLst>
                                        <p:tav tm="0">
                                          <p:val>
                                            <p:strVal val="#ppt_y"/>
                                          </p:val>
                                        </p:tav>
                                        <p:tav tm="100000">
                                          <p:val>
                                            <p:strVal val="#ppt_y"/>
                                          </p:val>
                                        </p:tav>
                                      </p:tavLst>
                                    </p:anim>
                                    <p:anim calcmode="lin" valueType="num">
                                      <p:cBhvr>
                                        <p:cTn id="1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7"/>
                                        </p:tgtEl>
                                      </p:cBhvr>
                                    </p:animEffect>
                                  </p:childTnLst>
                                </p:cTn>
                              </p:par>
                            </p:childTnLst>
                          </p:cTn>
                        </p:par>
                        <p:par>
                          <p:cTn id="22" fill="hold">
                            <p:stCondLst>
                              <p:cond delay="3250"/>
                            </p:stCondLst>
                            <p:childTnLst>
                              <p:par>
                                <p:cTn id="23" presetID="16" presetClass="entr" presetSubtype="2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par>
                          <p:cTn id="26" fill="hold">
                            <p:stCondLst>
                              <p:cond delay="375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4250"/>
                            </p:stCondLst>
                            <p:childTnLst>
                              <p:par>
                                <p:cTn id="33" presetID="12" presetClass="entr" presetSubtype="2"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p:tgtEl>
                                          <p:spTgt spid="11"/>
                                        </p:tgtEl>
                                        <p:attrNameLst>
                                          <p:attrName>ppt_x</p:attrName>
                                        </p:attrNameLst>
                                      </p:cBhvr>
                                      <p:tavLst>
                                        <p:tav tm="0">
                                          <p:val>
                                            <p:strVal val="#ppt_x+#ppt_w*1.125000"/>
                                          </p:val>
                                        </p:tav>
                                        <p:tav tm="100000">
                                          <p:val>
                                            <p:strVal val="#ppt_x"/>
                                          </p:val>
                                        </p:tav>
                                      </p:tavLst>
                                    </p:anim>
                                    <p:animEffect transition="in" filter="wipe(left)">
                                      <p:cBhvr>
                                        <p:cTn id="36" dur="500"/>
                                        <p:tgtEl>
                                          <p:spTgt spid="11"/>
                                        </p:tgtEl>
                                      </p:cBhvr>
                                    </p:animEffect>
                                  </p:childTnLst>
                                </p:cTn>
                              </p:par>
                            </p:childTnLst>
                          </p:cTn>
                        </p:par>
                        <p:par>
                          <p:cTn id="37" fill="hold">
                            <p:stCondLst>
                              <p:cond delay="4750"/>
                            </p:stCondLst>
                            <p:childTnLst>
                              <p:par>
                                <p:cTn id="38" presetID="42" presetClass="entr" presetSubtype="0" fill="hold" grpId="0" nodeType="afterEffect">
                                  <p:stCondLst>
                                    <p:cond delay="0"/>
                                  </p:stCondLst>
                                  <p:childTnLst>
                                    <p:set>
                                      <p:cBhvr>
                                        <p:cTn id="39" dur="1" fill="hold">
                                          <p:stCondLst>
                                            <p:cond delay="0"/>
                                          </p:stCondLst>
                                        </p:cTn>
                                        <p:tgtEl>
                                          <p:spTgt spid="15">
                                            <p:txEl>
                                              <p:pRg st="0" end="0"/>
                                            </p:txEl>
                                          </p:spTgt>
                                        </p:tgtEl>
                                        <p:attrNameLst>
                                          <p:attrName>style.visibility</p:attrName>
                                        </p:attrNameLst>
                                      </p:cBhvr>
                                      <p:to>
                                        <p:strVal val="visible"/>
                                      </p:to>
                                    </p:set>
                                    <p:animEffect transition="in" filter="fade">
                                      <p:cBhvr>
                                        <p:cTn id="40" dur="750"/>
                                        <p:tgtEl>
                                          <p:spTgt spid="15">
                                            <p:txEl>
                                              <p:pRg st="0" end="0"/>
                                            </p:txEl>
                                          </p:spTgt>
                                        </p:tgtEl>
                                      </p:cBhvr>
                                    </p:animEffect>
                                    <p:anim calcmode="lin" valueType="num">
                                      <p:cBhvr>
                                        <p:cTn id="41" dur="75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42" dur="750" fill="hold"/>
                                        <p:tgtEl>
                                          <p:spTgt spid="15">
                                            <p:txEl>
                                              <p:pRg st="0" end="0"/>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15">
                                            <p:txEl>
                                              <p:pRg st="1" end="1"/>
                                            </p:txEl>
                                          </p:spTgt>
                                        </p:tgtEl>
                                        <p:attrNameLst>
                                          <p:attrName>style.visibility</p:attrName>
                                        </p:attrNameLst>
                                      </p:cBhvr>
                                      <p:to>
                                        <p:strVal val="visible"/>
                                      </p:to>
                                    </p:set>
                                    <p:animEffect transition="in" filter="fade">
                                      <p:cBhvr>
                                        <p:cTn id="45" dur="750"/>
                                        <p:tgtEl>
                                          <p:spTgt spid="15">
                                            <p:txEl>
                                              <p:pRg st="1" end="1"/>
                                            </p:txEl>
                                          </p:spTgt>
                                        </p:tgtEl>
                                      </p:cBhvr>
                                    </p:animEffect>
                                    <p:anim calcmode="lin" valueType="num">
                                      <p:cBhvr>
                                        <p:cTn id="46" dur="75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47" dur="750" fill="hold"/>
                                        <p:tgtEl>
                                          <p:spTgt spid="15">
                                            <p:txEl>
                                              <p:pRg st="1" end="1"/>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15">
                                            <p:txEl>
                                              <p:pRg st="2" end="2"/>
                                            </p:txEl>
                                          </p:spTgt>
                                        </p:tgtEl>
                                        <p:attrNameLst>
                                          <p:attrName>style.visibility</p:attrName>
                                        </p:attrNameLst>
                                      </p:cBhvr>
                                      <p:to>
                                        <p:strVal val="visible"/>
                                      </p:to>
                                    </p:set>
                                    <p:animEffect transition="in" filter="fade">
                                      <p:cBhvr>
                                        <p:cTn id="50" dur="750"/>
                                        <p:tgtEl>
                                          <p:spTgt spid="15">
                                            <p:txEl>
                                              <p:pRg st="2" end="2"/>
                                            </p:txEl>
                                          </p:spTgt>
                                        </p:tgtEl>
                                      </p:cBhvr>
                                    </p:animEffect>
                                    <p:anim calcmode="lin" valueType="num">
                                      <p:cBhvr>
                                        <p:cTn id="51" dur="75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52" dur="75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par>
                          <p:cTn id="53" fill="hold">
                            <p:stCondLst>
                              <p:cond delay="6000"/>
                            </p:stCondLst>
                            <p:childTnLst>
                              <p:par>
                                <p:cTn id="54" presetID="1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p:tgtEl>
                                          <p:spTgt spid="12"/>
                                        </p:tgtEl>
                                        <p:attrNameLst>
                                          <p:attrName>ppt_x</p:attrName>
                                        </p:attrNameLst>
                                      </p:cBhvr>
                                      <p:tavLst>
                                        <p:tav tm="0">
                                          <p:val>
                                            <p:strVal val="#ppt_x-#ppt_w*1.125000"/>
                                          </p:val>
                                        </p:tav>
                                        <p:tav tm="100000">
                                          <p:val>
                                            <p:strVal val="#ppt_x"/>
                                          </p:val>
                                        </p:tav>
                                      </p:tavLst>
                                    </p:anim>
                                    <p:animEffect transition="in" filter="wipe(right)">
                                      <p:cBhvr>
                                        <p:cTn id="57" dur="500"/>
                                        <p:tgtEl>
                                          <p:spTgt spid="12"/>
                                        </p:tgtEl>
                                      </p:cBhvr>
                                    </p:animEffect>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16">
                                            <p:txEl>
                                              <p:pRg st="0" end="0"/>
                                            </p:txEl>
                                          </p:spTgt>
                                        </p:tgtEl>
                                        <p:attrNameLst>
                                          <p:attrName>style.visibility</p:attrName>
                                        </p:attrNameLst>
                                      </p:cBhvr>
                                      <p:to>
                                        <p:strVal val="visible"/>
                                      </p:to>
                                    </p:set>
                                    <p:animEffect transition="in" filter="fade">
                                      <p:cBhvr>
                                        <p:cTn id="61" dur="750"/>
                                        <p:tgtEl>
                                          <p:spTgt spid="16">
                                            <p:txEl>
                                              <p:pRg st="0" end="0"/>
                                            </p:txEl>
                                          </p:spTgt>
                                        </p:tgtEl>
                                      </p:cBhvr>
                                    </p:animEffect>
                                    <p:anim calcmode="lin" valueType="num">
                                      <p:cBhvr>
                                        <p:cTn id="62" dur="75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63" dur="750" fill="hold"/>
                                        <p:tgtEl>
                                          <p:spTgt spid="16">
                                            <p:txEl>
                                              <p:pRg st="0" end="0"/>
                                            </p:tx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50"/>
                                  </p:stCondLst>
                                  <p:childTnLst>
                                    <p:set>
                                      <p:cBhvr>
                                        <p:cTn id="65" dur="1" fill="hold">
                                          <p:stCondLst>
                                            <p:cond delay="0"/>
                                          </p:stCondLst>
                                        </p:cTn>
                                        <p:tgtEl>
                                          <p:spTgt spid="16">
                                            <p:txEl>
                                              <p:pRg st="1" end="1"/>
                                            </p:txEl>
                                          </p:spTgt>
                                        </p:tgtEl>
                                        <p:attrNameLst>
                                          <p:attrName>style.visibility</p:attrName>
                                        </p:attrNameLst>
                                      </p:cBhvr>
                                      <p:to>
                                        <p:strVal val="visible"/>
                                      </p:to>
                                    </p:set>
                                    <p:animEffect transition="in" filter="fade">
                                      <p:cBhvr>
                                        <p:cTn id="66" dur="750"/>
                                        <p:tgtEl>
                                          <p:spTgt spid="16">
                                            <p:txEl>
                                              <p:pRg st="1" end="1"/>
                                            </p:txEl>
                                          </p:spTgt>
                                        </p:tgtEl>
                                      </p:cBhvr>
                                    </p:animEffect>
                                    <p:anim calcmode="lin" valueType="num">
                                      <p:cBhvr>
                                        <p:cTn id="67" dur="75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68" dur="750" fill="hold"/>
                                        <p:tgtEl>
                                          <p:spTgt spid="16">
                                            <p:txEl>
                                              <p:pRg st="1" end="1"/>
                                            </p:txEl>
                                          </p:spTgt>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500"/>
                                  </p:stCondLst>
                                  <p:childTnLst>
                                    <p:set>
                                      <p:cBhvr>
                                        <p:cTn id="70" dur="1" fill="hold">
                                          <p:stCondLst>
                                            <p:cond delay="0"/>
                                          </p:stCondLst>
                                        </p:cTn>
                                        <p:tgtEl>
                                          <p:spTgt spid="16">
                                            <p:txEl>
                                              <p:pRg st="2" end="2"/>
                                            </p:txEl>
                                          </p:spTgt>
                                        </p:tgtEl>
                                        <p:attrNameLst>
                                          <p:attrName>style.visibility</p:attrName>
                                        </p:attrNameLst>
                                      </p:cBhvr>
                                      <p:to>
                                        <p:strVal val="visible"/>
                                      </p:to>
                                    </p:set>
                                    <p:animEffect transition="in" filter="fade">
                                      <p:cBhvr>
                                        <p:cTn id="71" dur="750"/>
                                        <p:tgtEl>
                                          <p:spTgt spid="16">
                                            <p:txEl>
                                              <p:pRg st="2" end="2"/>
                                            </p:txEl>
                                          </p:spTgt>
                                        </p:tgtEl>
                                      </p:cBhvr>
                                    </p:animEffect>
                                    <p:anim calcmode="lin" valueType="num">
                                      <p:cBhvr>
                                        <p:cTn id="72" dur="75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73" dur="75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animBg="1"/>
      <p:bldP spid="12" grpId="0" animBg="1"/>
      <p:bldP spid="13" grpId="0" animBg="1"/>
      <p:bldP spid="14" grpId="0"/>
      <p:bldP spid="15" grpId="0" uiExpand="1" build="p"/>
      <p:bldP spid="16" grpId="0" uiExpand="1" build="p"/>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498924153"/>
              </p:ext>
            </p:extLst>
          </p:nvPr>
        </p:nvGraphicFramePr>
        <p:xfrm>
          <a:off x="1175035" y="1316765"/>
          <a:ext cx="9864843" cy="4858465"/>
        </p:xfrm>
        <a:graphic>
          <a:graphicData uri="http://schemas.openxmlformats.org/drawingml/2006/table">
            <a:tbl>
              <a:tblPr firstRow="1" bandRow="1">
                <a:tableStyleId>{5C22544A-7EE6-4342-B048-85BDC9FD1C3A}</a:tableStyleId>
              </a:tblPr>
              <a:tblGrid>
                <a:gridCol w="3861531">
                  <a:extLst>
                    <a:ext uri="{9D8B030D-6E8A-4147-A177-3AD203B41FA5}">
                      <a16:colId xmlns="" xmlns:a16="http://schemas.microsoft.com/office/drawing/2014/main" val="20000"/>
                    </a:ext>
                  </a:extLst>
                </a:gridCol>
                <a:gridCol w="6003312">
                  <a:extLst>
                    <a:ext uri="{9D8B030D-6E8A-4147-A177-3AD203B41FA5}">
                      <a16:colId xmlns="" xmlns:a16="http://schemas.microsoft.com/office/drawing/2014/main" val="20001"/>
                    </a:ext>
                  </a:extLst>
                </a:gridCol>
              </a:tblGrid>
              <a:tr h="76808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latin typeface="微软雅黑" panose="020B0503020204020204" pitchFamily="34" charset="-122"/>
                          <a:ea typeface="微软雅黑" panose="020B0503020204020204" pitchFamily="34" charset="-122"/>
                        </a:rPr>
                        <a:t>分类标准</a:t>
                      </a:r>
                    </a:p>
                  </a:txBody>
                  <a:tcPr marL="121920" marR="121920" marT="60960" marB="60960" anchor="ctr" anchorCtr="1">
                    <a:solidFill>
                      <a:srgbClr val="BFBFBF"/>
                    </a:solidFill>
                  </a:tcPr>
                </a:tc>
                <a:tc>
                  <a:txBody>
                    <a:bodyPr/>
                    <a:lstStyle/>
                    <a:p>
                      <a:pPr algn="ctr"/>
                      <a:r>
                        <a:rPr lang="zh-CN" altLang="en-US" sz="2400" dirty="0">
                          <a:latin typeface="微软雅黑" panose="020B0503020204020204" pitchFamily="34" charset="-122"/>
                          <a:ea typeface="微软雅黑" panose="020B0503020204020204" pitchFamily="34" charset="-122"/>
                        </a:rPr>
                        <a:t>种  类</a:t>
                      </a:r>
                    </a:p>
                  </a:txBody>
                  <a:tcPr marL="121920" marR="121920" marT="60960" marB="60960" anchor="ctr" anchorCtr="1">
                    <a:solidFill>
                      <a:srgbClr val="FFD737"/>
                    </a:solidFill>
                  </a:tcPr>
                </a:tc>
                <a:extLst>
                  <a:ext uri="{0D108BD9-81ED-4DB2-BD59-A6C34878D82A}">
                    <a16:rowId xmlns="" xmlns:a16="http://schemas.microsoft.com/office/drawing/2014/main" val="10000"/>
                  </a:ext>
                </a:extLst>
              </a:tr>
              <a:tr h="672075">
                <a:tc>
                  <a:txBody>
                    <a:bodyPr/>
                    <a:lstStyle/>
                    <a:p>
                      <a:pPr algn="ctr"/>
                      <a:r>
                        <a:rPr lang="zh-CN" altLang="en-US" sz="1900" dirty="0">
                          <a:latin typeface="微软雅黑" panose="020B0503020204020204" pitchFamily="34" charset="-122"/>
                          <a:ea typeface="微软雅黑" panose="020B0503020204020204" pitchFamily="34" charset="-122"/>
                        </a:rPr>
                        <a:t>合同性质</a:t>
                      </a:r>
                    </a:p>
                  </a:txBody>
                  <a:tcPr marL="121920" marR="121920" marT="60960" marB="60960" anchor="ctr" anchorCtr="1">
                    <a:solidFill>
                      <a:schemeClr val="bg1">
                        <a:lumMod val="95000"/>
                      </a:schemeClr>
                    </a:solidFill>
                  </a:tcPr>
                </a:tc>
                <a:tc>
                  <a:txBody>
                    <a:bodyPr/>
                    <a:lstStyle/>
                    <a:p>
                      <a:pPr algn="ctr"/>
                      <a:r>
                        <a:rPr lang="zh-CN" altLang="en-US" sz="1900" dirty="0">
                          <a:latin typeface="微软雅黑" panose="020B0503020204020204" pitchFamily="34" charset="-122"/>
                          <a:ea typeface="微软雅黑" panose="020B0503020204020204" pitchFamily="34" charset="-122"/>
                        </a:rPr>
                        <a:t>补偿保险合同、给付保险合同</a:t>
                      </a:r>
                    </a:p>
                  </a:txBody>
                  <a:tcPr marL="121920" marR="121920" marT="60960" marB="60960" anchor="ctr" anchorCtr="1">
                    <a:solidFill>
                      <a:schemeClr val="bg1">
                        <a:lumMod val="95000"/>
                      </a:schemeClr>
                    </a:solidFill>
                  </a:tcPr>
                </a:tc>
                <a:extLst>
                  <a:ext uri="{0D108BD9-81ED-4DB2-BD59-A6C34878D82A}">
                    <a16:rowId xmlns="" xmlns:a16="http://schemas.microsoft.com/office/drawing/2014/main" val="10001"/>
                  </a:ext>
                </a:extLst>
              </a:tr>
              <a:tr h="672075">
                <a:tc>
                  <a:txBody>
                    <a:bodyPr/>
                    <a:lstStyle/>
                    <a:p>
                      <a:pPr algn="ctr"/>
                      <a:r>
                        <a:rPr lang="zh-CN" altLang="en-US" sz="1900" dirty="0">
                          <a:latin typeface="微软雅黑" panose="020B0503020204020204" pitchFamily="34" charset="-122"/>
                          <a:ea typeface="微软雅黑" panose="020B0503020204020204" pitchFamily="34" charset="-122"/>
                        </a:rPr>
                        <a:t>保险标的</a:t>
                      </a:r>
                    </a:p>
                  </a:txBody>
                  <a:tcPr marL="121920" marR="121920" marT="60960" marB="60960" anchor="ctr" anchorCtr="1">
                    <a:solidFill>
                      <a:schemeClr val="accent5">
                        <a:lumMod val="20000"/>
                        <a:lumOff val="80000"/>
                      </a:schemeClr>
                    </a:solidFill>
                  </a:tcPr>
                </a:tc>
                <a:tc>
                  <a:txBody>
                    <a:bodyPr/>
                    <a:lstStyle/>
                    <a:p>
                      <a:pPr algn="ctr"/>
                      <a:r>
                        <a:rPr lang="zh-CN" altLang="en-US" sz="1900" dirty="0">
                          <a:latin typeface="微软雅黑" panose="020B0503020204020204" pitchFamily="34" charset="-122"/>
                          <a:ea typeface="微软雅黑" panose="020B0503020204020204" pitchFamily="34" charset="-122"/>
                        </a:rPr>
                        <a:t>财产保险合同、人身险保险合同</a:t>
                      </a:r>
                    </a:p>
                  </a:txBody>
                  <a:tcPr marL="121920" marR="121920" marT="60960" marB="60960" anchor="ctr" anchorCtr="1">
                    <a:solidFill>
                      <a:schemeClr val="accent5">
                        <a:lumMod val="20000"/>
                        <a:lumOff val="80000"/>
                      </a:schemeClr>
                    </a:solidFill>
                  </a:tcPr>
                </a:tc>
                <a:extLst>
                  <a:ext uri="{0D108BD9-81ED-4DB2-BD59-A6C34878D82A}">
                    <a16:rowId xmlns="" xmlns:a16="http://schemas.microsoft.com/office/drawing/2014/main" val="10002"/>
                  </a:ext>
                </a:extLst>
              </a:tr>
              <a:tr h="672075">
                <a:tc>
                  <a:txBody>
                    <a:bodyPr/>
                    <a:lstStyle/>
                    <a:p>
                      <a:pPr algn="ctr"/>
                      <a:r>
                        <a:rPr lang="zh-CN" altLang="en-US" sz="1900" dirty="0">
                          <a:latin typeface="微软雅黑" panose="020B0503020204020204" pitchFamily="34" charset="-122"/>
                          <a:ea typeface="微软雅黑" panose="020B0503020204020204" pitchFamily="34" charset="-122"/>
                        </a:rPr>
                        <a:t>承保方式</a:t>
                      </a:r>
                    </a:p>
                  </a:txBody>
                  <a:tcPr marL="121920" marR="121920" marT="60960" marB="60960" anchor="ctr" anchorCtr="1">
                    <a:solidFill>
                      <a:schemeClr val="bg1">
                        <a:lumMod val="95000"/>
                      </a:schemeClr>
                    </a:solidFill>
                  </a:tcPr>
                </a:tc>
                <a:tc>
                  <a:txBody>
                    <a:bodyPr/>
                    <a:lstStyle/>
                    <a:p>
                      <a:pPr algn="ctr"/>
                      <a:r>
                        <a:rPr lang="zh-CN" altLang="en-US" sz="1900" dirty="0">
                          <a:latin typeface="微软雅黑" panose="020B0503020204020204" pitchFamily="34" charset="-122"/>
                          <a:ea typeface="微软雅黑" panose="020B0503020204020204" pitchFamily="34" charset="-122"/>
                        </a:rPr>
                        <a:t>原保险合同、再保险合同</a:t>
                      </a:r>
                    </a:p>
                  </a:txBody>
                  <a:tcPr marL="121920" marR="121920" marT="60960" marB="60960" anchor="ctr" anchorCtr="1">
                    <a:solidFill>
                      <a:schemeClr val="bg1">
                        <a:lumMod val="95000"/>
                      </a:schemeClr>
                    </a:solidFill>
                  </a:tcPr>
                </a:tc>
                <a:extLst>
                  <a:ext uri="{0D108BD9-81ED-4DB2-BD59-A6C34878D82A}">
                    <a16:rowId xmlns="" xmlns:a16="http://schemas.microsoft.com/office/drawing/2014/main" val="10003"/>
                  </a:ext>
                </a:extLst>
              </a:tr>
              <a:tr h="690880">
                <a:tc>
                  <a:txBody>
                    <a:bodyPr/>
                    <a:lstStyle/>
                    <a:p>
                      <a:pPr algn="ctr"/>
                      <a:r>
                        <a:rPr lang="zh-CN" altLang="en-US" sz="1900" dirty="0">
                          <a:latin typeface="微软雅黑" panose="020B0503020204020204" pitchFamily="34" charset="-122"/>
                          <a:ea typeface="微软雅黑" panose="020B0503020204020204" pitchFamily="34" charset="-122"/>
                        </a:rPr>
                        <a:t>保险标的的价值在订立合同时是否确定</a:t>
                      </a:r>
                    </a:p>
                  </a:txBody>
                  <a:tcPr marL="121920" marR="121920" marT="60960" marB="60960" anchor="ctr" anchorCtr="1">
                    <a:solidFill>
                      <a:schemeClr val="accent5">
                        <a:lumMod val="20000"/>
                        <a:lumOff val="80000"/>
                      </a:schemeClr>
                    </a:solidFill>
                  </a:tcPr>
                </a:tc>
                <a:tc>
                  <a:txBody>
                    <a:bodyPr/>
                    <a:lstStyle/>
                    <a:p>
                      <a:pPr algn="ctr"/>
                      <a:r>
                        <a:rPr lang="zh-CN" altLang="en-US" sz="1900" dirty="0">
                          <a:latin typeface="微软雅黑" panose="020B0503020204020204" pitchFamily="34" charset="-122"/>
                          <a:ea typeface="微软雅黑" panose="020B0503020204020204" pitchFamily="34" charset="-122"/>
                        </a:rPr>
                        <a:t>定值保险合同、不定值保险合同</a:t>
                      </a:r>
                    </a:p>
                  </a:txBody>
                  <a:tcPr marL="121920" marR="121920" marT="60960" marB="60960" anchor="ctr" anchorCtr="1">
                    <a:solidFill>
                      <a:schemeClr val="accent5">
                        <a:lumMod val="20000"/>
                        <a:lumOff val="80000"/>
                      </a:schemeClr>
                    </a:solidFill>
                  </a:tcPr>
                </a:tc>
                <a:extLst>
                  <a:ext uri="{0D108BD9-81ED-4DB2-BD59-A6C34878D82A}">
                    <a16:rowId xmlns="" xmlns:a16="http://schemas.microsoft.com/office/drawing/2014/main" val="10004"/>
                  </a:ext>
                </a:extLst>
              </a:tr>
              <a:tr h="672075">
                <a:tc>
                  <a:txBody>
                    <a:bodyPr/>
                    <a:lstStyle/>
                    <a:p>
                      <a:pPr algn="ctr"/>
                      <a:r>
                        <a:rPr lang="zh-CN" altLang="en-US" sz="1900" dirty="0">
                          <a:latin typeface="微软雅黑" panose="020B0503020204020204" pitchFamily="34" charset="-122"/>
                          <a:ea typeface="微软雅黑" panose="020B0503020204020204" pitchFamily="34" charset="-122"/>
                        </a:rPr>
                        <a:t>承担风险责任的方式</a:t>
                      </a:r>
                    </a:p>
                  </a:txBody>
                  <a:tcPr marL="121920" marR="121920" marT="60960" marB="60960" anchor="ctr" anchorCtr="1">
                    <a:solidFill>
                      <a:schemeClr val="bg1">
                        <a:lumMod val="95000"/>
                      </a:schemeClr>
                    </a:solidFill>
                  </a:tcPr>
                </a:tc>
                <a:tc>
                  <a:txBody>
                    <a:bodyPr/>
                    <a:lstStyle/>
                    <a:p>
                      <a:pPr algn="ctr"/>
                      <a:r>
                        <a:rPr lang="zh-CN" altLang="en-US" sz="1900" dirty="0">
                          <a:latin typeface="微软雅黑" panose="020B0503020204020204" pitchFamily="34" charset="-122"/>
                          <a:ea typeface="微软雅黑" panose="020B0503020204020204" pitchFamily="34" charset="-122"/>
                        </a:rPr>
                        <a:t>单一风险合同、综合风险合同、一切险合同</a:t>
                      </a:r>
                    </a:p>
                  </a:txBody>
                  <a:tcPr marL="121920" marR="121920" marT="60960" marB="60960" anchor="ctr" anchorCtr="1">
                    <a:solidFill>
                      <a:schemeClr val="bg1">
                        <a:lumMod val="95000"/>
                      </a:schemeClr>
                    </a:solidFill>
                  </a:tcPr>
                </a:tc>
                <a:extLst>
                  <a:ext uri="{0D108BD9-81ED-4DB2-BD59-A6C34878D82A}">
                    <a16:rowId xmlns="" xmlns:a16="http://schemas.microsoft.com/office/drawing/2014/main" val="10005"/>
                  </a:ext>
                </a:extLst>
              </a:tr>
              <a:tr h="690880">
                <a:tc>
                  <a:txBody>
                    <a:bodyPr/>
                    <a:lstStyle/>
                    <a:p>
                      <a:pPr algn="ctr"/>
                      <a:r>
                        <a:rPr lang="zh-CN" altLang="en-US" sz="1900" dirty="0">
                          <a:latin typeface="微软雅黑" panose="020B0503020204020204" pitchFamily="34" charset="-122"/>
                          <a:ea typeface="微软雅黑" panose="020B0503020204020204" pitchFamily="34" charset="-122"/>
                        </a:rPr>
                        <a:t>保险金额与出险时保险标的的实际价值对比关系</a:t>
                      </a:r>
                    </a:p>
                  </a:txBody>
                  <a:tcPr marL="121920" marR="121920" marT="60960" marB="60960" anchor="ctr" anchorCtr="1">
                    <a:solidFill>
                      <a:schemeClr val="accent5">
                        <a:lumMod val="20000"/>
                        <a:lumOff val="80000"/>
                      </a:schemeClr>
                    </a:solidFill>
                  </a:tcPr>
                </a:tc>
                <a:tc>
                  <a:txBody>
                    <a:bodyPr/>
                    <a:lstStyle/>
                    <a:p>
                      <a:pPr algn="ctr"/>
                      <a:r>
                        <a:rPr lang="zh-CN" altLang="en-US" sz="1900" dirty="0">
                          <a:latin typeface="微软雅黑" panose="020B0503020204020204" pitchFamily="34" charset="-122"/>
                          <a:ea typeface="微软雅黑" panose="020B0503020204020204" pitchFamily="34" charset="-122"/>
                        </a:rPr>
                        <a:t>足额保险合同、不足额保险合同、超额保险合同</a:t>
                      </a:r>
                    </a:p>
                  </a:txBody>
                  <a:tcPr marL="121920" marR="121920" marT="60960" marB="60960" anchor="ctr" anchorCtr="1">
                    <a:solidFill>
                      <a:schemeClr val="accent5">
                        <a:lumMod val="20000"/>
                        <a:lumOff val="80000"/>
                      </a:schemeClr>
                    </a:solidFill>
                  </a:tcPr>
                </a:tc>
                <a:extLst>
                  <a:ext uri="{0D108BD9-81ED-4DB2-BD59-A6C34878D82A}">
                    <a16:rowId xmlns="" xmlns:a16="http://schemas.microsoft.com/office/drawing/2014/main" val="10006"/>
                  </a:ext>
                </a:extLst>
              </a:tr>
            </a:tbl>
          </a:graphicData>
        </a:graphic>
      </p:graphicFrame>
      <p:grpSp>
        <p:nvGrpSpPr>
          <p:cNvPr id="13" name="组合 12">
            <a:extLst>
              <a:ext uri="{FF2B5EF4-FFF2-40B4-BE49-F238E27FC236}">
                <a16:creationId xmlns="" xmlns:a16="http://schemas.microsoft.com/office/drawing/2014/main" id="{96BFF842-7FA1-49F1-98AA-C1D034AEBD5E}"/>
              </a:ext>
            </a:extLst>
          </p:cNvPr>
          <p:cNvGrpSpPr/>
          <p:nvPr/>
        </p:nvGrpSpPr>
        <p:grpSpPr>
          <a:xfrm>
            <a:off x="-3518" y="-1"/>
            <a:ext cx="12195518" cy="737406"/>
            <a:chOff x="1300626" y="-1"/>
            <a:chExt cx="12195518" cy="737406"/>
          </a:xfrm>
        </p:grpSpPr>
        <p:grpSp>
          <p:nvGrpSpPr>
            <p:cNvPr id="14" name="组合 13">
              <a:extLst>
                <a:ext uri="{FF2B5EF4-FFF2-40B4-BE49-F238E27FC236}">
                  <a16:creationId xmlns="" xmlns:a16="http://schemas.microsoft.com/office/drawing/2014/main" id="{05213FED-47B3-4FF8-9232-FAC4B9618174}"/>
                </a:ext>
              </a:extLst>
            </p:cNvPr>
            <p:cNvGrpSpPr/>
            <p:nvPr/>
          </p:nvGrpSpPr>
          <p:grpSpPr>
            <a:xfrm>
              <a:off x="1300626" y="-1"/>
              <a:ext cx="4470216" cy="737406"/>
              <a:chOff x="1300626" y="-1"/>
              <a:chExt cx="4470216" cy="737406"/>
            </a:xfrm>
          </p:grpSpPr>
          <p:sp>
            <p:nvSpPr>
              <p:cNvPr id="20" name="任意多边形 17">
                <a:extLst>
                  <a:ext uri="{FF2B5EF4-FFF2-40B4-BE49-F238E27FC236}">
                    <a16:creationId xmlns="" xmlns:a16="http://schemas.microsoft.com/office/drawing/2014/main" id="{E60C10AA-BA27-4D9D-B638-EAE6FC4CF317}"/>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文本框 1">
                <a:extLst>
                  <a:ext uri="{FF2B5EF4-FFF2-40B4-BE49-F238E27FC236}">
                    <a16:creationId xmlns="" xmlns:a16="http://schemas.microsoft.com/office/drawing/2014/main" id="{5FEFD96D-B193-4E43-98B6-8726F8119618}"/>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保险合同的分类</a:t>
                </a:r>
              </a:p>
            </p:txBody>
          </p:sp>
          <p:sp>
            <p:nvSpPr>
              <p:cNvPr id="28" name="任意多边形 17">
                <a:extLst>
                  <a:ext uri="{FF2B5EF4-FFF2-40B4-BE49-F238E27FC236}">
                    <a16:creationId xmlns="" xmlns:a16="http://schemas.microsoft.com/office/drawing/2014/main" id="{49CBC1B9-39DE-4C8B-83C2-C4904A260154}"/>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任意多边形 17">
                <a:extLst>
                  <a:ext uri="{FF2B5EF4-FFF2-40B4-BE49-F238E27FC236}">
                    <a16:creationId xmlns="" xmlns:a16="http://schemas.microsoft.com/office/drawing/2014/main" id="{984C047C-CAA9-4F7C-8C95-95DBF1D9D27A}"/>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19" name="直接连接符 18">
              <a:extLst>
                <a:ext uri="{FF2B5EF4-FFF2-40B4-BE49-F238E27FC236}">
                  <a16:creationId xmlns="" xmlns:a16="http://schemas.microsoft.com/office/drawing/2014/main" id="{04585034-735F-474B-A481-2E5EAA4C08A4}"/>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1844359"/>
      </p:ext>
    </p:extLst>
  </p:cSld>
  <p:clrMapOvr>
    <a:masterClrMapping/>
  </p:clrMapOvr>
  <mc:AlternateContent xmlns:mc="http://schemas.openxmlformats.org/markup-compatibility/2006" xmlns:p14="http://schemas.microsoft.com/office/powerpoint/2010/main">
    <mc:Choice Requires="p14">
      <p:transition spd="slow" p14:dur="1600" advTm="5000">
        <p14:gallery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2"/>
          <p:cNvSpPr>
            <a:spLocks noChangeArrowheads="1"/>
          </p:cNvSpPr>
          <p:nvPr/>
        </p:nvSpPr>
        <p:spPr bwMode="auto">
          <a:xfrm>
            <a:off x="3719462" y="1793777"/>
            <a:ext cx="2841487" cy="816505"/>
          </a:xfrm>
          <a:prstGeom prst="chevron">
            <a:avLst>
              <a:gd name="adj" fmla="val 56362"/>
            </a:avLst>
          </a:prstGeom>
          <a:solidFill>
            <a:srgbClr val="BFBFBF"/>
          </a:solidFill>
          <a:ln>
            <a:noFill/>
          </a:ln>
          <a:effectLst/>
        </p:spPr>
        <p:txBody>
          <a:bodyPr wrap="none" anchor="ctr"/>
          <a:lstStyle/>
          <a:p>
            <a:pPr algn="ctr">
              <a:lnSpc>
                <a:spcPct val="160000"/>
              </a:lnSpc>
              <a:spcBef>
                <a:spcPct val="50000"/>
              </a:spcBef>
            </a:pPr>
            <a:endParaRPr kumimoji="1"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任意多边形-1"/>
          <p:cNvSpPr>
            <a:spLocks noChangeArrowheads="1"/>
          </p:cNvSpPr>
          <p:nvPr/>
        </p:nvSpPr>
        <p:spPr bwMode="auto">
          <a:xfrm>
            <a:off x="1031163" y="1793777"/>
            <a:ext cx="2722069" cy="816505"/>
          </a:xfrm>
          <a:prstGeom prst="homePlate">
            <a:avLst>
              <a:gd name="adj" fmla="val 63872"/>
            </a:avLst>
          </a:prstGeom>
          <a:solidFill>
            <a:srgbClr val="FFD737"/>
          </a:solidFill>
          <a:ln>
            <a:noFill/>
          </a:ln>
          <a:effectLst/>
        </p:spPr>
        <p:txBody>
          <a:bodyPr wrap="none" anchor="ctr"/>
          <a:lstStyle/>
          <a:p>
            <a:pPr algn="ctr">
              <a:lnSpc>
                <a:spcPct val="160000"/>
              </a:lnSpc>
            </a:pPr>
            <a:endParaRPr kumimoji="1"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1" name="线型-1"/>
          <p:cNvSpPr>
            <a:spLocks noChangeShapeType="1"/>
          </p:cNvSpPr>
          <p:nvPr/>
        </p:nvSpPr>
        <p:spPr bwMode="auto">
          <a:xfrm>
            <a:off x="3612423" y="3162300"/>
            <a:ext cx="0" cy="2451101"/>
          </a:xfrm>
          <a:prstGeom prst="line">
            <a:avLst/>
          </a:prstGeom>
          <a:noFill/>
          <a:ln w="19050">
            <a:solidFill>
              <a:schemeClr val="accent5">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sz="2400" i="1">
              <a:solidFill>
                <a:srgbClr val="333333"/>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695882" y="1935289"/>
            <a:ext cx="1107996" cy="461665"/>
          </a:xfrm>
          <a:prstGeom prst="rect">
            <a:avLst/>
          </a:prstGeom>
          <a:noFill/>
        </p:spPr>
        <p:txBody>
          <a:bodyPr wrap="non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当事人</a:t>
            </a:r>
          </a:p>
        </p:txBody>
      </p:sp>
      <p:sp>
        <p:nvSpPr>
          <p:cNvPr id="13" name="TextBox 12"/>
          <p:cNvSpPr txBox="1"/>
          <p:nvPr/>
        </p:nvSpPr>
        <p:spPr>
          <a:xfrm>
            <a:off x="4517811" y="1935289"/>
            <a:ext cx="1107996" cy="461665"/>
          </a:xfrm>
          <a:prstGeom prst="rect">
            <a:avLst/>
          </a:prstGeom>
          <a:noFill/>
        </p:spPr>
        <p:txBody>
          <a:bodyPr wrap="non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关系人</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4139" y="2180862"/>
            <a:ext cx="3905885" cy="2955164"/>
          </a:xfrm>
          <a:prstGeom prst="rect">
            <a:avLst/>
          </a:prstGeom>
        </p:spPr>
      </p:pic>
      <p:sp>
        <p:nvSpPr>
          <p:cNvPr id="14" name="TextBox 13"/>
          <p:cNvSpPr txBox="1"/>
          <p:nvPr/>
        </p:nvSpPr>
        <p:spPr>
          <a:xfrm>
            <a:off x="800308" y="3097661"/>
            <a:ext cx="2825379" cy="2301784"/>
          </a:xfrm>
          <a:prstGeom prst="rect">
            <a:avLst/>
          </a:prstGeom>
          <a:noFill/>
        </p:spPr>
        <p:txBody>
          <a:bodyPr wrap="square" rtlCol="0">
            <a:spAutoFit/>
          </a:bodyPr>
          <a:lstStyle/>
          <a:p>
            <a:pPr marL="380990" indent="-380990">
              <a:lnSpc>
                <a:spcPct val="130000"/>
              </a:lnSpc>
              <a:buFont typeface="Wingdings" panose="05000000000000000000" pitchFamily="2" charset="2"/>
              <a:buChar char="u"/>
            </a:pPr>
            <a:r>
              <a:rPr lang="zh-CN" altLang="en-US" sz="1600" dirty="0">
                <a:latin typeface="微软雅黑" panose="020B0503020204020204" pitchFamily="34" charset="-122"/>
                <a:ea typeface="微软雅黑" panose="020B0503020204020204" pitchFamily="34" charset="-122"/>
              </a:rPr>
              <a:t>保险人：保险公司</a:t>
            </a:r>
          </a:p>
          <a:p>
            <a:pPr marL="380990" indent="-380990">
              <a:lnSpc>
                <a:spcPct val="130000"/>
              </a:lnSpc>
              <a:buFont typeface="Wingdings" panose="05000000000000000000" pitchFamily="2" charset="2"/>
              <a:buChar char="u"/>
            </a:pPr>
            <a:r>
              <a:rPr lang="zh-CN" altLang="en-US" sz="1600" dirty="0">
                <a:latin typeface="微软雅黑" panose="020B0503020204020204" pitchFamily="34" charset="-122"/>
                <a:ea typeface="微软雅黑" panose="020B0503020204020204" pitchFamily="34" charset="-122"/>
              </a:rPr>
              <a:t>投保人：与保险人订立保险合同并负有交付保险费义务的保险合同的另一方当事人</a:t>
            </a:r>
            <a:endParaRPr lang="en-US" altLang="zh-CN" sz="1600" dirty="0">
              <a:latin typeface="微软雅黑" panose="020B0503020204020204" pitchFamily="34" charset="-122"/>
              <a:ea typeface="微软雅黑" panose="020B0503020204020204" pitchFamily="34" charset="-122"/>
            </a:endParaRPr>
          </a:p>
          <a:p>
            <a:pPr marL="380990" indent="-380990">
              <a:lnSpc>
                <a:spcPct val="130000"/>
              </a:lnSpc>
              <a:buFont typeface="Wingdings" panose="05000000000000000000" pitchFamily="2" charset="2"/>
              <a:buChar char="u"/>
            </a:pPr>
            <a:r>
              <a:rPr lang="zh-CN" altLang="en-US" sz="1600" dirty="0">
                <a:latin typeface="微软雅黑" panose="020B0503020204020204" pitchFamily="34" charset="-122"/>
                <a:ea typeface="微软雅黑" panose="020B0503020204020204" pitchFamily="34" charset="-122"/>
              </a:rPr>
              <a:t>注：投保人须具有民事行为能力</a:t>
            </a:r>
          </a:p>
        </p:txBody>
      </p:sp>
      <p:sp>
        <p:nvSpPr>
          <p:cNvPr id="16" name="TextBox 15"/>
          <p:cNvSpPr txBox="1"/>
          <p:nvPr/>
        </p:nvSpPr>
        <p:spPr>
          <a:xfrm>
            <a:off x="3753231" y="3044555"/>
            <a:ext cx="3398887" cy="2621872"/>
          </a:xfrm>
          <a:prstGeom prst="rect">
            <a:avLst/>
          </a:prstGeom>
          <a:noFill/>
        </p:spPr>
        <p:txBody>
          <a:bodyPr wrap="square" rtlCol="0">
            <a:spAutoFit/>
          </a:bodyPr>
          <a:lstStyle/>
          <a:p>
            <a:pPr marL="380990" indent="-380990">
              <a:lnSpc>
                <a:spcPct val="13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被保险人：财产或人身受保险合同保障，享有保险金请求权的人</a:t>
            </a:r>
          </a:p>
          <a:p>
            <a:pPr marL="380990" indent="-380990">
              <a:lnSpc>
                <a:spcPct val="13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注：自然人、法人可作为财产险被保险人，人身险的被保险人只能为自然人</a:t>
            </a:r>
          </a:p>
          <a:p>
            <a:pPr marL="380990" indent="-380990">
              <a:lnSpc>
                <a:spcPct val="130000"/>
              </a:lnSpc>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受益人：被保险人或投保人指定的享有保险金请求权的人</a:t>
            </a:r>
          </a:p>
        </p:txBody>
      </p:sp>
      <p:grpSp>
        <p:nvGrpSpPr>
          <p:cNvPr id="20" name="组合 19">
            <a:extLst>
              <a:ext uri="{FF2B5EF4-FFF2-40B4-BE49-F238E27FC236}">
                <a16:creationId xmlns="" xmlns:a16="http://schemas.microsoft.com/office/drawing/2014/main" id="{7EE6C94E-E856-4395-BB9B-C6C7DB0BCCF0}"/>
              </a:ext>
            </a:extLst>
          </p:cNvPr>
          <p:cNvGrpSpPr/>
          <p:nvPr/>
        </p:nvGrpSpPr>
        <p:grpSpPr>
          <a:xfrm>
            <a:off x="-3518" y="-1"/>
            <a:ext cx="12195518" cy="737406"/>
            <a:chOff x="1300626" y="-1"/>
            <a:chExt cx="12195518" cy="737406"/>
          </a:xfrm>
        </p:grpSpPr>
        <p:grpSp>
          <p:nvGrpSpPr>
            <p:cNvPr id="21" name="组合 20">
              <a:extLst>
                <a:ext uri="{FF2B5EF4-FFF2-40B4-BE49-F238E27FC236}">
                  <a16:creationId xmlns="" xmlns:a16="http://schemas.microsoft.com/office/drawing/2014/main" id="{D2196C5D-BC8D-4591-876B-B96A9DE6AE12}"/>
                </a:ext>
              </a:extLst>
            </p:cNvPr>
            <p:cNvGrpSpPr/>
            <p:nvPr/>
          </p:nvGrpSpPr>
          <p:grpSpPr>
            <a:xfrm>
              <a:off x="1300626" y="-1"/>
              <a:ext cx="4470216" cy="737406"/>
              <a:chOff x="1300626" y="-1"/>
              <a:chExt cx="4470216" cy="737406"/>
            </a:xfrm>
          </p:grpSpPr>
          <p:sp>
            <p:nvSpPr>
              <p:cNvPr id="27" name="任意多边形 17">
                <a:extLst>
                  <a:ext uri="{FF2B5EF4-FFF2-40B4-BE49-F238E27FC236}">
                    <a16:creationId xmlns="" xmlns:a16="http://schemas.microsoft.com/office/drawing/2014/main" id="{2386D7FA-01CB-4687-B186-C907985D1425}"/>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文本框 1">
                <a:extLst>
                  <a:ext uri="{FF2B5EF4-FFF2-40B4-BE49-F238E27FC236}">
                    <a16:creationId xmlns="" xmlns:a16="http://schemas.microsoft.com/office/drawing/2014/main" id="{D65621CD-3A01-44CB-B601-497F30D444A6}"/>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保险合同的主题</a:t>
                </a:r>
              </a:p>
            </p:txBody>
          </p:sp>
          <p:sp>
            <p:nvSpPr>
              <p:cNvPr id="35" name="任意多边形 17">
                <a:extLst>
                  <a:ext uri="{FF2B5EF4-FFF2-40B4-BE49-F238E27FC236}">
                    <a16:creationId xmlns="" xmlns:a16="http://schemas.microsoft.com/office/drawing/2014/main" id="{65DC0FD5-B37C-483D-AC94-F346C2D1BA55}"/>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6" name="任意多边形 17">
                <a:extLst>
                  <a:ext uri="{FF2B5EF4-FFF2-40B4-BE49-F238E27FC236}">
                    <a16:creationId xmlns="" xmlns:a16="http://schemas.microsoft.com/office/drawing/2014/main" id="{E47806E5-E0DC-448F-A7E7-AA7F3488348C}"/>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6" name="直接连接符 25">
              <a:extLst>
                <a:ext uri="{FF2B5EF4-FFF2-40B4-BE49-F238E27FC236}">
                  <a16:creationId xmlns="" xmlns:a16="http://schemas.microsoft.com/office/drawing/2014/main" id="{B63B7047-B871-4563-8E29-941CDD6100BD}"/>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56696123"/>
      </p:ext>
    </p:extLst>
  </p:cSld>
  <p:clrMapOvr>
    <a:masterClrMapping/>
  </p:clrMapOvr>
  <mc:AlternateContent xmlns:mc="http://schemas.openxmlformats.org/markup-compatibility/2006" xmlns:p14="http://schemas.microsoft.com/office/powerpoint/2010/main">
    <mc:Choice Requires="p14">
      <p:transition spd="slow" p14:dur="1500" advTm="9000">
        <p:split orient="vert"/>
      </p:transition>
    </mc:Choice>
    <mc:Fallback xmlns="">
      <p:transition spd="slow" advTm="9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strVal val="#ppt_w+.3"/>
                                          </p:val>
                                        </p:tav>
                                        <p:tav tm="100000">
                                          <p:val>
                                            <p:strVal val="#ppt_w"/>
                                          </p:val>
                                        </p:tav>
                                      </p:tavLst>
                                    </p:anim>
                                    <p:anim calcmode="lin" valueType="num">
                                      <p:cBhvr>
                                        <p:cTn id="12" dur="750" fill="hold"/>
                                        <p:tgtEl>
                                          <p:spTgt spid="12"/>
                                        </p:tgtEl>
                                        <p:attrNameLst>
                                          <p:attrName>ppt_h</p:attrName>
                                        </p:attrNameLst>
                                      </p:cBhvr>
                                      <p:tavLst>
                                        <p:tav tm="0">
                                          <p:val>
                                            <p:strVal val="#ppt_h"/>
                                          </p:val>
                                        </p:tav>
                                        <p:tav tm="100000">
                                          <p:val>
                                            <p:strVal val="#ppt_h"/>
                                          </p:val>
                                        </p:tav>
                                      </p:tavLst>
                                    </p:anim>
                                    <p:animEffect transition="in" filter="fade">
                                      <p:cBhvr>
                                        <p:cTn id="13" dur="750"/>
                                        <p:tgtEl>
                                          <p:spTgt spid="12"/>
                                        </p:tgtEl>
                                      </p:cBhvr>
                                    </p:animEffect>
                                  </p:childTnLst>
                                </p:cTn>
                              </p:par>
                            </p:childTnLst>
                          </p:cTn>
                        </p:par>
                        <p:par>
                          <p:cTn id="14" fill="hold">
                            <p:stCondLst>
                              <p:cond delay="1250"/>
                            </p:stCondLst>
                            <p:childTnLst>
                              <p:par>
                                <p:cTn id="15" presetID="42" presetClass="entr" presetSubtype="0" fill="hold" grpId="0" nodeType="after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750"/>
                                        <p:tgtEl>
                                          <p:spTgt spid="14">
                                            <p:txEl>
                                              <p:pRg st="0" end="0"/>
                                            </p:txEl>
                                          </p:spTgt>
                                        </p:tgtEl>
                                      </p:cBhvr>
                                    </p:animEffect>
                                    <p:anim calcmode="lin" valueType="num">
                                      <p:cBhvr>
                                        <p:cTn id="18" dur="7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9" dur="750" fill="hold"/>
                                        <p:tgtEl>
                                          <p:spTgt spid="14">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fade">
                                      <p:cBhvr>
                                        <p:cTn id="22" dur="750"/>
                                        <p:tgtEl>
                                          <p:spTgt spid="14">
                                            <p:txEl>
                                              <p:pRg st="1" end="1"/>
                                            </p:txEl>
                                          </p:spTgt>
                                        </p:tgtEl>
                                      </p:cBhvr>
                                    </p:animEffect>
                                    <p:anim calcmode="lin" valueType="num">
                                      <p:cBhvr>
                                        <p:cTn id="23" dur="75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4" dur="750" fill="hold"/>
                                        <p:tgtEl>
                                          <p:spTgt spid="14">
                                            <p:txEl>
                                              <p:pRg st="1" end="1"/>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14">
                                            <p:txEl>
                                              <p:pRg st="2" end="2"/>
                                            </p:txEl>
                                          </p:spTgt>
                                        </p:tgtEl>
                                        <p:attrNameLst>
                                          <p:attrName>style.visibility</p:attrName>
                                        </p:attrNameLst>
                                      </p:cBhvr>
                                      <p:to>
                                        <p:strVal val="visible"/>
                                      </p:to>
                                    </p:set>
                                    <p:animEffect transition="in" filter="fade">
                                      <p:cBhvr>
                                        <p:cTn id="27" dur="750"/>
                                        <p:tgtEl>
                                          <p:spTgt spid="14">
                                            <p:txEl>
                                              <p:pRg st="2" end="2"/>
                                            </p:txEl>
                                          </p:spTgt>
                                        </p:tgtEl>
                                      </p:cBhvr>
                                    </p:animEffect>
                                    <p:anim calcmode="lin" valueType="num">
                                      <p:cBhvr>
                                        <p:cTn id="28" dur="75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9" dur="75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42"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outHorizontal)">
                                      <p:cBhvr>
                                        <p:cTn id="33" dur="500"/>
                                        <p:tgtEl>
                                          <p:spTgt spid="11"/>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3500"/>
                            </p:stCondLst>
                            <p:childTnLst>
                              <p:par>
                                <p:cTn id="39" presetID="50" presetClass="entr" presetSubtype="0" decel="10000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750" fill="hold"/>
                                        <p:tgtEl>
                                          <p:spTgt spid="13"/>
                                        </p:tgtEl>
                                        <p:attrNameLst>
                                          <p:attrName>ppt_w</p:attrName>
                                        </p:attrNameLst>
                                      </p:cBhvr>
                                      <p:tavLst>
                                        <p:tav tm="0">
                                          <p:val>
                                            <p:strVal val="#ppt_w+.3"/>
                                          </p:val>
                                        </p:tav>
                                        <p:tav tm="100000">
                                          <p:val>
                                            <p:strVal val="#ppt_w"/>
                                          </p:val>
                                        </p:tav>
                                      </p:tavLst>
                                    </p:anim>
                                    <p:anim calcmode="lin" valueType="num">
                                      <p:cBhvr>
                                        <p:cTn id="42" dur="750" fill="hold"/>
                                        <p:tgtEl>
                                          <p:spTgt spid="13"/>
                                        </p:tgtEl>
                                        <p:attrNameLst>
                                          <p:attrName>ppt_h</p:attrName>
                                        </p:attrNameLst>
                                      </p:cBhvr>
                                      <p:tavLst>
                                        <p:tav tm="0">
                                          <p:val>
                                            <p:strVal val="#ppt_h"/>
                                          </p:val>
                                        </p:tav>
                                        <p:tav tm="100000">
                                          <p:val>
                                            <p:strVal val="#ppt_h"/>
                                          </p:val>
                                        </p:tav>
                                      </p:tavLst>
                                    </p:anim>
                                    <p:animEffect transition="in" filter="fade">
                                      <p:cBhvr>
                                        <p:cTn id="43" dur="750"/>
                                        <p:tgtEl>
                                          <p:spTgt spid="13"/>
                                        </p:tgtEl>
                                      </p:cBhvr>
                                    </p:animEffect>
                                  </p:childTnLst>
                                </p:cTn>
                              </p:par>
                            </p:childTnLst>
                          </p:cTn>
                        </p:par>
                        <p:par>
                          <p:cTn id="44" fill="hold">
                            <p:stCondLst>
                              <p:cond delay="4250"/>
                            </p:stCondLst>
                            <p:childTnLst>
                              <p:par>
                                <p:cTn id="45" presetID="42" presetClass="entr" presetSubtype="0" fill="hold" grpId="0" nodeType="afterEffect">
                                  <p:stCondLst>
                                    <p:cond delay="0"/>
                                  </p:stCondLst>
                                  <p:childTnLst>
                                    <p:set>
                                      <p:cBhvr>
                                        <p:cTn id="46" dur="1" fill="hold">
                                          <p:stCondLst>
                                            <p:cond delay="0"/>
                                          </p:stCondLst>
                                        </p:cTn>
                                        <p:tgtEl>
                                          <p:spTgt spid="16">
                                            <p:txEl>
                                              <p:pRg st="0" end="0"/>
                                            </p:txEl>
                                          </p:spTgt>
                                        </p:tgtEl>
                                        <p:attrNameLst>
                                          <p:attrName>style.visibility</p:attrName>
                                        </p:attrNameLst>
                                      </p:cBhvr>
                                      <p:to>
                                        <p:strVal val="visible"/>
                                      </p:to>
                                    </p:set>
                                    <p:animEffect transition="in" filter="fade">
                                      <p:cBhvr>
                                        <p:cTn id="47" dur="750"/>
                                        <p:tgtEl>
                                          <p:spTgt spid="16">
                                            <p:txEl>
                                              <p:pRg st="0" end="0"/>
                                            </p:txEl>
                                          </p:spTgt>
                                        </p:tgtEl>
                                      </p:cBhvr>
                                    </p:animEffect>
                                    <p:anim calcmode="lin" valueType="num">
                                      <p:cBhvr>
                                        <p:cTn id="48" dur="75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49" dur="750" fill="hold"/>
                                        <p:tgtEl>
                                          <p:spTgt spid="16">
                                            <p:txEl>
                                              <p:pRg st="0" end="0"/>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
                                  </p:stCondLst>
                                  <p:childTnLst>
                                    <p:set>
                                      <p:cBhvr>
                                        <p:cTn id="51" dur="1" fill="hold">
                                          <p:stCondLst>
                                            <p:cond delay="0"/>
                                          </p:stCondLst>
                                        </p:cTn>
                                        <p:tgtEl>
                                          <p:spTgt spid="16">
                                            <p:txEl>
                                              <p:pRg st="1" end="1"/>
                                            </p:txEl>
                                          </p:spTgt>
                                        </p:tgtEl>
                                        <p:attrNameLst>
                                          <p:attrName>style.visibility</p:attrName>
                                        </p:attrNameLst>
                                      </p:cBhvr>
                                      <p:to>
                                        <p:strVal val="visible"/>
                                      </p:to>
                                    </p:set>
                                    <p:animEffect transition="in" filter="fade">
                                      <p:cBhvr>
                                        <p:cTn id="52" dur="750"/>
                                        <p:tgtEl>
                                          <p:spTgt spid="16">
                                            <p:txEl>
                                              <p:pRg st="1" end="1"/>
                                            </p:txEl>
                                          </p:spTgt>
                                        </p:tgtEl>
                                      </p:cBhvr>
                                    </p:animEffect>
                                    <p:anim calcmode="lin" valueType="num">
                                      <p:cBhvr>
                                        <p:cTn id="53" dur="75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54" dur="750" fill="hold"/>
                                        <p:tgtEl>
                                          <p:spTgt spid="16">
                                            <p:txEl>
                                              <p:pRg st="1" end="1"/>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16">
                                            <p:txEl>
                                              <p:pRg st="2" end="2"/>
                                            </p:txEl>
                                          </p:spTgt>
                                        </p:tgtEl>
                                        <p:attrNameLst>
                                          <p:attrName>style.visibility</p:attrName>
                                        </p:attrNameLst>
                                      </p:cBhvr>
                                      <p:to>
                                        <p:strVal val="visible"/>
                                      </p:to>
                                    </p:set>
                                    <p:animEffect transition="in" filter="fade">
                                      <p:cBhvr>
                                        <p:cTn id="57" dur="750"/>
                                        <p:tgtEl>
                                          <p:spTgt spid="16">
                                            <p:txEl>
                                              <p:pRg st="2" end="2"/>
                                            </p:txEl>
                                          </p:spTgt>
                                        </p:tgtEl>
                                      </p:cBhvr>
                                    </p:animEffect>
                                    <p:anim calcmode="lin" valueType="num">
                                      <p:cBhvr>
                                        <p:cTn id="58" dur="750" fill="hold"/>
                                        <p:tgtEl>
                                          <p:spTgt spid="16">
                                            <p:txEl>
                                              <p:pRg st="2" end="2"/>
                                            </p:txEl>
                                          </p:spTgt>
                                        </p:tgtEl>
                                        <p:attrNameLst>
                                          <p:attrName>ppt_x</p:attrName>
                                        </p:attrNameLst>
                                      </p:cBhvr>
                                      <p:tavLst>
                                        <p:tav tm="0">
                                          <p:val>
                                            <p:strVal val="#ppt_x"/>
                                          </p:val>
                                        </p:tav>
                                        <p:tav tm="100000">
                                          <p:val>
                                            <p:strVal val="#ppt_x"/>
                                          </p:val>
                                        </p:tav>
                                      </p:tavLst>
                                    </p:anim>
                                    <p:anim calcmode="lin" valueType="num">
                                      <p:cBhvr>
                                        <p:cTn id="59" dur="750" fill="hold"/>
                                        <p:tgtEl>
                                          <p:spTgt spid="16">
                                            <p:txEl>
                                              <p:pRg st="2" end="2"/>
                                            </p:txEl>
                                          </p:spTgt>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42" presetClass="entr" presetSubtype="0"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750"/>
                                        <p:tgtEl>
                                          <p:spTgt spid="2"/>
                                        </p:tgtEl>
                                      </p:cBhvr>
                                    </p:animEffect>
                                    <p:anim calcmode="lin" valueType="num">
                                      <p:cBhvr>
                                        <p:cTn id="64" dur="750" fill="hold"/>
                                        <p:tgtEl>
                                          <p:spTgt spid="2"/>
                                        </p:tgtEl>
                                        <p:attrNameLst>
                                          <p:attrName>ppt_x</p:attrName>
                                        </p:attrNameLst>
                                      </p:cBhvr>
                                      <p:tavLst>
                                        <p:tav tm="0">
                                          <p:val>
                                            <p:strVal val="#ppt_x"/>
                                          </p:val>
                                        </p:tav>
                                        <p:tav tm="100000">
                                          <p:val>
                                            <p:strVal val="#ppt_x"/>
                                          </p:val>
                                        </p:tav>
                                      </p:tavLst>
                                    </p:anim>
                                    <p:anim calcmode="lin" valueType="num">
                                      <p:cBhvr>
                                        <p:cTn id="65" dur="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p:bldP spid="13" grpId="0"/>
      <p:bldP spid="14" grpId="0" uiExpand="1" build="p"/>
      <p:bldP spid="16"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五边形 6"/>
          <p:cNvSpPr/>
          <p:nvPr/>
        </p:nvSpPr>
        <p:spPr>
          <a:xfrm rot="21016772">
            <a:off x="5960097" y="1458249"/>
            <a:ext cx="1956431" cy="717359"/>
          </a:xfrm>
          <a:custGeom>
            <a:avLst/>
            <a:gdLst>
              <a:gd name="connsiteX0" fmla="*/ 0 w 939766"/>
              <a:gd name="connsiteY0" fmla="*/ 0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0 w 939766"/>
              <a:gd name="connsiteY5" fmla="*/ 0 h 324000"/>
              <a:gd name="connsiteX0" fmla="*/ 43811 w 939766"/>
              <a:gd name="connsiteY0" fmla="*/ 7505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43811 w 939766"/>
              <a:gd name="connsiteY5" fmla="*/ 7505 h 324000"/>
              <a:gd name="connsiteX0" fmla="*/ 53199 w 939766"/>
              <a:gd name="connsiteY0" fmla="*/ 9114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53199 w 939766"/>
              <a:gd name="connsiteY5" fmla="*/ 9114 h 324000"/>
              <a:gd name="connsiteX0" fmla="*/ 53199 w 945527"/>
              <a:gd name="connsiteY0" fmla="*/ 9114 h 324000"/>
              <a:gd name="connsiteX1" fmla="*/ 777766 w 945527"/>
              <a:gd name="connsiteY1" fmla="*/ 0 h 324000"/>
              <a:gd name="connsiteX2" fmla="*/ 945527 w 945527"/>
              <a:gd name="connsiteY2" fmla="*/ 128371 h 324000"/>
              <a:gd name="connsiteX3" fmla="*/ 777766 w 945527"/>
              <a:gd name="connsiteY3" fmla="*/ 324000 h 324000"/>
              <a:gd name="connsiteX4" fmla="*/ 0 w 945527"/>
              <a:gd name="connsiteY4" fmla="*/ 324000 h 324000"/>
              <a:gd name="connsiteX5" fmla="*/ 53199 w 945527"/>
              <a:gd name="connsiteY5" fmla="*/ 9114 h 324000"/>
              <a:gd name="connsiteX0" fmla="*/ 53199 w 943115"/>
              <a:gd name="connsiteY0" fmla="*/ 9114 h 324000"/>
              <a:gd name="connsiteX1" fmla="*/ 777766 w 943115"/>
              <a:gd name="connsiteY1" fmla="*/ 0 h 324000"/>
              <a:gd name="connsiteX2" fmla="*/ 943115 w 943115"/>
              <a:gd name="connsiteY2" fmla="*/ 142453 h 324000"/>
              <a:gd name="connsiteX3" fmla="*/ 777766 w 943115"/>
              <a:gd name="connsiteY3" fmla="*/ 324000 h 324000"/>
              <a:gd name="connsiteX4" fmla="*/ 0 w 943115"/>
              <a:gd name="connsiteY4" fmla="*/ 324000 h 324000"/>
              <a:gd name="connsiteX5" fmla="*/ 53199 w 943115"/>
              <a:gd name="connsiteY5" fmla="*/ 9114 h 3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115" h="324000">
                <a:moveTo>
                  <a:pt x="53199" y="9114"/>
                </a:moveTo>
                <a:lnTo>
                  <a:pt x="777766" y="0"/>
                </a:lnTo>
                <a:lnTo>
                  <a:pt x="943115" y="142453"/>
                </a:lnTo>
                <a:lnTo>
                  <a:pt x="777766" y="324000"/>
                </a:lnTo>
                <a:lnTo>
                  <a:pt x="0" y="324000"/>
                </a:lnTo>
                <a:lnTo>
                  <a:pt x="53199" y="9114"/>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五边形 6"/>
          <p:cNvSpPr/>
          <p:nvPr/>
        </p:nvSpPr>
        <p:spPr>
          <a:xfrm rot="21016772">
            <a:off x="5960099" y="3386917"/>
            <a:ext cx="1956431" cy="717359"/>
          </a:xfrm>
          <a:custGeom>
            <a:avLst/>
            <a:gdLst>
              <a:gd name="connsiteX0" fmla="*/ 0 w 939766"/>
              <a:gd name="connsiteY0" fmla="*/ 0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0 w 939766"/>
              <a:gd name="connsiteY5" fmla="*/ 0 h 324000"/>
              <a:gd name="connsiteX0" fmla="*/ 43811 w 939766"/>
              <a:gd name="connsiteY0" fmla="*/ 7505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43811 w 939766"/>
              <a:gd name="connsiteY5" fmla="*/ 7505 h 324000"/>
              <a:gd name="connsiteX0" fmla="*/ 53199 w 939766"/>
              <a:gd name="connsiteY0" fmla="*/ 9114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53199 w 939766"/>
              <a:gd name="connsiteY5" fmla="*/ 9114 h 324000"/>
              <a:gd name="connsiteX0" fmla="*/ 53199 w 945527"/>
              <a:gd name="connsiteY0" fmla="*/ 9114 h 324000"/>
              <a:gd name="connsiteX1" fmla="*/ 777766 w 945527"/>
              <a:gd name="connsiteY1" fmla="*/ 0 h 324000"/>
              <a:gd name="connsiteX2" fmla="*/ 945527 w 945527"/>
              <a:gd name="connsiteY2" fmla="*/ 128371 h 324000"/>
              <a:gd name="connsiteX3" fmla="*/ 777766 w 945527"/>
              <a:gd name="connsiteY3" fmla="*/ 324000 h 324000"/>
              <a:gd name="connsiteX4" fmla="*/ 0 w 945527"/>
              <a:gd name="connsiteY4" fmla="*/ 324000 h 324000"/>
              <a:gd name="connsiteX5" fmla="*/ 53199 w 945527"/>
              <a:gd name="connsiteY5" fmla="*/ 9114 h 324000"/>
              <a:gd name="connsiteX0" fmla="*/ 53199 w 943115"/>
              <a:gd name="connsiteY0" fmla="*/ 9114 h 324000"/>
              <a:gd name="connsiteX1" fmla="*/ 777766 w 943115"/>
              <a:gd name="connsiteY1" fmla="*/ 0 h 324000"/>
              <a:gd name="connsiteX2" fmla="*/ 943115 w 943115"/>
              <a:gd name="connsiteY2" fmla="*/ 142453 h 324000"/>
              <a:gd name="connsiteX3" fmla="*/ 777766 w 943115"/>
              <a:gd name="connsiteY3" fmla="*/ 324000 h 324000"/>
              <a:gd name="connsiteX4" fmla="*/ 0 w 943115"/>
              <a:gd name="connsiteY4" fmla="*/ 324000 h 324000"/>
              <a:gd name="connsiteX5" fmla="*/ 53199 w 943115"/>
              <a:gd name="connsiteY5" fmla="*/ 9114 h 3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115" h="324000">
                <a:moveTo>
                  <a:pt x="53199" y="9114"/>
                </a:moveTo>
                <a:lnTo>
                  <a:pt x="777766" y="0"/>
                </a:lnTo>
                <a:lnTo>
                  <a:pt x="943115" y="142453"/>
                </a:lnTo>
                <a:lnTo>
                  <a:pt x="777766" y="324000"/>
                </a:lnTo>
                <a:lnTo>
                  <a:pt x="0" y="324000"/>
                </a:lnTo>
                <a:lnTo>
                  <a:pt x="53199" y="9114"/>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0" name="五边形 6"/>
          <p:cNvSpPr/>
          <p:nvPr/>
        </p:nvSpPr>
        <p:spPr>
          <a:xfrm rot="575696" flipH="1">
            <a:off x="4079778" y="2480645"/>
            <a:ext cx="1956431" cy="717359"/>
          </a:xfrm>
          <a:custGeom>
            <a:avLst/>
            <a:gdLst>
              <a:gd name="connsiteX0" fmla="*/ 0 w 939766"/>
              <a:gd name="connsiteY0" fmla="*/ 0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0 w 939766"/>
              <a:gd name="connsiteY5" fmla="*/ 0 h 324000"/>
              <a:gd name="connsiteX0" fmla="*/ 43811 w 939766"/>
              <a:gd name="connsiteY0" fmla="*/ 7505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43811 w 939766"/>
              <a:gd name="connsiteY5" fmla="*/ 7505 h 324000"/>
              <a:gd name="connsiteX0" fmla="*/ 53199 w 939766"/>
              <a:gd name="connsiteY0" fmla="*/ 9114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53199 w 939766"/>
              <a:gd name="connsiteY5" fmla="*/ 9114 h 324000"/>
              <a:gd name="connsiteX0" fmla="*/ 53199 w 945527"/>
              <a:gd name="connsiteY0" fmla="*/ 9114 h 324000"/>
              <a:gd name="connsiteX1" fmla="*/ 777766 w 945527"/>
              <a:gd name="connsiteY1" fmla="*/ 0 h 324000"/>
              <a:gd name="connsiteX2" fmla="*/ 945527 w 945527"/>
              <a:gd name="connsiteY2" fmla="*/ 128371 h 324000"/>
              <a:gd name="connsiteX3" fmla="*/ 777766 w 945527"/>
              <a:gd name="connsiteY3" fmla="*/ 324000 h 324000"/>
              <a:gd name="connsiteX4" fmla="*/ 0 w 945527"/>
              <a:gd name="connsiteY4" fmla="*/ 324000 h 324000"/>
              <a:gd name="connsiteX5" fmla="*/ 53199 w 945527"/>
              <a:gd name="connsiteY5" fmla="*/ 9114 h 324000"/>
              <a:gd name="connsiteX0" fmla="*/ 53199 w 943115"/>
              <a:gd name="connsiteY0" fmla="*/ 9114 h 324000"/>
              <a:gd name="connsiteX1" fmla="*/ 777766 w 943115"/>
              <a:gd name="connsiteY1" fmla="*/ 0 h 324000"/>
              <a:gd name="connsiteX2" fmla="*/ 943115 w 943115"/>
              <a:gd name="connsiteY2" fmla="*/ 142453 h 324000"/>
              <a:gd name="connsiteX3" fmla="*/ 777766 w 943115"/>
              <a:gd name="connsiteY3" fmla="*/ 324000 h 324000"/>
              <a:gd name="connsiteX4" fmla="*/ 0 w 943115"/>
              <a:gd name="connsiteY4" fmla="*/ 324000 h 324000"/>
              <a:gd name="connsiteX5" fmla="*/ 53199 w 943115"/>
              <a:gd name="connsiteY5" fmla="*/ 9114 h 3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115" h="324000">
                <a:moveTo>
                  <a:pt x="53199" y="9114"/>
                </a:moveTo>
                <a:lnTo>
                  <a:pt x="777766" y="0"/>
                </a:lnTo>
                <a:lnTo>
                  <a:pt x="943115" y="142453"/>
                </a:lnTo>
                <a:lnTo>
                  <a:pt x="777766" y="324000"/>
                </a:lnTo>
                <a:lnTo>
                  <a:pt x="0" y="324000"/>
                </a:lnTo>
                <a:lnTo>
                  <a:pt x="53199" y="9114"/>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1" name="五边形 6"/>
          <p:cNvSpPr/>
          <p:nvPr/>
        </p:nvSpPr>
        <p:spPr>
          <a:xfrm rot="575696" flipH="1">
            <a:off x="4079777" y="4409314"/>
            <a:ext cx="1956431" cy="717359"/>
          </a:xfrm>
          <a:custGeom>
            <a:avLst/>
            <a:gdLst>
              <a:gd name="connsiteX0" fmla="*/ 0 w 939766"/>
              <a:gd name="connsiteY0" fmla="*/ 0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0 w 939766"/>
              <a:gd name="connsiteY5" fmla="*/ 0 h 324000"/>
              <a:gd name="connsiteX0" fmla="*/ 43811 w 939766"/>
              <a:gd name="connsiteY0" fmla="*/ 7505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43811 w 939766"/>
              <a:gd name="connsiteY5" fmla="*/ 7505 h 324000"/>
              <a:gd name="connsiteX0" fmla="*/ 53199 w 939766"/>
              <a:gd name="connsiteY0" fmla="*/ 9114 h 324000"/>
              <a:gd name="connsiteX1" fmla="*/ 777766 w 939766"/>
              <a:gd name="connsiteY1" fmla="*/ 0 h 324000"/>
              <a:gd name="connsiteX2" fmla="*/ 939766 w 939766"/>
              <a:gd name="connsiteY2" fmla="*/ 162000 h 324000"/>
              <a:gd name="connsiteX3" fmla="*/ 777766 w 939766"/>
              <a:gd name="connsiteY3" fmla="*/ 324000 h 324000"/>
              <a:gd name="connsiteX4" fmla="*/ 0 w 939766"/>
              <a:gd name="connsiteY4" fmla="*/ 324000 h 324000"/>
              <a:gd name="connsiteX5" fmla="*/ 53199 w 939766"/>
              <a:gd name="connsiteY5" fmla="*/ 9114 h 324000"/>
              <a:gd name="connsiteX0" fmla="*/ 53199 w 945527"/>
              <a:gd name="connsiteY0" fmla="*/ 9114 h 324000"/>
              <a:gd name="connsiteX1" fmla="*/ 777766 w 945527"/>
              <a:gd name="connsiteY1" fmla="*/ 0 h 324000"/>
              <a:gd name="connsiteX2" fmla="*/ 945527 w 945527"/>
              <a:gd name="connsiteY2" fmla="*/ 128371 h 324000"/>
              <a:gd name="connsiteX3" fmla="*/ 777766 w 945527"/>
              <a:gd name="connsiteY3" fmla="*/ 324000 h 324000"/>
              <a:gd name="connsiteX4" fmla="*/ 0 w 945527"/>
              <a:gd name="connsiteY4" fmla="*/ 324000 h 324000"/>
              <a:gd name="connsiteX5" fmla="*/ 53199 w 945527"/>
              <a:gd name="connsiteY5" fmla="*/ 9114 h 324000"/>
              <a:gd name="connsiteX0" fmla="*/ 53199 w 943115"/>
              <a:gd name="connsiteY0" fmla="*/ 9114 h 324000"/>
              <a:gd name="connsiteX1" fmla="*/ 777766 w 943115"/>
              <a:gd name="connsiteY1" fmla="*/ 0 h 324000"/>
              <a:gd name="connsiteX2" fmla="*/ 943115 w 943115"/>
              <a:gd name="connsiteY2" fmla="*/ 142453 h 324000"/>
              <a:gd name="connsiteX3" fmla="*/ 777766 w 943115"/>
              <a:gd name="connsiteY3" fmla="*/ 324000 h 324000"/>
              <a:gd name="connsiteX4" fmla="*/ 0 w 943115"/>
              <a:gd name="connsiteY4" fmla="*/ 324000 h 324000"/>
              <a:gd name="connsiteX5" fmla="*/ 53199 w 943115"/>
              <a:gd name="connsiteY5" fmla="*/ 9114 h 3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3115" h="324000">
                <a:moveTo>
                  <a:pt x="53199" y="9114"/>
                </a:moveTo>
                <a:lnTo>
                  <a:pt x="777766" y="0"/>
                </a:lnTo>
                <a:lnTo>
                  <a:pt x="943115" y="142453"/>
                </a:lnTo>
                <a:lnTo>
                  <a:pt x="777766" y="324000"/>
                </a:lnTo>
                <a:lnTo>
                  <a:pt x="0" y="324000"/>
                </a:lnTo>
                <a:lnTo>
                  <a:pt x="53199" y="9114"/>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2" name="组合 21"/>
          <p:cNvGrpSpPr/>
          <p:nvPr/>
        </p:nvGrpSpPr>
        <p:grpSpPr>
          <a:xfrm>
            <a:off x="5913578" y="1319729"/>
            <a:ext cx="195644" cy="5525171"/>
            <a:chOff x="4337167" y="1778455"/>
            <a:chExt cx="108000" cy="3365045"/>
          </a:xfrm>
          <a:solidFill>
            <a:schemeClr val="bg1">
              <a:lumMod val="75000"/>
            </a:schemeClr>
          </a:solidFill>
        </p:grpSpPr>
        <p:sp>
          <p:nvSpPr>
            <p:cNvPr id="23" name="矩形 22"/>
            <p:cNvSpPr/>
            <p:nvPr/>
          </p:nvSpPr>
          <p:spPr>
            <a:xfrm>
              <a:off x="4357759" y="1886455"/>
              <a:ext cx="72000" cy="32570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4" name="椭圆 23"/>
            <p:cNvSpPr>
              <a:spLocks noChangeAspect="1"/>
            </p:cNvSpPr>
            <p:nvPr/>
          </p:nvSpPr>
          <p:spPr>
            <a:xfrm>
              <a:off x="4337167" y="1778455"/>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25" name="矩形 24"/>
          <p:cNvSpPr/>
          <p:nvPr/>
        </p:nvSpPr>
        <p:spPr>
          <a:xfrm rot="20926431">
            <a:off x="6347850" y="1610300"/>
            <a:ext cx="1132361" cy="461665"/>
          </a:xfrm>
          <a:prstGeom prst="rect">
            <a:avLst/>
          </a:prstGeom>
        </p:spPr>
        <p:txBody>
          <a:bodyPr wrap="none">
            <a:spAutoFit/>
          </a:bodyPr>
          <a:lstStyle/>
          <a:p>
            <a:r>
              <a:rPr lang="en-US" altLang="zh-CN" sz="2400" dirty="0">
                <a:solidFill>
                  <a:schemeClr val="bg1"/>
                </a:solidFill>
                <a:latin typeface="Impact" panose="020B0806030902050204" pitchFamily="34" charset="0"/>
                <a:ea typeface="时尚中黑简体" panose="01010104010101010101" pitchFamily="2" charset="-122"/>
              </a:rPr>
              <a:t>PART 01</a:t>
            </a:r>
            <a:endParaRPr lang="zh-CN" altLang="en-US" sz="2400" dirty="0">
              <a:latin typeface="Impact" panose="020B0806030902050204" pitchFamily="34" charset="0"/>
            </a:endParaRPr>
          </a:p>
        </p:txBody>
      </p:sp>
      <p:sp>
        <p:nvSpPr>
          <p:cNvPr id="26" name="矩形 25"/>
          <p:cNvSpPr/>
          <p:nvPr/>
        </p:nvSpPr>
        <p:spPr>
          <a:xfrm rot="629917">
            <a:off x="4640990" y="2664093"/>
            <a:ext cx="1169231" cy="461665"/>
          </a:xfrm>
          <a:prstGeom prst="rect">
            <a:avLst/>
          </a:prstGeom>
        </p:spPr>
        <p:txBody>
          <a:bodyPr wrap="none">
            <a:spAutoFit/>
          </a:bodyPr>
          <a:lstStyle/>
          <a:p>
            <a:r>
              <a:rPr lang="en-US" altLang="zh-CN" sz="2400" dirty="0">
                <a:solidFill>
                  <a:schemeClr val="bg1"/>
                </a:solidFill>
                <a:latin typeface="Impact" panose="020B0806030902050204" pitchFamily="34" charset="0"/>
                <a:ea typeface="时尚中黑简体" panose="01010104010101010101" pitchFamily="2" charset="-122"/>
              </a:rPr>
              <a:t>PART 02</a:t>
            </a:r>
            <a:endParaRPr lang="zh-CN" altLang="en-US" sz="2400" dirty="0">
              <a:latin typeface="Impact" panose="020B0806030902050204" pitchFamily="34" charset="0"/>
            </a:endParaRPr>
          </a:p>
        </p:txBody>
      </p:sp>
      <p:sp>
        <p:nvSpPr>
          <p:cNvPr id="27" name="矩形 26"/>
          <p:cNvSpPr/>
          <p:nvPr/>
        </p:nvSpPr>
        <p:spPr>
          <a:xfrm rot="20926431">
            <a:off x="6349208" y="3542132"/>
            <a:ext cx="1178849" cy="461665"/>
          </a:xfrm>
          <a:prstGeom prst="rect">
            <a:avLst/>
          </a:prstGeom>
        </p:spPr>
        <p:txBody>
          <a:bodyPr wrap="none">
            <a:spAutoFit/>
          </a:bodyPr>
          <a:lstStyle/>
          <a:p>
            <a:r>
              <a:rPr lang="en-US" altLang="zh-CN" sz="2400" dirty="0">
                <a:solidFill>
                  <a:schemeClr val="bg1"/>
                </a:solidFill>
                <a:latin typeface="Impact" panose="020B0806030902050204" pitchFamily="34" charset="0"/>
                <a:ea typeface="时尚中黑简体" panose="01010104010101010101" pitchFamily="2" charset="-122"/>
              </a:rPr>
              <a:t>PART 03</a:t>
            </a:r>
            <a:endParaRPr lang="zh-CN" altLang="en-US" sz="2400" dirty="0">
              <a:latin typeface="Impact" panose="020B0806030902050204" pitchFamily="34" charset="0"/>
            </a:endParaRPr>
          </a:p>
        </p:txBody>
      </p:sp>
      <p:sp>
        <p:nvSpPr>
          <p:cNvPr id="28" name="矩形 27"/>
          <p:cNvSpPr/>
          <p:nvPr/>
        </p:nvSpPr>
        <p:spPr>
          <a:xfrm rot="629917">
            <a:off x="4529307" y="4563733"/>
            <a:ext cx="1169231" cy="461665"/>
          </a:xfrm>
          <a:prstGeom prst="rect">
            <a:avLst/>
          </a:prstGeom>
        </p:spPr>
        <p:txBody>
          <a:bodyPr wrap="none">
            <a:spAutoFit/>
          </a:bodyPr>
          <a:lstStyle/>
          <a:p>
            <a:r>
              <a:rPr lang="en-US" altLang="zh-CN" sz="2400" dirty="0">
                <a:solidFill>
                  <a:schemeClr val="bg1"/>
                </a:solidFill>
                <a:latin typeface="Impact" panose="020B0806030902050204" pitchFamily="34" charset="0"/>
                <a:ea typeface="时尚中黑简体" panose="01010104010101010101" pitchFamily="2" charset="-122"/>
              </a:rPr>
              <a:t>PART 04</a:t>
            </a:r>
            <a:endParaRPr lang="zh-CN" altLang="en-US" sz="2400" dirty="0">
              <a:latin typeface="Impact" panose="020B0806030902050204" pitchFamily="34" charset="0"/>
            </a:endParaRPr>
          </a:p>
        </p:txBody>
      </p:sp>
      <p:sp>
        <p:nvSpPr>
          <p:cNvPr id="29" name="TextBox 28"/>
          <p:cNvSpPr txBox="1"/>
          <p:nvPr/>
        </p:nvSpPr>
        <p:spPr>
          <a:xfrm>
            <a:off x="7886703" y="1851574"/>
            <a:ext cx="3513828" cy="802912"/>
          </a:xfrm>
          <a:prstGeom prst="rect">
            <a:avLst/>
          </a:prstGeom>
          <a:noFill/>
        </p:spPr>
        <p:txBody>
          <a:bodyPr wrap="square" rtlCol="0">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保险合同当事人和关系人的名称和住所</a:t>
            </a:r>
          </a:p>
        </p:txBody>
      </p:sp>
      <p:sp>
        <p:nvSpPr>
          <p:cNvPr id="31" name="TextBox 30"/>
          <p:cNvSpPr txBox="1"/>
          <p:nvPr/>
        </p:nvSpPr>
        <p:spPr>
          <a:xfrm>
            <a:off x="7867171" y="4105929"/>
            <a:ext cx="3513828" cy="1923412"/>
          </a:xfrm>
          <a:prstGeom prst="rect">
            <a:avLst/>
          </a:prstGeom>
          <a:noFill/>
        </p:spPr>
        <p:txBody>
          <a:bodyPr wrap="square" rtlCol="0">
            <a:spAutoFit/>
          </a:bodyPr>
          <a:lstStyle/>
          <a:p>
            <a:pPr>
              <a:lnSpc>
                <a:spcPct val="130000"/>
              </a:lnSpc>
            </a:pPr>
            <a:r>
              <a:rPr lang="zh-CN" altLang="en-US" sz="1867" b="1" dirty="0">
                <a:latin typeface="微软雅黑" panose="020B0503020204020204" pitchFamily="34" charset="-122"/>
                <a:ea typeface="微软雅黑" panose="020B0503020204020204" pitchFamily="34" charset="-122"/>
              </a:rPr>
              <a:t>保险标的</a:t>
            </a:r>
          </a:p>
          <a:p>
            <a:pPr>
              <a:lnSpc>
                <a:spcPct val="130000"/>
              </a:lnSpc>
            </a:pPr>
            <a:r>
              <a:rPr lang="en-US" altLang="zh-CN" sz="1867" dirty="0">
                <a:latin typeface="微软雅黑" panose="020B0503020204020204" pitchFamily="34" charset="-122"/>
                <a:ea typeface="微软雅黑" panose="020B0503020204020204" pitchFamily="34" charset="-122"/>
              </a:rPr>
              <a:t>——</a:t>
            </a:r>
            <a:r>
              <a:rPr lang="zh-CN" altLang="en-US" sz="1867" dirty="0">
                <a:latin typeface="微软雅黑" panose="020B0503020204020204" pitchFamily="34" charset="-122"/>
                <a:ea typeface="微软雅黑" panose="020B0503020204020204" pitchFamily="34" charset="-122"/>
              </a:rPr>
              <a:t>财产保险合同的保险标的是指物、责任、利益；</a:t>
            </a:r>
          </a:p>
          <a:p>
            <a:pPr>
              <a:lnSpc>
                <a:spcPct val="130000"/>
              </a:lnSpc>
            </a:pPr>
            <a:r>
              <a:rPr lang="en-US" altLang="zh-CN" sz="1867" dirty="0">
                <a:latin typeface="微软雅黑" panose="020B0503020204020204" pitchFamily="34" charset="-122"/>
                <a:ea typeface="微软雅黑" panose="020B0503020204020204" pitchFamily="34" charset="-122"/>
              </a:rPr>
              <a:t>——</a:t>
            </a:r>
            <a:r>
              <a:rPr lang="zh-CN" altLang="en-US" sz="1867" dirty="0">
                <a:latin typeface="微软雅黑" panose="020B0503020204020204" pitchFamily="34" charset="-122"/>
                <a:ea typeface="微软雅黑" panose="020B0503020204020204" pitchFamily="34" charset="-122"/>
              </a:rPr>
              <a:t>人身保险合同的保险标的是指人的寿命和身体</a:t>
            </a:r>
          </a:p>
        </p:txBody>
      </p:sp>
      <p:sp>
        <p:nvSpPr>
          <p:cNvPr id="33" name="TextBox 32"/>
          <p:cNvSpPr txBox="1"/>
          <p:nvPr/>
        </p:nvSpPr>
        <p:spPr>
          <a:xfrm>
            <a:off x="623391" y="2628182"/>
            <a:ext cx="3427964" cy="429413"/>
          </a:xfrm>
          <a:prstGeom prst="rect">
            <a:avLst/>
          </a:prstGeom>
          <a:noFill/>
        </p:spPr>
        <p:txBody>
          <a:bodyPr wrap="square" rtlCol="0">
            <a:spAutoFit/>
          </a:bodyPr>
          <a:lstStyle/>
          <a:p>
            <a:pPr algn="r">
              <a:lnSpc>
                <a:spcPct val="130000"/>
              </a:lnSpc>
            </a:pPr>
            <a:r>
              <a:rPr lang="zh-CN" altLang="en-US" sz="1867" dirty="0">
                <a:latin typeface="微软雅黑" panose="020B0503020204020204" pitchFamily="34" charset="-122"/>
                <a:ea typeface="微软雅黑" panose="020B0503020204020204" pitchFamily="34" charset="-122"/>
              </a:rPr>
              <a:t>保险期间和保险责任开始时间</a:t>
            </a:r>
          </a:p>
        </p:txBody>
      </p:sp>
      <p:sp>
        <p:nvSpPr>
          <p:cNvPr id="35" name="TextBox 34"/>
          <p:cNvSpPr txBox="1"/>
          <p:nvPr/>
        </p:nvSpPr>
        <p:spPr>
          <a:xfrm>
            <a:off x="623391" y="4479363"/>
            <a:ext cx="3427964" cy="1176412"/>
          </a:xfrm>
          <a:prstGeom prst="rect">
            <a:avLst/>
          </a:prstGeom>
          <a:noFill/>
        </p:spPr>
        <p:txBody>
          <a:bodyPr wrap="square" rtlCol="0">
            <a:spAutoFit/>
          </a:bodyPr>
          <a:lstStyle/>
          <a:p>
            <a:pPr algn="r">
              <a:lnSpc>
                <a:spcPct val="130000"/>
              </a:lnSpc>
            </a:pPr>
            <a:r>
              <a:rPr lang="zh-CN" altLang="en-US" sz="1867" b="1" dirty="0">
                <a:latin typeface="微软雅黑" panose="020B0503020204020204" pitchFamily="34" charset="-122"/>
                <a:ea typeface="微软雅黑" panose="020B0503020204020204" pitchFamily="34" charset="-122"/>
              </a:rPr>
              <a:t>保险责任和责任免除</a:t>
            </a:r>
          </a:p>
          <a:p>
            <a:pPr algn="r">
              <a:lnSpc>
                <a:spcPct val="130000"/>
              </a:lnSpc>
            </a:pPr>
            <a:r>
              <a:rPr lang="zh-CN" altLang="en-US" sz="1867" dirty="0">
                <a:latin typeface="微软雅黑" panose="020B0503020204020204" pitchFamily="34" charset="-122"/>
                <a:ea typeface="微软雅黑" panose="020B0503020204020204" pitchFamily="34" charset="-122"/>
              </a:rPr>
              <a:t>责任免除主要包括法定的和约定的责任免除条件</a:t>
            </a:r>
          </a:p>
        </p:txBody>
      </p:sp>
      <p:grpSp>
        <p:nvGrpSpPr>
          <p:cNvPr id="30" name="组合 29">
            <a:extLst>
              <a:ext uri="{FF2B5EF4-FFF2-40B4-BE49-F238E27FC236}">
                <a16:creationId xmlns="" xmlns:a16="http://schemas.microsoft.com/office/drawing/2014/main" id="{84AF87F8-46E1-4FB1-A48A-8D69B94E7397}"/>
              </a:ext>
            </a:extLst>
          </p:cNvPr>
          <p:cNvGrpSpPr/>
          <p:nvPr/>
        </p:nvGrpSpPr>
        <p:grpSpPr>
          <a:xfrm>
            <a:off x="-3518" y="-1"/>
            <a:ext cx="12195518" cy="737406"/>
            <a:chOff x="1300626" y="-1"/>
            <a:chExt cx="12195518" cy="737406"/>
          </a:xfrm>
        </p:grpSpPr>
        <p:grpSp>
          <p:nvGrpSpPr>
            <p:cNvPr id="32" name="组合 31">
              <a:extLst>
                <a:ext uri="{FF2B5EF4-FFF2-40B4-BE49-F238E27FC236}">
                  <a16:creationId xmlns="" xmlns:a16="http://schemas.microsoft.com/office/drawing/2014/main" id="{5765186A-4899-4A99-A0B2-1B72FE37C469}"/>
                </a:ext>
              </a:extLst>
            </p:cNvPr>
            <p:cNvGrpSpPr/>
            <p:nvPr/>
          </p:nvGrpSpPr>
          <p:grpSpPr>
            <a:xfrm>
              <a:off x="1300626" y="-1"/>
              <a:ext cx="4470216" cy="737406"/>
              <a:chOff x="1300626" y="-1"/>
              <a:chExt cx="4470216" cy="737406"/>
            </a:xfrm>
          </p:grpSpPr>
          <p:sp>
            <p:nvSpPr>
              <p:cNvPr id="36" name="任意多边形 17">
                <a:extLst>
                  <a:ext uri="{FF2B5EF4-FFF2-40B4-BE49-F238E27FC236}">
                    <a16:creationId xmlns="" xmlns:a16="http://schemas.microsoft.com/office/drawing/2014/main" id="{A00A891C-36F8-49C4-AE43-20F3B22D6C28}"/>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文本框 1">
                <a:extLst>
                  <a:ext uri="{FF2B5EF4-FFF2-40B4-BE49-F238E27FC236}">
                    <a16:creationId xmlns="" xmlns:a16="http://schemas.microsoft.com/office/drawing/2014/main" id="{B1CFDFE0-CF68-48C8-BE40-DA421E79656D}"/>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保险合同的内容</a:t>
                </a:r>
              </a:p>
            </p:txBody>
          </p:sp>
          <p:sp>
            <p:nvSpPr>
              <p:cNvPr id="38" name="任意多边形 17">
                <a:extLst>
                  <a:ext uri="{FF2B5EF4-FFF2-40B4-BE49-F238E27FC236}">
                    <a16:creationId xmlns="" xmlns:a16="http://schemas.microsoft.com/office/drawing/2014/main" id="{C70B2F6C-963E-4ADB-A8A5-CE44E4A8B36F}"/>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任意多边形 17">
                <a:extLst>
                  <a:ext uri="{FF2B5EF4-FFF2-40B4-BE49-F238E27FC236}">
                    <a16:creationId xmlns="" xmlns:a16="http://schemas.microsoft.com/office/drawing/2014/main" id="{77D5FF16-4B5B-456A-8059-904CB5B0ABA8}"/>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4" name="直接连接符 33">
              <a:extLst>
                <a:ext uri="{FF2B5EF4-FFF2-40B4-BE49-F238E27FC236}">
                  <a16:creationId xmlns="" xmlns:a16="http://schemas.microsoft.com/office/drawing/2014/main" id="{C2502A4F-B181-43AB-B013-D2ABD4D3EB3E}"/>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48855110"/>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anim calcmode="lin" valueType="num">
                                      <p:cBhvr>
                                        <p:cTn id="8" dur="750" fill="hold"/>
                                        <p:tgtEl>
                                          <p:spTgt spid="22"/>
                                        </p:tgtEl>
                                        <p:attrNameLst>
                                          <p:attrName>ppt_x</p:attrName>
                                        </p:attrNameLst>
                                      </p:cBhvr>
                                      <p:tavLst>
                                        <p:tav tm="0">
                                          <p:val>
                                            <p:strVal val="#ppt_x"/>
                                          </p:val>
                                        </p:tav>
                                        <p:tav tm="100000">
                                          <p:val>
                                            <p:strVal val="#ppt_x"/>
                                          </p:val>
                                        </p:tav>
                                      </p:tavLst>
                                    </p:anim>
                                    <p:anim calcmode="lin" valueType="num">
                                      <p:cBhvr>
                                        <p:cTn id="9" dur="75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750"/>
                                        <p:tgtEl>
                                          <p:spTgt spid="18"/>
                                        </p:tgtEl>
                                      </p:cBhvr>
                                    </p:animEffect>
                                    <p:anim calcmode="lin" valueType="num">
                                      <p:cBhvr>
                                        <p:cTn id="14" dur="750" fill="hold"/>
                                        <p:tgtEl>
                                          <p:spTgt spid="18"/>
                                        </p:tgtEl>
                                        <p:attrNameLst>
                                          <p:attrName>ppt_x</p:attrName>
                                        </p:attrNameLst>
                                      </p:cBhvr>
                                      <p:tavLst>
                                        <p:tav tm="0">
                                          <p:val>
                                            <p:strVal val="#ppt_x"/>
                                          </p:val>
                                        </p:tav>
                                        <p:tav tm="100000">
                                          <p:val>
                                            <p:strVal val="#ppt_x"/>
                                          </p:val>
                                        </p:tav>
                                      </p:tavLst>
                                    </p:anim>
                                    <p:anim calcmode="lin" valueType="num">
                                      <p:cBhvr>
                                        <p:cTn id="15" dur="75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2000"/>
                            </p:stCondLst>
                            <p:childTnLst>
                              <p:par>
                                <p:cTn id="21" presetID="2" presetClass="entr" presetSubtype="2" decel="10000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750" fill="hold"/>
                                        <p:tgtEl>
                                          <p:spTgt spid="29"/>
                                        </p:tgtEl>
                                        <p:attrNameLst>
                                          <p:attrName>ppt_x</p:attrName>
                                        </p:attrNameLst>
                                      </p:cBhvr>
                                      <p:tavLst>
                                        <p:tav tm="0">
                                          <p:val>
                                            <p:strVal val="1+#ppt_w/2"/>
                                          </p:val>
                                        </p:tav>
                                        <p:tav tm="100000">
                                          <p:val>
                                            <p:strVal val="#ppt_x"/>
                                          </p:val>
                                        </p:tav>
                                      </p:tavLst>
                                    </p:anim>
                                    <p:anim calcmode="lin" valueType="num">
                                      <p:cBhvr additive="base">
                                        <p:cTn id="24" dur="750" fill="hold"/>
                                        <p:tgtEl>
                                          <p:spTgt spid="29"/>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42" presetClass="entr" presetSubtype="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750"/>
                                        <p:tgtEl>
                                          <p:spTgt spid="20"/>
                                        </p:tgtEl>
                                      </p:cBhvr>
                                    </p:animEffect>
                                    <p:anim calcmode="lin" valueType="num">
                                      <p:cBhvr>
                                        <p:cTn id="29" dur="750" fill="hold"/>
                                        <p:tgtEl>
                                          <p:spTgt spid="20"/>
                                        </p:tgtEl>
                                        <p:attrNameLst>
                                          <p:attrName>ppt_x</p:attrName>
                                        </p:attrNameLst>
                                      </p:cBhvr>
                                      <p:tavLst>
                                        <p:tav tm="0">
                                          <p:val>
                                            <p:strVal val="#ppt_x"/>
                                          </p:val>
                                        </p:tav>
                                        <p:tav tm="100000">
                                          <p:val>
                                            <p:strVal val="#ppt_x"/>
                                          </p:val>
                                        </p:tav>
                                      </p:tavLst>
                                    </p:anim>
                                    <p:anim calcmode="lin" valueType="num">
                                      <p:cBhvr>
                                        <p:cTn id="30" dur="750" fill="hold"/>
                                        <p:tgtEl>
                                          <p:spTgt spid="20"/>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par>
                          <p:cTn id="35" fill="hold">
                            <p:stCondLst>
                              <p:cond delay="4000"/>
                            </p:stCondLst>
                            <p:childTnLst>
                              <p:par>
                                <p:cTn id="36" presetID="2" presetClass="entr" presetSubtype="8" decel="10000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750" fill="hold"/>
                                        <p:tgtEl>
                                          <p:spTgt spid="33"/>
                                        </p:tgtEl>
                                        <p:attrNameLst>
                                          <p:attrName>ppt_x</p:attrName>
                                        </p:attrNameLst>
                                      </p:cBhvr>
                                      <p:tavLst>
                                        <p:tav tm="0">
                                          <p:val>
                                            <p:strVal val="0-#ppt_w/2"/>
                                          </p:val>
                                        </p:tav>
                                        <p:tav tm="100000">
                                          <p:val>
                                            <p:strVal val="#ppt_x"/>
                                          </p:val>
                                        </p:tav>
                                      </p:tavLst>
                                    </p:anim>
                                    <p:anim calcmode="lin" valueType="num">
                                      <p:cBhvr additive="base">
                                        <p:cTn id="39" dur="750" fill="hold"/>
                                        <p:tgtEl>
                                          <p:spTgt spid="33"/>
                                        </p:tgtEl>
                                        <p:attrNameLst>
                                          <p:attrName>ppt_y</p:attrName>
                                        </p:attrNameLst>
                                      </p:cBhvr>
                                      <p:tavLst>
                                        <p:tav tm="0">
                                          <p:val>
                                            <p:strVal val="#ppt_y"/>
                                          </p:val>
                                        </p:tav>
                                        <p:tav tm="100000">
                                          <p:val>
                                            <p:strVal val="#ppt_y"/>
                                          </p:val>
                                        </p:tav>
                                      </p:tavLst>
                                    </p:anim>
                                  </p:childTnLst>
                                </p:cTn>
                              </p:par>
                            </p:childTnLst>
                          </p:cTn>
                        </p:par>
                        <p:par>
                          <p:cTn id="40" fill="hold">
                            <p:stCondLst>
                              <p:cond delay="475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750"/>
                                        <p:tgtEl>
                                          <p:spTgt spid="19"/>
                                        </p:tgtEl>
                                      </p:cBhvr>
                                    </p:animEffect>
                                    <p:anim calcmode="lin" valueType="num">
                                      <p:cBhvr>
                                        <p:cTn id="44" dur="750" fill="hold"/>
                                        <p:tgtEl>
                                          <p:spTgt spid="19"/>
                                        </p:tgtEl>
                                        <p:attrNameLst>
                                          <p:attrName>ppt_x</p:attrName>
                                        </p:attrNameLst>
                                      </p:cBhvr>
                                      <p:tavLst>
                                        <p:tav tm="0">
                                          <p:val>
                                            <p:strVal val="#ppt_x"/>
                                          </p:val>
                                        </p:tav>
                                        <p:tav tm="100000">
                                          <p:val>
                                            <p:strVal val="#ppt_x"/>
                                          </p:val>
                                        </p:tav>
                                      </p:tavLst>
                                    </p:anim>
                                    <p:anim calcmode="lin" valueType="num">
                                      <p:cBhvr>
                                        <p:cTn id="45" dur="75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par>
                          <p:cTn id="50" fill="hold">
                            <p:stCondLst>
                              <p:cond delay="6000"/>
                            </p:stCondLst>
                            <p:childTnLst>
                              <p:par>
                                <p:cTn id="51" presetID="2" presetClass="entr" presetSubtype="2" decel="10000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750" fill="hold"/>
                                        <p:tgtEl>
                                          <p:spTgt spid="31"/>
                                        </p:tgtEl>
                                        <p:attrNameLst>
                                          <p:attrName>ppt_x</p:attrName>
                                        </p:attrNameLst>
                                      </p:cBhvr>
                                      <p:tavLst>
                                        <p:tav tm="0">
                                          <p:val>
                                            <p:strVal val="1+#ppt_w/2"/>
                                          </p:val>
                                        </p:tav>
                                        <p:tav tm="100000">
                                          <p:val>
                                            <p:strVal val="#ppt_x"/>
                                          </p:val>
                                        </p:tav>
                                      </p:tavLst>
                                    </p:anim>
                                    <p:anim calcmode="lin" valueType="num">
                                      <p:cBhvr additive="base">
                                        <p:cTn id="54" dur="750" fill="hold"/>
                                        <p:tgtEl>
                                          <p:spTgt spid="31"/>
                                        </p:tgtEl>
                                        <p:attrNameLst>
                                          <p:attrName>ppt_y</p:attrName>
                                        </p:attrNameLst>
                                      </p:cBhvr>
                                      <p:tavLst>
                                        <p:tav tm="0">
                                          <p:val>
                                            <p:strVal val="#ppt_y"/>
                                          </p:val>
                                        </p:tav>
                                        <p:tav tm="100000">
                                          <p:val>
                                            <p:strVal val="#ppt_y"/>
                                          </p:val>
                                        </p:tav>
                                      </p:tavLst>
                                    </p:anim>
                                  </p:childTnLst>
                                </p:cTn>
                              </p:par>
                            </p:childTnLst>
                          </p:cTn>
                        </p:par>
                        <p:par>
                          <p:cTn id="55" fill="hold">
                            <p:stCondLst>
                              <p:cond delay="6750"/>
                            </p:stCondLst>
                            <p:childTnLst>
                              <p:par>
                                <p:cTn id="56" presetID="42"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750"/>
                                        <p:tgtEl>
                                          <p:spTgt spid="21"/>
                                        </p:tgtEl>
                                      </p:cBhvr>
                                    </p:animEffect>
                                    <p:anim calcmode="lin" valueType="num">
                                      <p:cBhvr>
                                        <p:cTn id="59" dur="750" fill="hold"/>
                                        <p:tgtEl>
                                          <p:spTgt spid="21"/>
                                        </p:tgtEl>
                                        <p:attrNameLst>
                                          <p:attrName>ppt_x</p:attrName>
                                        </p:attrNameLst>
                                      </p:cBhvr>
                                      <p:tavLst>
                                        <p:tav tm="0">
                                          <p:val>
                                            <p:strVal val="#ppt_x"/>
                                          </p:val>
                                        </p:tav>
                                        <p:tav tm="100000">
                                          <p:val>
                                            <p:strVal val="#ppt_x"/>
                                          </p:val>
                                        </p:tav>
                                      </p:tavLst>
                                    </p:anim>
                                    <p:anim calcmode="lin" valueType="num">
                                      <p:cBhvr>
                                        <p:cTn id="60" dur="750" fill="hold"/>
                                        <p:tgtEl>
                                          <p:spTgt spid="21"/>
                                        </p:tgtEl>
                                        <p:attrNameLst>
                                          <p:attrName>ppt_y</p:attrName>
                                        </p:attrNameLst>
                                      </p:cBhvr>
                                      <p:tavLst>
                                        <p:tav tm="0">
                                          <p:val>
                                            <p:strVal val="#ppt_y+.1"/>
                                          </p:val>
                                        </p:tav>
                                        <p:tav tm="100000">
                                          <p:val>
                                            <p:strVal val="#ppt_y"/>
                                          </p:val>
                                        </p:tav>
                                      </p:tavLst>
                                    </p:anim>
                                  </p:childTnLst>
                                </p:cTn>
                              </p:par>
                            </p:childTnLst>
                          </p:cTn>
                        </p:par>
                        <p:par>
                          <p:cTn id="61" fill="hold">
                            <p:stCondLst>
                              <p:cond delay="7500"/>
                            </p:stCondLst>
                            <p:childTnLst>
                              <p:par>
                                <p:cTn id="62" presetID="10" presetClass="entr" presetSubtype="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par>
                          <p:cTn id="65" fill="hold">
                            <p:stCondLst>
                              <p:cond delay="8000"/>
                            </p:stCondLst>
                            <p:childTnLst>
                              <p:par>
                                <p:cTn id="66" presetID="2" presetClass="entr" presetSubtype="8" decel="100000"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additive="base">
                                        <p:cTn id="68" dur="750" fill="hold"/>
                                        <p:tgtEl>
                                          <p:spTgt spid="35"/>
                                        </p:tgtEl>
                                        <p:attrNameLst>
                                          <p:attrName>ppt_x</p:attrName>
                                        </p:attrNameLst>
                                      </p:cBhvr>
                                      <p:tavLst>
                                        <p:tav tm="0">
                                          <p:val>
                                            <p:strVal val="0-#ppt_w/2"/>
                                          </p:val>
                                        </p:tav>
                                        <p:tav tm="100000">
                                          <p:val>
                                            <p:strVal val="#ppt_x"/>
                                          </p:val>
                                        </p:tav>
                                      </p:tavLst>
                                    </p:anim>
                                    <p:anim calcmode="lin" valueType="num">
                                      <p:cBhvr additive="base">
                                        <p:cTn id="69" dur="75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5" grpId="0"/>
      <p:bldP spid="26" grpId="0"/>
      <p:bldP spid="27" grpId="0"/>
      <p:bldP spid="28" grpId="0"/>
      <p:bldP spid="29" grpId="0"/>
      <p:bldP spid="31" grpId="0"/>
      <p:bldP spid="33" grpId="0"/>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096000" y="1432180"/>
            <a:ext cx="4755421" cy="2620800"/>
          </a:xfrm>
          <a:prstGeom prst="rect">
            <a:avLst/>
          </a:prstGeom>
        </p:spPr>
      </p:pic>
      <p:sp>
        <p:nvSpPr>
          <p:cNvPr id="10" name="矩形 9"/>
          <p:cNvSpPr/>
          <p:nvPr/>
        </p:nvSpPr>
        <p:spPr>
          <a:xfrm>
            <a:off x="1312386" y="1432181"/>
            <a:ext cx="4783615" cy="2619761"/>
          </a:xfrm>
          <a:prstGeom prst="rect">
            <a:avLst/>
          </a:prstGeom>
          <a:solidFill>
            <a:srgbClr val="FFD737"/>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TextBox 10"/>
          <p:cNvSpPr txBox="1"/>
          <p:nvPr/>
        </p:nvSpPr>
        <p:spPr>
          <a:xfrm>
            <a:off x="1713043" y="2552163"/>
            <a:ext cx="4147391" cy="1077026"/>
          </a:xfrm>
          <a:prstGeom prst="rect">
            <a:avLst/>
          </a:prstGeom>
          <a:noFill/>
        </p:spPr>
        <p:txBody>
          <a:bodyPr wrap="square" rtlCol="0">
            <a:spAutoFit/>
          </a:bodyPr>
          <a:lstStyle/>
          <a:p>
            <a:r>
              <a:rPr lang="zh-CN" altLang="en-US" sz="2133" dirty="0">
                <a:solidFill>
                  <a:schemeClr val="bg1"/>
                </a:solidFill>
                <a:latin typeface="微软雅黑" panose="020B0503020204020204" pitchFamily="34" charset="-122"/>
                <a:ea typeface="微软雅黑" panose="020B0503020204020204" pitchFamily="34" charset="-122"/>
              </a:rPr>
              <a:t>财产保险的保险价值一般就是财产的实际价值，人身保险不存在保险价值。</a:t>
            </a:r>
          </a:p>
        </p:txBody>
      </p:sp>
      <p:sp>
        <p:nvSpPr>
          <p:cNvPr id="12" name="圆角矩形 11"/>
          <p:cNvSpPr/>
          <p:nvPr/>
        </p:nvSpPr>
        <p:spPr>
          <a:xfrm>
            <a:off x="1816331" y="1853671"/>
            <a:ext cx="1643837" cy="528000"/>
          </a:xfrm>
          <a:prstGeom prst="roundRect">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TextBox 12"/>
          <p:cNvSpPr txBox="1"/>
          <p:nvPr/>
        </p:nvSpPr>
        <p:spPr>
          <a:xfrm>
            <a:off x="1930364" y="1871450"/>
            <a:ext cx="1415772" cy="461665"/>
          </a:xfrm>
          <a:prstGeom prst="rect">
            <a:avLst/>
          </a:prstGeom>
          <a:noFill/>
        </p:spPr>
        <p:txBody>
          <a:bodyPr wrap="none" rtlCol="0">
            <a:spAutoFit/>
          </a:bodyPr>
          <a:lstStyle/>
          <a:p>
            <a:pPr algn="ctr"/>
            <a:r>
              <a:rPr lang="zh-CN" altLang="en-US" sz="2400" b="1" dirty="0">
                <a:solidFill>
                  <a:srgbClr val="353943"/>
                </a:solidFill>
                <a:latin typeface="微软雅黑" panose="020B0503020204020204" pitchFamily="34" charset="-122"/>
                <a:ea typeface="微软雅黑" panose="020B0503020204020204" pitchFamily="34" charset="-122"/>
              </a:rPr>
              <a:t>保险价值</a:t>
            </a:r>
          </a:p>
        </p:txBody>
      </p:sp>
      <p:sp>
        <p:nvSpPr>
          <p:cNvPr id="26" name="TextBox 25"/>
          <p:cNvSpPr txBox="1"/>
          <p:nvPr/>
        </p:nvSpPr>
        <p:spPr>
          <a:xfrm>
            <a:off x="1775521" y="5373656"/>
            <a:ext cx="2074625" cy="802912"/>
          </a:xfrm>
          <a:prstGeom prst="rect">
            <a:avLst/>
          </a:prstGeom>
          <a:noFill/>
        </p:spPr>
        <p:txBody>
          <a:bodyPr wrap="square" rtlCol="0">
            <a:spAutoFit/>
          </a:bodyPr>
          <a:lstStyle/>
          <a:p>
            <a:pPr algn="ctr">
              <a:lnSpc>
                <a:spcPct val="130000"/>
              </a:lnSpc>
            </a:pPr>
            <a:r>
              <a:rPr lang="zh-CN" altLang="en-US" sz="1867" dirty="0">
                <a:solidFill>
                  <a:schemeClr val="tx1">
                    <a:lumMod val="95000"/>
                    <a:lumOff val="5000"/>
                  </a:schemeClr>
                </a:solidFill>
                <a:latin typeface="微软雅黑" panose="020B0503020204020204" pitchFamily="34" charset="-122"/>
                <a:ea typeface="微软雅黑" panose="020B0503020204020204" pitchFamily="34" charset="-122"/>
              </a:rPr>
              <a:t>保险金额、保险费及其支付方法</a:t>
            </a:r>
          </a:p>
        </p:txBody>
      </p:sp>
      <p:sp>
        <p:nvSpPr>
          <p:cNvPr id="27" name="TextBox 26"/>
          <p:cNvSpPr txBox="1"/>
          <p:nvPr/>
        </p:nvSpPr>
        <p:spPr>
          <a:xfrm>
            <a:off x="4043455" y="5373656"/>
            <a:ext cx="1956535" cy="802912"/>
          </a:xfrm>
          <a:prstGeom prst="rect">
            <a:avLst/>
          </a:prstGeom>
          <a:noFill/>
        </p:spPr>
        <p:txBody>
          <a:bodyPr wrap="square" rtlCol="0">
            <a:spAutoFit/>
          </a:bodyPr>
          <a:lstStyle/>
          <a:p>
            <a:pPr algn="ctr">
              <a:lnSpc>
                <a:spcPct val="130000"/>
              </a:lnSpc>
            </a:pPr>
            <a:r>
              <a:rPr lang="zh-CN" altLang="en-US" sz="1867" dirty="0">
                <a:solidFill>
                  <a:schemeClr val="tx1">
                    <a:lumMod val="95000"/>
                    <a:lumOff val="5000"/>
                  </a:schemeClr>
                </a:solidFill>
                <a:latin typeface="微软雅黑" panose="020B0503020204020204" pitchFamily="34" charset="-122"/>
                <a:ea typeface="微软雅黑" panose="020B0503020204020204" pitchFamily="34" charset="-122"/>
              </a:rPr>
              <a:t>保险金赔偿或给付办法</a:t>
            </a:r>
          </a:p>
        </p:txBody>
      </p:sp>
      <p:sp>
        <p:nvSpPr>
          <p:cNvPr id="28" name="TextBox 27"/>
          <p:cNvSpPr txBox="1"/>
          <p:nvPr/>
        </p:nvSpPr>
        <p:spPr>
          <a:xfrm>
            <a:off x="6115126" y="5373656"/>
            <a:ext cx="2074625" cy="802912"/>
          </a:xfrm>
          <a:prstGeom prst="rect">
            <a:avLst/>
          </a:prstGeom>
          <a:noFill/>
        </p:spPr>
        <p:txBody>
          <a:bodyPr wrap="square" rtlCol="0">
            <a:spAutoFit/>
          </a:bodyPr>
          <a:lstStyle/>
          <a:p>
            <a:pPr algn="ctr">
              <a:lnSpc>
                <a:spcPct val="130000"/>
              </a:lnSpc>
            </a:pPr>
            <a:r>
              <a:rPr lang="zh-CN" altLang="en-US" sz="1867" dirty="0">
                <a:solidFill>
                  <a:schemeClr val="tx1">
                    <a:lumMod val="95000"/>
                    <a:lumOff val="5000"/>
                  </a:schemeClr>
                </a:solidFill>
                <a:latin typeface="微软雅黑" panose="020B0503020204020204" pitchFamily="34" charset="-122"/>
                <a:ea typeface="微软雅黑" panose="020B0503020204020204" pitchFamily="34" charset="-122"/>
              </a:rPr>
              <a:t>违约责任和争议处理</a:t>
            </a:r>
          </a:p>
        </p:txBody>
      </p:sp>
      <p:sp>
        <p:nvSpPr>
          <p:cNvPr id="29" name="TextBox 28"/>
          <p:cNvSpPr txBox="1"/>
          <p:nvPr/>
        </p:nvSpPr>
        <p:spPr>
          <a:xfrm>
            <a:off x="8304245" y="5355446"/>
            <a:ext cx="2090211" cy="802912"/>
          </a:xfrm>
          <a:prstGeom prst="rect">
            <a:avLst/>
          </a:prstGeom>
          <a:noFill/>
        </p:spPr>
        <p:txBody>
          <a:bodyPr wrap="square" rtlCol="0">
            <a:spAutoFit/>
          </a:bodyPr>
          <a:lstStyle/>
          <a:p>
            <a:pPr algn="ctr">
              <a:lnSpc>
                <a:spcPct val="130000"/>
              </a:lnSpc>
            </a:pPr>
            <a:r>
              <a:rPr lang="zh-CN" altLang="en-US" sz="1867" dirty="0">
                <a:solidFill>
                  <a:schemeClr val="tx1">
                    <a:lumMod val="95000"/>
                    <a:lumOff val="5000"/>
                  </a:schemeClr>
                </a:solidFill>
                <a:latin typeface="微软雅黑" panose="020B0503020204020204" pitchFamily="34" charset="-122"/>
                <a:ea typeface="微软雅黑" panose="020B0503020204020204" pitchFamily="34" charset="-122"/>
              </a:rPr>
              <a:t>订立保险合同的年、月、日</a:t>
            </a:r>
          </a:p>
        </p:txBody>
      </p:sp>
      <p:grpSp>
        <p:nvGrpSpPr>
          <p:cNvPr id="5" name="组合 4"/>
          <p:cNvGrpSpPr/>
          <p:nvPr/>
        </p:nvGrpSpPr>
        <p:grpSpPr>
          <a:xfrm>
            <a:off x="4496315" y="4312907"/>
            <a:ext cx="960107" cy="960107"/>
            <a:chOff x="3372236" y="3234680"/>
            <a:chExt cx="720080" cy="720080"/>
          </a:xfrm>
        </p:grpSpPr>
        <p:sp>
          <p:nvSpPr>
            <p:cNvPr id="17" name="椭圆 16"/>
            <p:cNvSpPr/>
            <p:nvPr/>
          </p:nvSpPr>
          <p:spPr>
            <a:xfrm>
              <a:off x="3372236" y="3234680"/>
              <a:ext cx="720080" cy="720080"/>
            </a:xfrm>
            <a:prstGeom prst="ellipse">
              <a:avLst/>
            </a:prstGeom>
            <a:noFill/>
            <a:ln w="3175">
              <a:solidFill>
                <a:srgbClr val="F2BF5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p:nvSpPr>
          <p:spPr>
            <a:xfrm>
              <a:off x="3480276" y="3342720"/>
              <a:ext cx="504000" cy="504000"/>
            </a:xfrm>
            <a:prstGeom prst="ellips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0" name="矩形-5"/>
          <p:cNvSpPr>
            <a:spLocks noChangeAspect="1" noEditPoints="1"/>
          </p:cNvSpPr>
          <p:nvPr/>
        </p:nvSpPr>
        <p:spPr bwMode="auto">
          <a:xfrm>
            <a:off x="4776647" y="4644204"/>
            <a:ext cx="399443" cy="297512"/>
          </a:xfrm>
          <a:custGeom>
            <a:avLst/>
            <a:gdLst/>
            <a:ahLst/>
            <a:cxnLst>
              <a:cxn ang="0">
                <a:pos x="55" y="23"/>
              </a:cxn>
              <a:cxn ang="0">
                <a:pos x="25" y="23"/>
              </a:cxn>
              <a:cxn ang="0">
                <a:pos x="12" y="29"/>
              </a:cxn>
              <a:cxn ang="0">
                <a:pos x="0" y="43"/>
              </a:cxn>
              <a:cxn ang="0">
                <a:pos x="0" y="43"/>
              </a:cxn>
              <a:cxn ang="0">
                <a:pos x="0" y="42"/>
              </a:cxn>
              <a:cxn ang="0">
                <a:pos x="0" y="8"/>
              </a:cxn>
              <a:cxn ang="0">
                <a:pos x="8" y="0"/>
              </a:cxn>
              <a:cxn ang="0">
                <a:pos x="19" y="0"/>
              </a:cxn>
              <a:cxn ang="0">
                <a:pos x="27" y="8"/>
              </a:cxn>
              <a:cxn ang="0">
                <a:pos x="27" y="9"/>
              </a:cxn>
              <a:cxn ang="0">
                <a:pos x="47" y="9"/>
              </a:cxn>
              <a:cxn ang="0">
                <a:pos x="55" y="17"/>
              </a:cxn>
              <a:cxn ang="0">
                <a:pos x="55" y="23"/>
              </a:cxn>
              <a:cxn ang="0">
                <a:pos x="66" y="32"/>
              </a:cxn>
              <a:cxn ang="0">
                <a:pos x="54" y="46"/>
              </a:cxn>
              <a:cxn ang="0">
                <a:pos x="44" y="50"/>
              </a:cxn>
              <a:cxn ang="0">
                <a:pos x="5" y="50"/>
              </a:cxn>
              <a:cxn ang="0">
                <a:pos x="2" y="48"/>
              </a:cxn>
              <a:cxn ang="0">
                <a:pos x="3" y="46"/>
              </a:cxn>
              <a:cxn ang="0">
                <a:pos x="15" y="32"/>
              </a:cxn>
              <a:cxn ang="0">
                <a:pos x="25" y="28"/>
              </a:cxn>
              <a:cxn ang="0">
                <a:pos x="64" y="28"/>
              </a:cxn>
              <a:cxn ang="0">
                <a:pos x="67" y="30"/>
              </a:cxn>
              <a:cxn ang="0">
                <a:pos x="66" y="32"/>
              </a:cxn>
            </a:cxnLst>
            <a:rect l="0" t="0" r="r" b="b"/>
            <a:pathLst>
              <a:path w="67" h="50">
                <a:moveTo>
                  <a:pt x="55" y="23"/>
                </a:moveTo>
                <a:cubicBezTo>
                  <a:pt x="25" y="23"/>
                  <a:pt x="25" y="23"/>
                  <a:pt x="25" y="23"/>
                </a:cubicBezTo>
                <a:cubicBezTo>
                  <a:pt x="20" y="23"/>
                  <a:pt x="15" y="26"/>
                  <a:pt x="12" y="29"/>
                </a:cubicBezTo>
                <a:cubicBezTo>
                  <a:pt x="0" y="43"/>
                  <a:pt x="0" y="43"/>
                  <a:pt x="0" y="43"/>
                </a:cubicBezTo>
                <a:cubicBezTo>
                  <a:pt x="0" y="43"/>
                  <a:pt x="0" y="43"/>
                  <a:pt x="0" y="43"/>
                </a:cubicBezTo>
                <a:cubicBezTo>
                  <a:pt x="0" y="43"/>
                  <a:pt x="0" y="43"/>
                  <a:pt x="0" y="42"/>
                </a:cubicBezTo>
                <a:cubicBezTo>
                  <a:pt x="0" y="8"/>
                  <a:pt x="0" y="8"/>
                  <a:pt x="0" y="8"/>
                </a:cubicBezTo>
                <a:cubicBezTo>
                  <a:pt x="0" y="4"/>
                  <a:pt x="3" y="0"/>
                  <a:pt x="8" y="0"/>
                </a:cubicBezTo>
                <a:cubicBezTo>
                  <a:pt x="19" y="0"/>
                  <a:pt x="19" y="0"/>
                  <a:pt x="19" y="0"/>
                </a:cubicBezTo>
                <a:cubicBezTo>
                  <a:pt x="24" y="0"/>
                  <a:pt x="27" y="4"/>
                  <a:pt x="27" y="8"/>
                </a:cubicBezTo>
                <a:cubicBezTo>
                  <a:pt x="27" y="9"/>
                  <a:pt x="27" y="9"/>
                  <a:pt x="27" y="9"/>
                </a:cubicBezTo>
                <a:cubicBezTo>
                  <a:pt x="47" y="9"/>
                  <a:pt x="47" y="9"/>
                  <a:pt x="47" y="9"/>
                </a:cubicBezTo>
                <a:cubicBezTo>
                  <a:pt x="51" y="9"/>
                  <a:pt x="55" y="13"/>
                  <a:pt x="55" y="17"/>
                </a:cubicBezTo>
                <a:lnTo>
                  <a:pt x="55" y="23"/>
                </a:lnTo>
                <a:close/>
                <a:moveTo>
                  <a:pt x="66" y="32"/>
                </a:moveTo>
                <a:cubicBezTo>
                  <a:pt x="54" y="46"/>
                  <a:pt x="54" y="46"/>
                  <a:pt x="54" y="46"/>
                </a:cubicBezTo>
                <a:cubicBezTo>
                  <a:pt x="52" y="48"/>
                  <a:pt x="47" y="50"/>
                  <a:pt x="44" y="50"/>
                </a:cubicBezTo>
                <a:cubicBezTo>
                  <a:pt x="5" y="50"/>
                  <a:pt x="5" y="50"/>
                  <a:pt x="5" y="50"/>
                </a:cubicBezTo>
                <a:cubicBezTo>
                  <a:pt x="4" y="50"/>
                  <a:pt x="2" y="50"/>
                  <a:pt x="2" y="48"/>
                </a:cubicBezTo>
                <a:cubicBezTo>
                  <a:pt x="2" y="48"/>
                  <a:pt x="3" y="47"/>
                  <a:pt x="3" y="46"/>
                </a:cubicBezTo>
                <a:cubicBezTo>
                  <a:pt x="15" y="32"/>
                  <a:pt x="15" y="32"/>
                  <a:pt x="15" y="32"/>
                </a:cubicBezTo>
                <a:cubicBezTo>
                  <a:pt x="18" y="29"/>
                  <a:pt x="22" y="28"/>
                  <a:pt x="25" y="28"/>
                </a:cubicBezTo>
                <a:cubicBezTo>
                  <a:pt x="64" y="28"/>
                  <a:pt x="64" y="28"/>
                  <a:pt x="64" y="28"/>
                </a:cubicBezTo>
                <a:cubicBezTo>
                  <a:pt x="65" y="28"/>
                  <a:pt x="67" y="28"/>
                  <a:pt x="67" y="30"/>
                </a:cubicBezTo>
                <a:cubicBezTo>
                  <a:pt x="67" y="30"/>
                  <a:pt x="66" y="31"/>
                  <a:pt x="66" y="32"/>
                </a:cubicBezTo>
                <a:close/>
              </a:path>
            </a:pathLst>
          </a:custGeom>
          <a:solidFill>
            <a:schemeClr val="bg1"/>
          </a:solidFill>
          <a:ln>
            <a:noFill/>
          </a:ln>
          <a:effectLst>
            <a:outerShdw blurRad="63500" dist="38100" dir="2700000" algn="tl" rotWithShape="0">
              <a:prstClr val="black">
                <a:alpha val="20000"/>
              </a:prstClr>
            </a:outerShdw>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a:solidFill>
                <a:srgbClr val="000000"/>
              </a:solidFill>
              <a:latin typeface="FontAwesome" pitchFamily="2" charset="0"/>
            </a:endParaRPr>
          </a:p>
        </p:txBody>
      </p:sp>
      <p:grpSp>
        <p:nvGrpSpPr>
          <p:cNvPr id="6" name="组合 5"/>
          <p:cNvGrpSpPr/>
          <p:nvPr/>
        </p:nvGrpSpPr>
        <p:grpSpPr>
          <a:xfrm>
            <a:off x="6659849" y="4312907"/>
            <a:ext cx="960107" cy="960107"/>
            <a:chOff x="4994887" y="3234680"/>
            <a:chExt cx="720080" cy="720080"/>
          </a:xfrm>
        </p:grpSpPr>
        <p:sp>
          <p:nvSpPr>
            <p:cNvPr id="20" name="椭圆 19"/>
            <p:cNvSpPr/>
            <p:nvPr/>
          </p:nvSpPr>
          <p:spPr>
            <a:xfrm>
              <a:off x="4994887" y="3234680"/>
              <a:ext cx="720080" cy="720080"/>
            </a:xfrm>
            <a:prstGeom prst="ellipse">
              <a:avLst/>
            </a:prstGeom>
            <a:noFill/>
            <a:ln w="3175">
              <a:solidFill>
                <a:srgbClr val="BFBFB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p:nvSpPr>
          <p:spPr>
            <a:xfrm>
              <a:off x="5102927" y="3342720"/>
              <a:ext cx="504000" cy="504000"/>
            </a:xfrm>
            <a:prstGeom prst="ellipse">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1" name="矩形-17"/>
          <p:cNvSpPr>
            <a:spLocks noChangeAspect="1" noEditPoints="1"/>
          </p:cNvSpPr>
          <p:nvPr/>
        </p:nvSpPr>
        <p:spPr bwMode="auto">
          <a:xfrm>
            <a:off x="6941907" y="4633464"/>
            <a:ext cx="395992" cy="318992"/>
          </a:xfrm>
          <a:custGeom>
            <a:avLst/>
            <a:gdLst>
              <a:gd name="T0" fmla="*/ 360 w 371"/>
              <a:gd name="T1" fmla="*/ 3 h 299"/>
              <a:gd name="T2" fmla="*/ 7 w 371"/>
              <a:gd name="T3" fmla="*/ 127 h 299"/>
              <a:gd name="T4" fmla="*/ 6 w 371"/>
              <a:gd name="T5" fmla="*/ 137 h 299"/>
              <a:gd name="T6" fmla="*/ 82 w 371"/>
              <a:gd name="T7" fmla="*/ 167 h 299"/>
              <a:gd name="T8" fmla="*/ 82 w 371"/>
              <a:gd name="T9" fmla="*/ 167 h 299"/>
              <a:gd name="T10" fmla="*/ 127 w 371"/>
              <a:gd name="T11" fmla="*/ 185 h 299"/>
              <a:gd name="T12" fmla="*/ 347 w 371"/>
              <a:gd name="T13" fmla="*/ 24 h 299"/>
              <a:gd name="T14" fmla="*/ 351 w 371"/>
              <a:gd name="T15" fmla="*/ 28 h 299"/>
              <a:gd name="T16" fmla="*/ 194 w 371"/>
              <a:gd name="T17" fmla="*/ 198 h 299"/>
              <a:gd name="T18" fmla="*/ 194 w 371"/>
              <a:gd name="T19" fmla="*/ 198 h 299"/>
              <a:gd name="T20" fmla="*/ 185 w 371"/>
              <a:gd name="T21" fmla="*/ 208 h 299"/>
              <a:gd name="T22" fmla="*/ 197 w 371"/>
              <a:gd name="T23" fmla="*/ 215 h 299"/>
              <a:gd name="T24" fmla="*/ 197 w 371"/>
              <a:gd name="T25" fmla="*/ 215 h 299"/>
              <a:gd name="T26" fmla="*/ 296 w 371"/>
              <a:gd name="T27" fmla="*/ 268 h 299"/>
              <a:gd name="T28" fmla="*/ 311 w 371"/>
              <a:gd name="T29" fmla="*/ 262 h 299"/>
              <a:gd name="T30" fmla="*/ 369 w 371"/>
              <a:gd name="T31" fmla="*/ 11 h 299"/>
              <a:gd name="T32" fmla="*/ 360 w 371"/>
              <a:gd name="T33" fmla="*/ 3 h 299"/>
              <a:gd name="T34" fmla="*/ 127 w 371"/>
              <a:gd name="T35" fmla="*/ 293 h 299"/>
              <a:gd name="T36" fmla="*/ 133 w 371"/>
              <a:gd name="T37" fmla="*/ 296 h 299"/>
              <a:gd name="T38" fmla="*/ 190 w 371"/>
              <a:gd name="T39" fmla="*/ 245 h 299"/>
              <a:gd name="T40" fmla="*/ 127 w 371"/>
              <a:gd name="T41" fmla="*/ 212 h 299"/>
              <a:gd name="T42" fmla="*/ 127 w 371"/>
              <a:gd name="T43" fmla="*/ 293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299">
                <a:moveTo>
                  <a:pt x="360" y="3"/>
                </a:moveTo>
                <a:cubicBezTo>
                  <a:pt x="353" y="5"/>
                  <a:pt x="13" y="125"/>
                  <a:pt x="7" y="127"/>
                </a:cubicBezTo>
                <a:cubicBezTo>
                  <a:pt x="1" y="129"/>
                  <a:pt x="0" y="134"/>
                  <a:pt x="6" y="137"/>
                </a:cubicBezTo>
                <a:cubicBezTo>
                  <a:pt x="14" y="140"/>
                  <a:pt x="82" y="167"/>
                  <a:pt x="82" y="167"/>
                </a:cubicBezTo>
                <a:cubicBezTo>
                  <a:pt x="82" y="167"/>
                  <a:pt x="82" y="167"/>
                  <a:pt x="82" y="167"/>
                </a:cubicBezTo>
                <a:cubicBezTo>
                  <a:pt x="127" y="185"/>
                  <a:pt x="127" y="185"/>
                  <a:pt x="127" y="185"/>
                </a:cubicBezTo>
                <a:cubicBezTo>
                  <a:pt x="127" y="185"/>
                  <a:pt x="344" y="26"/>
                  <a:pt x="347" y="24"/>
                </a:cubicBezTo>
                <a:cubicBezTo>
                  <a:pt x="350" y="22"/>
                  <a:pt x="353" y="26"/>
                  <a:pt x="351" y="28"/>
                </a:cubicBezTo>
                <a:cubicBezTo>
                  <a:pt x="349" y="30"/>
                  <a:pt x="194" y="198"/>
                  <a:pt x="194" y="198"/>
                </a:cubicBezTo>
                <a:cubicBezTo>
                  <a:pt x="194" y="198"/>
                  <a:pt x="194" y="198"/>
                  <a:pt x="194" y="198"/>
                </a:cubicBezTo>
                <a:cubicBezTo>
                  <a:pt x="185" y="208"/>
                  <a:pt x="185" y="208"/>
                  <a:pt x="185" y="208"/>
                </a:cubicBezTo>
                <a:cubicBezTo>
                  <a:pt x="197" y="215"/>
                  <a:pt x="197" y="215"/>
                  <a:pt x="197" y="215"/>
                </a:cubicBezTo>
                <a:cubicBezTo>
                  <a:pt x="197" y="215"/>
                  <a:pt x="197" y="215"/>
                  <a:pt x="197" y="215"/>
                </a:cubicBezTo>
                <a:cubicBezTo>
                  <a:pt x="197" y="215"/>
                  <a:pt x="290" y="265"/>
                  <a:pt x="296" y="268"/>
                </a:cubicBezTo>
                <a:cubicBezTo>
                  <a:pt x="302" y="272"/>
                  <a:pt x="310" y="269"/>
                  <a:pt x="311" y="262"/>
                </a:cubicBezTo>
                <a:cubicBezTo>
                  <a:pt x="313" y="253"/>
                  <a:pt x="368" y="16"/>
                  <a:pt x="369" y="11"/>
                </a:cubicBezTo>
                <a:cubicBezTo>
                  <a:pt x="371" y="4"/>
                  <a:pt x="367" y="0"/>
                  <a:pt x="360" y="3"/>
                </a:cubicBezTo>
                <a:close/>
                <a:moveTo>
                  <a:pt x="127" y="293"/>
                </a:moveTo>
                <a:cubicBezTo>
                  <a:pt x="127" y="298"/>
                  <a:pt x="130" y="299"/>
                  <a:pt x="133" y="296"/>
                </a:cubicBezTo>
                <a:cubicBezTo>
                  <a:pt x="138" y="291"/>
                  <a:pt x="190" y="245"/>
                  <a:pt x="190" y="245"/>
                </a:cubicBezTo>
                <a:cubicBezTo>
                  <a:pt x="127" y="212"/>
                  <a:pt x="127" y="212"/>
                  <a:pt x="127" y="212"/>
                </a:cubicBezTo>
                <a:lnTo>
                  <a:pt x="127" y="293"/>
                </a:lnTo>
                <a:close/>
              </a:path>
            </a:pathLst>
          </a:custGeom>
          <a:solidFill>
            <a:schemeClr val="bg1"/>
          </a:solidFill>
          <a:ln>
            <a:noFill/>
          </a:ln>
          <a:effectLst>
            <a:outerShdw blurRad="63500" dist="38100" dir="2700000" algn="tl" rotWithShape="0">
              <a:prstClr val="black">
                <a:alpha val="20000"/>
              </a:prst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AU" sz="2667">
              <a:solidFill>
                <a:srgbClr val="000000"/>
              </a:solidFill>
              <a:latin typeface="FontAwesome" pitchFamily="2" charset="0"/>
            </a:endParaRPr>
          </a:p>
        </p:txBody>
      </p:sp>
      <p:grpSp>
        <p:nvGrpSpPr>
          <p:cNvPr id="7" name="组合 6"/>
          <p:cNvGrpSpPr/>
          <p:nvPr/>
        </p:nvGrpSpPr>
        <p:grpSpPr>
          <a:xfrm>
            <a:off x="8823384" y="4312907"/>
            <a:ext cx="960107" cy="960107"/>
            <a:chOff x="6617538" y="3234680"/>
            <a:chExt cx="720080" cy="720080"/>
          </a:xfrm>
        </p:grpSpPr>
        <p:sp>
          <p:nvSpPr>
            <p:cNvPr id="23" name="椭圆 22"/>
            <p:cNvSpPr/>
            <p:nvPr/>
          </p:nvSpPr>
          <p:spPr>
            <a:xfrm>
              <a:off x="6617538" y="3234680"/>
              <a:ext cx="720080" cy="720080"/>
            </a:xfrm>
            <a:prstGeom prst="ellipse">
              <a:avLst/>
            </a:prstGeom>
            <a:noFill/>
            <a:ln w="3175">
              <a:solidFill>
                <a:srgbClr val="FFD73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椭圆 23"/>
            <p:cNvSpPr/>
            <p:nvPr/>
          </p:nvSpPr>
          <p:spPr>
            <a:xfrm>
              <a:off x="6725578" y="3342720"/>
              <a:ext cx="504000" cy="504000"/>
            </a:xfrm>
            <a:prstGeom prst="ellipse">
              <a:avLst/>
            </a:prstGeom>
            <a:solidFill>
              <a:srgbClr val="FFD737"/>
            </a:solidFill>
            <a:ln>
              <a:solidFill>
                <a:srgbClr val="FFD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2" name="矩形-21"/>
          <p:cNvSpPr>
            <a:spLocks noChangeAspect="1" noEditPoints="1"/>
          </p:cNvSpPr>
          <p:nvPr/>
        </p:nvSpPr>
        <p:spPr bwMode="auto">
          <a:xfrm>
            <a:off x="9107275" y="4596798"/>
            <a:ext cx="392325" cy="392325"/>
          </a:xfrm>
          <a:custGeom>
            <a:avLst/>
            <a:gdLst>
              <a:gd name="T0" fmla="*/ 222 w 368"/>
              <a:gd name="T1" fmla="*/ 0 h 368"/>
              <a:gd name="T2" fmla="*/ 77 w 368"/>
              <a:gd name="T3" fmla="*/ 133 h 368"/>
              <a:gd name="T4" fmla="*/ 0 w 368"/>
              <a:gd name="T5" fmla="*/ 247 h 368"/>
              <a:gd name="T6" fmla="*/ 121 w 368"/>
              <a:gd name="T7" fmla="*/ 368 h 368"/>
              <a:gd name="T8" fmla="*/ 234 w 368"/>
              <a:gd name="T9" fmla="*/ 290 h 368"/>
              <a:gd name="T10" fmla="*/ 368 w 368"/>
              <a:gd name="T11" fmla="*/ 145 h 368"/>
              <a:gd name="T12" fmla="*/ 222 w 368"/>
              <a:gd name="T13" fmla="*/ 0 h 368"/>
              <a:gd name="T14" fmla="*/ 121 w 368"/>
              <a:gd name="T15" fmla="*/ 327 h 368"/>
              <a:gd name="T16" fmla="*/ 40 w 368"/>
              <a:gd name="T17" fmla="*/ 247 h 368"/>
              <a:gd name="T18" fmla="*/ 80 w 368"/>
              <a:gd name="T19" fmla="*/ 177 h 368"/>
              <a:gd name="T20" fmla="*/ 191 w 368"/>
              <a:gd name="T21" fmla="*/ 287 h 368"/>
              <a:gd name="T22" fmla="*/ 121 w 368"/>
              <a:gd name="T23" fmla="*/ 327 h 368"/>
              <a:gd name="T24" fmla="*/ 122 w 368"/>
              <a:gd name="T25" fmla="*/ 166 h 368"/>
              <a:gd name="T26" fmla="*/ 202 w 368"/>
              <a:gd name="T27" fmla="*/ 245 h 368"/>
              <a:gd name="T28" fmla="*/ 122 w 368"/>
              <a:gd name="T29" fmla="*/ 166 h 368"/>
              <a:gd name="T30" fmla="*/ 243 w 368"/>
              <a:gd name="T31" fmla="*/ 245 h 368"/>
              <a:gd name="T32" fmla="*/ 122 w 368"/>
              <a:gd name="T33" fmla="*/ 125 h 368"/>
              <a:gd name="T34" fmla="*/ 222 w 368"/>
              <a:gd name="T35" fmla="*/ 44 h 368"/>
              <a:gd name="T36" fmla="*/ 324 w 368"/>
              <a:gd name="T37" fmla="*/ 145 h 368"/>
              <a:gd name="T38" fmla="*/ 243 w 368"/>
              <a:gd name="T39" fmla="*/ 245 h 368"/>
              <a:gd name="T40" fmla="*/ 41 w 368"/>
              <a:gd name="T41" fmla="*/ 86 h 368"/>
              <a:gd name="T42" fmla="*/ 83 w 368"/>
              <a:gd name="T43" fmla="*/ 45 h 368"/>
              <a:gd name="T44" fmla="*/ 41 w 368"/>
              <a:gd name="T45" fmla="*/ 3 h 368"/>
              <a:gd name="T46" fmla="*/ 0 w 368"/>
              <a:gd name="T47" fmla="*/ 45 h 368"/>
              <a:gd name="T48" fmla="*/ 41 w 368"/>
              <a:gd name="T49" fmla="*/ 86 h 368"/>
              <a:gd name="T50" fmla="*/ 41 w 368"/>
              <a:gd name="T51" fmla="*/ 22 h 368"/>
              <a:gd name="T52" fmla="*/ 64 w 368"/>
              <a:gd name="T53" fmla="*/ 45 h 368"/>
              <a:gd name="T54" fmla="*/ 41 w 368"/>
              <a:gd name="T55" fmla="*/ 68 h 368"/>
              <a:gd name="T56" fmla="*/ 18 w 368"/>
              <a:gd name="T57" fmla="*/ 45 h 368"/>
              <a:gd name="T58" fmla="*/ 41 w 368"/>
              <a:gd name="T59" fmla="*/ 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68">
                <a:moveTo>
                  <a:pt x="222" y="0"/>
                </a:moveTo>
                <a:cubicBezTo>
                  <a:pt x="146" y="0"/>
                  <a:pt x="83" y="59"/>
                  <a:pt x="77" y="133"/>
                </a:cubicBezTo>
                <a:cubicBezTo>
                  <a:pt x="32" y="151"/>
                  <a:pt x="0" y="195"/>
                  <a:pt x="0" y="247"/>
                </a:cubicBezTo>
                <a:cubicBezTo>
                  <a:pt x="0" y="313"/>
                  <a:pt x="54" y="368"/>
                  <a:pt x="121" y="368"/>
                </a:cubicBezTo>
                <a:cubicBezTo>
                  <a:pt x="173" y="368"/>
                  <a:pt x="217" y="336"/>
                  <a:pt x="234" y="290"/>
                </a:cubicBezTo>
                <a:cubicBezTo>
                  <a:pt x="309" y="284"/>
                  <a:pt x="368" y="221"/>
                  <a:pt x="368" y="145"/>
                </a:cubicBezTo>
                <a:cubicBezTo>
                  <a:pt x="368" y="65"/>
                  <a:pt x="302" y="0"/>
                  <a:pt x="222" y="0"/>
                </a:cubicBezTo>
                <a:close/>
                <a:moveTo>
                  <a:pt x="121" y="327"/>
                </a:moveTo>
                <a:cubicBezTo>
                  <a:pt x="77" y="327"/>
                  <a:pt x="40" y="291"/>
                  <a:pt x="40" y="247"/>
                </a:cubicBezTo>
                <a:cubicBezTo>
                  <a:pt x="40" y="217"/>
                  <a:pt x="56" y="191"/>
                  <a:pt x="80" y="177"/>
                </a:cubicBezTo>
                <a:cubicBezTo>
                  <a:pt x="92" y="232"/>
                  <a:pt x="136" y="275"/>
                  <a:pt x="191" y="287"/>
                </a:cubicBezTo>
                <a:cubicBezTo>
                  <a:pt x="177" y="311"/>
                  <a:pt x="151" y="327"/>
                  <a:pt x="121" y="327"/>
                </a:cubicBezTo>
                <a:close/>
                <a:moveTo>
                  <a:pt x="122" y="166"/>
                </a:moveTo>
                <a:cubicBezTo>
                  <a:pt x="166" y="166"/>
                  <a:pt x="201" y="202"/>
                  <a:pt x="202" y="245"/>
                </a:cubicBezTo>
                <a:cubicBezTo>
                  <a:pt x="162" y="237"/>
                  <a:pt x="131" y="206"/>
                  <a:pt x="122" y="166"/>
                </a:cubicBezTo>
                <a:close/>
                <a:moveTo>
                  <a:pt x="243" y="245"/>
                </a:moveTo>
                <a:cubicBezTo>
                  <a:pt x="242" y="179"/>
                  <a:pt x="188" y="126"/>
                  <a:pt x="122" y="125"/>
                </a:cubicBezTo>
                <a:cubicBezTo>
                  <a:pt x="132" y="79"/>
                  <a:pt x="173" y="44"/>
                  <a:pt x="222" y="44"/>
                </a:cubicBezTo>
                <a:cubicBezTo>
                  <a:pt x="278" y="44"/>
                  <a:pt x="324" y="89"/>
                  <a:pt x="324" y="145"/>
                </a:cubicBezTo>
                <a:cubicBezTo>
                  <a:pt x="324" y="194"/>
                  <a:pt x="289" y="236"/>
                  <a:pt x="243" y="245"/>
                </a:cubicBezTo>
                <a:close/>
                <a:moveTo>
                  <a:pt x="41" y="86"/>
                </a:moveTo>
                <a:cubicBezTo>
                  <a:pt x="64" y="86"/>
                  <a:pt x="83" y="68"/>
                  <a:pt x="83" y="45"/>
                </a:cubicBezTo>
                <a:cubicBezTo>
                  <a:pt x="83" y="22"/>
                  <a:pt x="64" y="3"/>
                  <a:pt x="41" y="3"/>
                </a:cubicBezTo>
                <a:cubicBezTo>
                  <a:pt x="18" y="3"/>
                  <a:pt x="0" y="22"/>
                  <a:pt x="0" y="45"/>
                </a:cubicBezTo>
                <a:cubicBezTo>
                  <a:pt x="0" y="68"/>
                  <a:pt x="18" y="86"/>
                  <a:pt x="41" y="86"/>
                </a:cubicBezTo>
                <a:close/>
                <a:moveTo>
                  <a:pt x="41" y="22"/>
                </a:moveTo>
                <a:cubicBezTo>
                  <a:pt x="54" y="22"/>
                  <a:pt x="64" y="32"/>
                  <a:pt x="64" y="45"/>
                </a:cubicBezTo>
                <a:cubicBezTo>
                  <a:pt x="64" y="57"/>
                  <a:pt x="54" y="68"/>
                  <a:pt x="41" y="68"/>
                </a:cubicBezTo>
                <a:cubicBezTo>
                  <a:pt x="29" y="68"/>
                  <a:pt x="18" y="57"/>
                  <a:pt x="18" y="45"/>
                </a:cubicBezTo>
                <a:cubicBezTo>
                  <a:pt x="18" y="32"/>
                  <a:pt x="29" y="22"/>
                  <a:pt x="41" y="22"/>
                </a:cubicBezTo>
                <a:close/>
              </a:path>
            </a:pathLst>
          </a:custGeom>
          <a:solidFill>
            <a:schemeClr val="bg1"/>
          </a:solidFill>
          <a:ln>
            <a:noFill/>
          </a:ln>
          <a:effectLst>
            <a:outerShdw blurRad="63500" dist="38100" dir="2700000" algn="tl" rotWithShape="0">
              <a:prstClr val="black">
                <a:alpha val="20000"/>
              </a:prst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AU" sz="2667">
              <a:solidFill>
                <a:srgbClr val="000000"/>
              </a:solidFill>
              <a:latin typeface="FontAwesome" pitchFamily="2" charset="0"/>
            </a:endParaRPr>
          </a:p>
        </p:txBody>
      </p:sp>
      <p:grpSp>
        <p:nvGrpSpPr>
          <p:cNvPr id="4" name="组合 3"/>
          <p:cNvGrpSpPr/>
          <p:nvPr/>
        </p:nvGrpSpPr>
        <p:grpSpPr>
          <a:xfrm>
            <a:off x="2332780" y="4312907"/>
            <a:ext cx="960107" cy="960107"/>
            <a:chOff x="1749585" y="3234680"/>
            <a:chExt cx="720080" cy="720080"/>
          </a:xfrm>
        </p:grpSpPr>
        <p:sp>
          <p:nvSpPr>
            <p:cNvPr id="14" name="椭圆 13"/>
            <p:cNvSpPr/>
            <p:nvPr/>
          </p:nvSpPr>
          <p:spPr>
            <a:xfrm>
              <a:off x="1749585" y="3234680"/>
              <a:ext cx="720080" cy="720080"/>
            </a:xfrm>
            <a:prstGeom prst="ellipse">
              <a:avLst/>
            </a:prstGeom>
            <a:noFill/>
            <a:ln w="3175">
              <a:solidFill>
                <a:srgbClr val="BFBFB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p:nvSpPr>
          <p:spPr>
            <a:xfrm>
              <a:off x="1857625" y="3342720"/>
              <a:ext cx="504000" cy="504000"/>
            </a:xfrm>
            <a:prstGeom prst="ellipse">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3" name="矩形-35"/>
          <p:cNvSpPr>
            <a:spLocks noChangeAspect="1" noEditPoints="1"/>
          </p:cNvSpPr>
          <p:nvPr/>
        </p:nvSpPr>
        <p:spPr bwMode="auto">
          <a:xfrm>
            <a:off x="2606501" y="4586630"/>
            <a:ext cx="412664" cy="412661"/>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a:effectLst>
            <a:outerShdw blurRad="63500" dist="38100" dir="2700000" algn="tl" rotWithShape="0">
              <a:prstClr val="black">
                <a:alpha val="20000"/>
              </a:prstClr>
            </a:outerShdw>
          </a:effectLst>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AU" sz="2667">
              <a:solidFill>
                <a:srgbClr val="000000"/>
              </a:solidFill>
              <a:latin typeface="FontAwesome" pitchFamily="2" charset="0"/>
            </a:endParaRPr>
          </a:p>
        </p:txBody>
      </p:sp>
      <p:grpSp>
        <p:nvGrpSpPr>
          <p:cNvPr id="37" name="组合 36">
            <a:extLst>
              <a:ext uri="{FF2B5EF4-FFF2-40B4-BE49-F238E27FC236}">
                <a16:creationId xmlns="" xmlns:a16="http://schemas.microsoft.com/office/drawing/2014/main" id="{B35D94E3-5639-452F-B5F9-3EDA81471BD2}"/>
              </a:ext>
            </a:extLst>
          </p:cNvPr>
          <p:cNvGrpSpPr/>
          <p:nvPr/>
        </p:nvGrpSpPr>
        <p:grpSpPr>
          <a:xfrm>
            <a:off x="-3518" y="-1"/>
            <a:ext cx="12195518" cy="737406"/>
            <a:chOff x="1300626" y="-1"/>
            <a:chExt cx="12195518" cy="737406"/>
          </a:xfrm>
        </p:grpSpPr>
        <p:grpSp>
          <p:nvGrpSpPr>
            <p:cNvPr id="38" name="组合 37">
              <a:extLst>
                <a:ext uri="{FF2B5EF4-FFF2-40B4-BE49-F238E27FC236}">
                  <a16:creationId xmlns="" xmlns:a16="http://schemas.microsoft.com/office/drawing/2014/main" id="{54D298EA-3D0A-4D86-A682-9EE7C0280365}"/>
                </a:ext>
              </a:extLst>
            </p:cNvPr>
            <p:cNvGrpSpPr/>
            <p:nvPr/>
          </p:nvGrpSpPr>
          <p:grpSpPr>
            <a:xfrm>
              <a:off x="1300626" y="-1"/>
              <a:ext cx="4470216" cy="737406"/>
              <a:chOff x="1300626" y="-1"/>
              <a:chExt cx="4470216" cy="737406"/>
            </a:xfrm>
          </p:grpSpPr>
          <p:sp>
            <p:nvSpPr>
              <p:cNvPr id="44" name="任意多边形 17">
                <a:extLst>
                  <a:ext uri="{FF2B5EF4-FFF2-40B4-BE49-F238E27FC236}">
                    <a16:creationId xmlns="" xmlns:a16="http://schemas.microsoft.com/office/drawing/2014/main" id="{38285B90-9060-4FD2-9F83-040C607C9FD5}"/>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文本框 1">
                <a:extLst>
                  <a:ext uri="{FF2B5EF4-FFF2-40B4-BE49-F238E27FC236}">
                    <a16:creationId xmlns="" xmlns:a16="http://schemas.microsoft.com/office/drawing/2014/main" id="{E6270AFE-33DA-4FFC-91CA-BFBBB4F79CFE}"/>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保险合同的内容</a:t>
                </a:r>
              </a:p>
            </p:txBody>
          </p:sp>
          <p:sp>
            <p:nvSpPr>
              <p:cNvPr id="46" name="任意多边形 17">
                <a:extLst>
                  <a:ext uri="{FF2B5EF4-FFF2-40B4-BE49-F238E27FC236}">
                    <a16:creationId xmlns="" xmlns:a16="http://schemas.microsoft.com/office/drawing/2014/main" id="{89F13401-F3C2-4B34-BEF3-61A463D548AF}"/>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3" name="任意多边形 17">
                <a:extLst>
                  <a:ext uri="{FF2B5EF4-FFF2-40B4-BE49-F238E27FC236}">
                    <a16:creationId xmlns="" xmlns:a16="http://schemas.microsoft.com/office/drawing/2014/main" id="{11E40931-A25B-4CC9-90D4-5A023358F844}"/>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9" name="直接连接符 38">
              <a:extLst>
                <a:ext uri="{FF2B5EF4-FFF2-40B4-BE49-F238E27FC236}">
                  <a16:creationId xmlns="" xmlns:a16="http://schemas.microsoft.com/office/drawing/2014/main" id="{45A9F335-A29B-46B0-8B76-A4B4F33D2FE1}"/>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5549197"/>
      </p:ext>
    </p:extLst>
  </p:cSld>
  <p:clrMapOvr>
    <a:masterClrMapping/>
  </p:clrMapOvr>
  <mc:AlternateContent xmlns:mc="http://schemas.openxmlformats.org/markup-compatibility/2006" xmlns:p14="http://schemas.microsoft.com/office/powerpoint/2010/main">
    <mc:Choice Requires="p14">
      <p:transition spd="slow" p14:dur="900" advTm="12000">
        <p14:warp dir="in"/>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ppt_x"/>
                                          </p:val>
                                        </p:tav>
                                        <p:tav tm="100000">
                                          <p:val>
                                            <p:strVal val="#ppt_x"/>
                                          </p:val>
                                        </p:tav>
                                      </p:tavLst>
                                    </p:anim>
                                    <p:anim calcmode="lin" valueType="num">
                                      <p:cBhvr additive="base">
                                        <p:cTn id="8" dur="75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6" presetClass="entr" presetSubtype="2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500"/>
                                        <p:tgtEl>
                                          <p:spTgt spid="12"/>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75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3850"/>
                            </p:stCondLst>
                            <p:childTnLst>
                              <p:par>
                                <p:cTn id="30" presetID="21" presetClass="entr" presetSubtype="1"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750"/>
                                        <p:tgtEl>
                                          <p:spTgt spid="4"/>
                                        </p:tgtEl>
                                      </p:cBhvr>
                                    </p:animEffect>
                                  </p:childTnLst>
                                </p:cTn>
                              </p:par>
                            </p:childTnLst>
                          </p:cTn>
                        </p:par>
                        <p:par>
                          <p:cTn id="33" fill="hold">
                            <p:stCondLst>
                              <p:cond delay="4600"/>
                            </p:stCondLst>
                            <p:childTnLst>
                              <p:par>
                                <p:cTn id="34" presetID="10" presetClass="entr" presetSubtype="0"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510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750"/>
                                        <p:tgtEl>
                                          <p:spTgt spid="26"/>
                                        </p:tgtEl>
                                      </p:cBhvr>
                                    </p:animEffect>
                                    <p:anim calcmode="lin" valueType="num">
                                      <p:cBhvr>
                                        <p:cTn id="41" dur="750" fill="hold"/>
                                        <p:tgtEl>
                                          <p:spTgt spid="26"/>
                                        </p:tgtEl>
                                        <p:attrNameLst>
                                          <p:attrName>ppt_x</p:attrName>
                                        </p:attrNameLst>
                                      </p:cBhvr>
                                      <p:tavLst>
                                        <p:tav tm="0">
                                          <p:val>
                                            <p:strVal val="#ppt_x"/>
                                          </p:val>
                                        </p:tav>
                                        <p:tav tm="100000">
                                          <p:val>
                                            <p:strVal val="#ppt_x"/>
                                          </p:val>
                                        </p:tav>
                                      </p:tavLst>
                                    </p:anim>
                                    <p:anim calcmode="lin" valueType="num">
                                      <p:cBhvr>
                                        <p:cTn id="42" dur="750" fill="hold"/>
                                        <p:tgtEl>
                                          <p:spTgt spid="26"/>
                                        </p:tgtEl>
                                        <p:attrNameLst>
                                          <p:attrName>ppt_y</p:attrName>
                                        </p:attrNameLst>
                                      </p:cBhvr>
                                      <p:tavLst>
                                        <p:tav tm="0">
                                          <p:val>
                                            <p:strVal val="#ppt_y+.1"/>
                                          </p:val>
                                        </p:tav>
                                        <p:tav tm="100000">
                                          <p:val>
                                            <p:strVal val="#ppt_y"/>
                                          </p:val>
                                        </p:tav>
                                      </p:tavLst>
                                    </p:anim>
                                  </p:childTnLst>
                                </p:cTn>
                              </p:par>
                            </p:childTnLst>
                          </p:cTn>
                        </p:par>
                        <p:par>
                          <p:cTn id="43" fill="hold">
                            <p:stCondLst>
                              <p:cond delay="5850"/>
                            </p:stCondLst>
                            <p:childTnLst>
                              <p:par>
                                <p:cTn id="44" presetID="21" presetClass="entr" presetSubtype="1"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heel(1)">
                                      <p:cBhvr>
                                        <p:cTn id="46" dur="750"/>
                                        <p:tgtEl>
                                          <p:spTgt spid="5"/>
                                        </p:tgtEl>
                                      </p:cBhvr>
                                    </p:animEffect>
                                  </p:childTnLst>
                                </p:cTn>
                              </p:par>
                            </p:childTnLst>
                          </p:cTn>
                        </p:par>
                        <p:par>
                          <p:cTn id="47" fill="hold">
                            <p:stCondLst>
                              <p:cond delay="6600"/>
                            </p:stCondLst>
                            <p:childTnLst>
                              <p:par>
                                <p:cTn id="48" presetID="10" presetClass="entr" presetSubtype="0"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childTnLst>
                          </p:cTn>
                        </p:par>
                        <p:par>
                          <p:cTn id="51" fill="hold">
                            <p:stCondLst>
                              <p:cond delay="7100"/>
                            </p:stCondLst>
                            <p:childTnLst>
                              <p:par>
                                <p:cTn id="52" presetID="42" presetClass="entr" presetSubtype="0"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750"/>
                                        <p:tgtEl>
                                          <p:spTgt spid="27"/>
                                        </p:tgtEl>
                                      </p:cBhvr>
                                    </p:animEffect>
                                    <p:anim calcmode="lin" valueType="num">
                                      <p:cBhvr>
                                        <p:cTn id="55" dur="750" fill="hold"/>
                                        <p:tgtEl>
                                          <p:spTgt spid="27"/>
                                        </p:tgtEl>
                                        <p:attrNameLst>
                                          <p:attrName>ppt_x</p:attrName>
                                        </p:attrNameLst>
                                      </p:cBhvr>
                                      <p:tavLst>
                                        <p:tav tm="0">
                                          <p:val>
                                            <p:strVal val="#ppt_x"/>
                                          </p:val>
                                        </p:tav>
                                        <p:tav tm="100000">
                                          <p:val>
                                            <p:strVal val="#ppt_x"/>
                                          </p:val>
                                        </p:tav>
                                      </p:tavLst>
                                    </p:anim>
                                    <p:anim calcmode="lin" valueType="num">
                                      <p:cBhvr>
                                        <p:cTn id="56" dur="750" fill="hold"/>
                                        <p:tgtEl>
                                          <p:spTgt spid="27"/>
                                        </p:tgtEl>
                                        <p:attrNameLst>
                                          <p:attrName>ppt_y</p:attrName>
                                        </p:attrNameLst>
                                      </p:cBhvr>
                                      <p:tavLst>
                                        <p:tav tm="0">
                                          <p:val>
                                            <p:strVal val="#ppt_y+.1"/>
                                          </p:val>
                                        </p:tav>
                                        <p:tav tm="100000">
                                          <p:val>
                                            <p:strVal val="#ppt_y"/>
                                          </p:val>
                                        </p:tav>
                                      </p:tavLst>
                                    </p:anim>
                                  </p:childTnLst>
                                </p:cTn>
                              </p:par>
                            </p:childTnLst>
                          </p:cTn>
                        </p:par>
                        <p:par>
                          <p:cTn id="57" fill="hold">
                            <p:stCondLst>
                              <p:cond delay="7850"/>
                            </p:stCondLst>
                            <p:childTnLst>
                              <p:par>
                                <p:cTn id="58" presetID="21" presetClass="entr" presetSubtype="1"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heel(1)">
                                      <p:cBhvr>
                                        <p:cTn id="60" dur="750"/>
                                        <p:tgtEl>
                                          <p:spTgt spid="6"/>
                                        </p:tgtEl>
                                      </p:cBhvr>
                                    </p:animEffect>
                                  </p:childTnLst>
                                </p:cTn>
                              </p:par>
                            </p:childTnLst>
                          </p:cTn>
                        </p:par>
                        <p:par>
                          <p:cTn id="61" fill="hold">
                            <p:stCondLst>
                              <p:cond delay="8600"/>
                            </p:stCondLst>
                            <p:childTnLst>
                              <p:par>
                                <p:cTn id="62" presetID="10" presetClass="entr" presetSubtype="0"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500"/>
                                        <p:tgtEl>
                                          <p:spTgt spid="31"/>
                                        </p:tgtEl>
                                      </p:cBhvr>
                                    </p:animEffect>
                                  </p:childTnLst>
                                </p:cTn>
                              </p:par>
                            </p:childTnLst>
                          </p:cTn>
                        </p:par>
                        <p:par>
                          <p:cTn id="65" fill="hold">
                            <p:stCondLst>
                              <p:cond delay="9100"/>
                            </p:stCondLst>
                            <p:childTnLst>
                              <p:par>
                                <p:cTn id="66" presetID="42" presetClass="entr" presetSubtype="0"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750"/>
                                        <p:tgtEl>
                                          <p:spTgt spid="28"/>
                                        </p:tgtEl>
                                      </p:cBhvr>
                                    </p:animEffect>
                                    <p:anim calcmode="lin" valueType="num">
                                      <p:cBhvr>
                                        <p:cTn id="69" dur="750" fill="hold"/>
                                        <p:tgtEl>
                                          <p:spTgt spid="28"/>
                                        </p:tgtEl>
                                        <p:attrNameLst>
                                          <p:attrName>ppt_x</p:attrName>
                                        </p:attrNameLst>
                                      </p:cBhvr>
                                      <p:tavLst>
                                        <p:tav tm="0">
                                          <p:val>
                                            <p:strVal val="#ppt_x"/>
                                          </p:val>
                                        </p:tav>
                                        <p:tav tm="100000">
                                          <p:val>
                                            <p:strVal val="#ppt_x"/>
                                          </p:val>
                                        </p:tav>
                                      </p:tavLst>
                                    </p:anim>
                                    <p:anim calcmode="lin" valueType="num">
                                      <p:cBhvr>
                                        <p:cTn id="70" dur="750" fill="hold"/>
                                        <p:tgtEl>
                                          <p:spTgt spid="28"/>
                                        </p:tgtEl>
                                        <p:attrNameLst>
                                          <p:attrName>ppt_y</p:attrName>
                                        </p:attrNameLst>
                                      </p:cBhvr>
                                      <p:tavLst>
                                        <p:tav tm="0">
                                          <p:val>
                                            <p:strVal val="#ppt_y+.1"/>
                                          </p:val>
                                        </p:tav>
                                        <p:tav tm="100000">
                                          <p:val>
                                            <p:strVal val="#ppt_y"/>
                                          </p:val>
                                        </p:tav>
                                      </p:tavLst>
                                    </p:anim>
                                  </p:childTnLst>
                                </p:cTn>
                              </p:par>
                            </p:childTnLst>
                          </p:cTn>
                        </p:par>
                        <p:par>
                          <p:cTn id="71" fill="hold">
                            <p:stCondLst>
                              <p:cond delay="9850"/>
                            </p:stCondLst>
                            <p:childTnLst>
                              <p:par>
                                <p:cTn id="72" presetID="21" presetClass="entr" presetSubtype="1" fill="hold"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heel(1)">
                                      <p:cBhvr>
                                        <p:cTn id="74" dur="750"/>
                                        <p:tgtEl>
                                          <p:spTgt spid="7"/>
                                        </p:tgtEl>
                                      </p:cBhvr>
                                    </p:animEffect>
                                  </p:childTnLst>
                                </p:cTn>
                              </p:par>
                            </p:childTnLst>
                          </p:cTn>
                        </p:par>
                        <p:par>
                          <p:cTn id="75" fill="hold">
                            <p:stCondLst>
                              <p:cond delay="10600"/>
                            </p:stCondLst>
                            <p:childTnLst>
                              <p:par>
                                <p:cTn id="76" presetID="10"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childTnLst>
                                </p:cTn>
                              </p:par>
                            </p:childTnLst>
                          </p:cTn>
                        </p:par>
                        <p:par>
                          <p:cTn id="79" fill="hold">
                            <p:stCondLst>
                              <p:cond delay="11100"/>
                            </p:stCondLst>
                            <p:childTnLst>
                              <p:par>
                                <p:cTn id="80" presetID="42" presetClass="entr" presetSubtype="0"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750"/>
                                        <p:tgtEl>
                                          <p:spTgt spid="29"/>
                                        </p:tgtEl>
                                      </p:cBhvr>
                                    </p:animEffect>
                                    <p:anim calcmode="lin" valueType="num">
                                      <p:cBhvr>
                                        <p:cTn id="83" dur="750" fill="hold"/>
                                        <p:tgtEl>
                                          <p:spTgt spid="29"/>
                                        </p:tgtEl>
                                        <p:attrNameLst>
                                          <p:attrName>ppt_x</p:attrName>
                                        </p:attrNameLst>
                                      </p:cBhvr>
                                      <p:tavLst>
                                        <p:tav tm="0">
                                          <p:val>
                                            <p:strVal val="#ppt_x"/>
                                          </p:val>
                                        </p:tav>
                                        <p:tav tm="100000">
                                          <p:val>
                                            <p:strVal val="#ppt_x"/>
                                          </p:val>
                                        </p:tav>
                                      </p:tavLst>
                                    </p:anim>
                                    <p:anim calcmode="lin" valueType="num">
                                      <p:cBhvr>
                                        <p:cTn id="84" dur="7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26" grpId="0"/>
      <p:bldP spid="27" grpId="0"/>
      <p:bldP spid="28" grpId="0"/>
      <p:bldP spid="29" grpId="0"/>
      <p:bldP spid="30" grpId="0" animBg="1"/>
      <p:bldP spid="31" grpId="0" animBg="1"/>
      <p:bldP spid="32" grpId="0" animBg="1"/>
      <p:bldP spid="3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5058163" y="1512103"/>
            <a:ext cx="2112235" cy="2112235"/>
          </a:xfrm>
          <a:prstGeom prst="ellipse">
            <a:avLst/>
          </a:prstGeom>
          <a:noFill/>
          <a:ln>
            <a:solidFill>
              <a:srgbClr val="FFD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
          <p:cNvSpPr/>
          <p:nvPr/>
        </p:nvSpPr>
        <p:spPr>
          <a:xfrm>
            <a:off x="5058163" y="3048273"/>
            <a:ext cx="2112235" cy="2112235"/>
          </a:xfrm>
          <a:prstGeom prst="ellipse">
            <a:avLst/>
          </a:prstGeom>
          <a:noFill/>
          <a:ln>
            <a:solidFill>
              <a:srgbClr val="3539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a:off x="5656853" y="2178371"/>
            <a:ext cx="914857" cy="748988"/>
          </a:xfrm>
          <a:prstGeom prst="rect">
            <a:avLst/>
          </a:prstGeom>
        </p:spPr>
        <p:txBody>
          <a:bodyPr wrap="square">
            <a:spAutoFit/>
          </a:bodyPr>
          <a:lstStyle/>
          <a:p>
            <a:r>
              <a:rPr lang="en-US" altLang="zh-CN" sz="4267" dirty="0">
                <a:solidFill>
                  <a:srgbClr val="FFD737"/>
                </a:solidFill>
                <a:latin typeface="Impact" panose="020B0806030902050204" pitchFamily="34" charset="0"/>
              </a:rPr>
              <a:t>01</a:t>
            </a:r>
            <a:endParaRPr lang="zh-CN" altLang="en-US" sz="4267" dirty="0">
              <a:solidFill>
                <a:srgbClr val="FFD737"/>
              </a:solidFill>
              <a:latin typeface="Impact" panose="020B0806030902050204" pitchFamily="34" charset="0"/>
            </a:endParaRPr>
          </a:p>
        </p:txBody>
      </p:sp>
      <p:sp>
        <p:nvSpPr>
          <p:cNvPr id="12" name="矩形 11"/>
          <p:cNvSpPr/>
          <p:nvPr/>
        </p:nvSpPr>
        <p:spPr>
          <a:xfrm>
            <a:off x="5679238" y="3714542"/>
            <a:ext cx="870085" cy="748988"/>
          </a:xfrm>
          <a:prstGeom prst="rect">
            <a:avLst/>
          </a:prstGeom>
        </p:spPr>
        <p:txBody>
          <a:bodyPr wrap="square">
            <a:spAutoFit/>
          </a:bodyPr>
          <a:lstStyle/>
          <a:p>
            <a:r>
              <a:rPr lang="en-US" altLang="zh-CN" sz="4267" dirty="0">
                <a:solidFill>
                  <a:srgbClr val="353943"/>
                </a:solidFill>
                <a:latin typeface="Impact" panose="020B0806030902050204" pitchFamily="34" charset="0"/>
              </a:rPr>
              <a:t>02</a:t>
            </a:r>
            <a:endParaRPr lang="zh-CN" altLang="en-US" sz="4267" dirty="0">
              <a:solidFill>
                <a:srgbClr val="353943"/>
              </a:solidFill>
              <a:latin typeface="Impact" panose="020B0806030902050204" pitchFamily="34" charset="0"/>
            </a:endParaRPr>
          </a:p>
        </p:txBody>
      </p:sp>
      <p:grpSp>
        <p:nvGrpSpPr>
          <p:cNvPr id="5" name="组合 4"/>
          <p:cNvGrpSpPr/>
          <p:nvPr/>
        </p:nvGrpSpPr>
        <p:grpSpPr>
          <a:xfrm>
            <a:off x="4179066" y="4680455"/>
            <a:ext cx="783087" cy="783087"/>
            <a:chOff x="3134299" y="3510341"/>
            <a:chExt cx="587315" cy="587315"/>
          </a:xfrm>
        </p:grpSpPr>
        <p:sp>
          <p:nvSpPr>
            <p:cNvPr id="14" name="椭圆-1"/>
            <p:cNvSpPr>
              <a:spLocks noChangeArrowheads="1"/>
            </p:cNvSpPr>
            <p:nvPr/>
          </p:nvSpPr>
          <p:spPr bwMode="auto">
            <a:xfrm>
              <a:off x="3134299" y="3510341"/>
              <a:ext cx="587315" cy="587315"/>
            </a:xfrm>
            <a:prstGeom prst="ellipse">
              <a:avLst/>
            </a:prstGeom>
            <a:solidFill>
              <a:srgbClr val="353943"/>
            </a:solidFill>
            <a:ln w="3175">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 name="组合 2"/>
            <p:cNvGrpSpPr/>
            <p:nvPr/>
          </p:nvGrpSpPr>
          <p:grpSpPr>
            <a:xfrm>
              <a:off x="3321873" y="3667605"/>
              <a:ext cx="212166" cy="272786"/>
              <a:chOff x="3321873" y="3667605"/>
              <a:chExt cx="212166" cy="272786"/>
            </a:xfrm>
          </p:grpSpPr>
          <p:sp>
            <p:nvSpPr>
              <p:cNvPr id="16" name="任意多边形-1"/>
              <p:cNvSpPr>
                <a:spLocks noEditPoints="1"/>
              </p:cNvSpPr>
              <p:nvPr/>
            </p:nvSpPr>
            <p:spPr bwMode="auto">
              <a:xfrm>
                <a:off x="3321873" y="3667605"/>
                <a:ext cx="212166" cy="272786"/>
              </a:xfrm>
              <a:custGeom>
                <a:avLst/>
                <a:gdLst>
                  <a:gd name="T0" fmla="*/ 75 w 109"/>
                  <a:gd name="T1" fmla="*/ 0 h 141"/>
                  <a:gd name="T2" fmla="*/ 0 w 109"/>
                  <a:gd name="T3" fmla="*/ 0 h 141"/>
                  <a:gd name="T4" fmla="*/ 0 w 109"/>
                  <a:gd name="T5" fmla="*/ 141 h 141"/>
                  <a:gd name="T6" fmla="*/ 109 w 109"/>
                  <a:gd name="T7" fmla="*/ 141 h 141"/>
                  <a:gd name="T8" fmla="*/ 109 w 109"/>
                  <a:gd name="T9" fmla="*/ 34 h 141"/>
                  <a:gd name="T10" fmla="*/ 75 w 109"/>
                  <a:gd name="T11" fmla="*/ 0 h 141"/>
                  <a:gd name="T12" fmla="*/ 13 w 109"/>
                  <a:gd name="T13" fmla="*/ 128 h 141"/>
                  <a:gd name="T14" fmla="*/ 13 w 109"/>
                  <a:gd name="T15" fmla="*/ 13 h 141"/>
                  <a:gd name="T16" fmla="*/ 68 w 109"/>
                  <a:gd name="T17" fmla="*/ 13 h 141"/>
                  <a:gd name="T18" fmla="*/ 68 w 109"/>
                  <a:gd name="T19" fmla="*/ 43 h 141"/>
                  <a:gd name="T20" fmla="*/ 96 w 109"/>
                  <a:gd name="T21" fmla="*/ 43 h 141"/>
                  <a:gd name="T22" fmla="*/ 96 w 109"/>
                  <a:gd name="T23" fmla="*/ 128 h 141"/>
                  <a:gd name="T24" fmla="*/ 13 w 109"/>
                  <a:gd name="T25"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41">
                    <a:moveTo>
                      <a:pt x="75" y="0"/>
                    </a:moveTo>
                    <a:lnTo>
                      <a:pt x="0" y="0"/>
                    </a:lnTo>
                    <a:lnTo>
                      <a:pt x="0" y="141"/>
                    </a:lnTo>
                    <a:lnTo>
                      <a:pt x="109" y="141"/>
                    </a:lnTo>
                    <a:lnTo>
                      <a:pt x="109" y="34"/>
                    </a:lnTo>
                    <a:lnTo>
                      <a:pt x="75" y="0"/>
                    </a:lnTo>
                    <a:close/>
                    <a:moveTo>
                      <a:pt x="13" y="128"/>
                    </a:moveTo>
                    <a:lnTo>
                      <a:pt x="13" y="13"/>
                    </a:lnTo>
                    <a:lnTo>
                      <a:pt x="68" y="13"/>
                    </a:lnTo>
                    <a:lnTo>
                      <a:pt x="68" y="43"/>
                    </a:lnTo>
                    <a:lnTo>
                      <a:pt x="96" y="43"/>
                    </a:lnTo>
                    <a:lnTo>
                      <a:pt x="96" y="128"/>
                    </a:lnTo>
                    <a:lnTo>
                      <a:pt x="13" y="12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17" name="任意多边形-2"/>
              <p:cNvSpPr>
                <a:spLocks/>
              </p:cNvSpPr>
              <p:nvPr/>
            </p:nvSpPr>
            <p:spPr bwMode="auto">
              <a:xfrm>
                <a:off x="3384160" y="3760468"/>
                <a:ext cx="83699" cy="90929"/>
              </a:xfrm>
              <a:custGeom>
                <a:avLst/>
                <a:gdLst>
                  <a:gd name="T0" fmla="*/ 29 w 43"/>
                  <a:gd name="T1" fmla="*/ 23 h 47"/>
                  <a:gd name="T2" fmla="*/ 29 w 43"/>
                  <a:gd name="T3" fmla="*/ 0 h 47"/>
                  <a:gd name="T4" fmla="*/ 16 w 43"/>
                  <a:gd name="T5" fmla="*/ 0 h 47"/>
                  <a:gd name="T6" fmla="*/ 16 w 43"/>
                  <a:gd name="T7" fmla="*/ 23 h 47"/>
                  <a:gd name="T8" fmla="*/ 9 w 43"/>
                  <a:gd name="T9" fmla="*/ 16 h 47"/>
                  <a:gd name="T10" fmla="*/ 0 w 43"/>
                  <a:gd name="T11" fmla="*/ 25 h 47"/>
                  <a:gd name="T12" fmla="*/ 21 w 43"/>
                  <a:gd name="T13" fmla="*/ 47 h 47"/>
                  <a:gd name="T14" fmla="*/ 43 w 43"/>
                  <a:gd name="T15" fmla="*/ 25 h 47"/>
                  <a:gd name="T16" fmla="*/ 36 w 43"/>
                  <a:gd name="T17" fmla="*/ 16 h 47"/>
                  <a:gd name="T18" fmla="*/ 29 w 43"/>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7">
                    <a:moveTo>
                      <a:pt x="29" y="23"/>
                    </a:moveTo>
                    <a:lnTo>
                      <a:pt x="29" y="0"/>
                    </a:lnTo>
                    <a:lnTo>
                      <a:pt x="16" y="0"/>
                    </a:lnTo>
                    <a:lnTo>
                      <a:pt x="16" y="23"/>
                    </a:lnTo>
                    <a:lnTo>
                      <a:pt x="9" y="16"/>
                    </a:lnTo>
                    <a:lnTo>
                      <a:pt x="0" y="25"/>
                    </a:lnTo>
                    <a:lnTo>
                      <a:pt x="21" y="47"/>
                    </a:lnTo>
                    <a:lnTo>
                      <a:pt x="43" y="25"/>
                    </a:lnTo>
                    <a:lnTo>
                      <a:pt x="36" y="16"/>
                    </a:lnTo>
                    <a:lnTo>
                      <a:pt x="29" y="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18" name="任意多边形-3"/>
              <p:cNvSpPr>
                <a:spLocks noChangeArrowheads="1"/>
              </p:cNvSpPr>
              <p:nvPr/>
            </p:nvSpPr>
            <p:spPr bwMode="auto">
              <a:xfrm>
                <a:off x="3393893" y="3864940"/>
                <a:ext cx="66180" cy="232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endParaRPr>
              </a:p>
            </p:txBody>
          </p:sp>
        </p:grpSp>
      </p:grpSp>
      <p:grpSp>
        <p:nvGrpSpPr>
          <p:cNvPr id="4" name="组合 3"/>
          <p:cNvGrpSpPr/>
          <p:nvPr/>
        </p:nvGrpSpPr>
        <p:grpSpPr>
          <a:xfrm>
            <a:off x="7336157" y="1498074"/>
            <a:ext cx="783087" cy="783087"/>
            <a:chOff x="5502117" y="1123555"/>
            <a:chExt cx="587315" cy="587315"/>
          </a:xfrm>
        </p:grpSpPr>
        <p:sp>
          <p:nvSpPr>
            <p:cNvPr id="13" name="椭圆-2"/>
            <p:cNvSpPr>
              <a:spLocks noChangeArrowheads="1"/>
            </p:cNvSpPr>
            <p:nvPr/>
          </p:nvSpPr>
          <p:spPr bwMode="auto">
            <a:xfrm>
              <a:off x="5502117" y="1123555"/>
              <a:ext cx="587315" cy="587315"/>
            </a:xfrm>
            <a:prstGeom prst="ellipse">
              <a:avLst/>
            </a:prstGeom>
            <a:solidFill>
              <a:srgbClr val="FFD737"/>
            </a:solidFill>
            <a:ln w="3175">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 name="组合 1"/>
            <p:cNvGrpSpPr/>
            <p:nvPr/>
          </p:nvGrpSpPr>
          <p:grpSpPr>
            <a:xfrm>
              <a:off x="5687774" y="1309212"/>
              <a:ext cx="216000" cy="216000"/>
              <a:chOff x="5687774" y="1309212"/>
              <a:chExt cx="216000" cy="216000"/>
            </a:xfrm>
          </p:grpSpPr>
          <p:sp>
            <p:nvSpPr>
              <p:cNvPr id="20" name="任意多边形-1"/>
              <p:cNvSpPr>
                <a:spLocks noEditPoints="1"/>
              </p:cNvSpPr>
              <p:nvPr/>
            </p:nvSpPr>
            <p:spPr bwMode="auto">
              <a:xfrm>
                <a:off x="5687774" y="1309212"/>
                <a:ext cx="216000" cy="216000"/>
              </a:xfrm>
              <a:custGeom>
                <a:avLst/>
                <a:gdLst>
                  <a:gd name="T0" fmla="*/ 128 w 141"/>
                  <a:gd name="T1" fmla="*/ 101 h 139"/>
                  <a:gd name="T2" fmla="*/ 37 w 141"/>
                  <a:gd name="T3" fmla="*/ 101 h 139"/>
                  <a:gd name="T4" fmla="*/ 37 w 141"/>
                  <a:gd name="T5" fmla="*/ 11 h 139"/>
                  <a:gd name="T6" fmla="*/ 68 w 141"/>
                  <a:gd name="T7" fmla="*/ 11 h 139"/>
                  <a:gd name="T8" fmla="*/ 68 w 141"/>
                  <a:gd name="T9" fmla="*/ 0 h 139"/>
                  <a:gd name="T10" fmla="*/ 25 w 141"/>
                  <a:gd name="T11" fmla="*/ 0 h 139"/>
                  <a:gd name="T12" fmla="*/ 25 w 141"/>
                  <a:gd name="T13" fmla="*/ 25 h 139"/>
                  <a:gd name="T14" fmla="*/ 0 w 141"/>
                  <a:gd name="T15" fmla="*/ 25 h 139"/>
                  <a:gd name="T16" fmla="*/ 0 w 141"/>
                  <a:gd name="T17" fmla="*/ 139 h 139"/>
                  <a:gd name="T18" fmla="*/ 114 w 141"/>
                  <a:gd name="T19" fmla="*/ 139 h 139"/>
                  <a:gd name="T20" fmla="*/ 114 w 141"/>
                  <a:gd name="T21" fmla="*/ 114 h 139"/>
                  <a:gd name="T22" fmla="*/ 141 w 141"/>
                  <a:gd name="T23" fmla="*/ 114 h 139"/>
                  <a:gd name="T24" fmla="*/ 141 w 141"/>
                  <a:gd name="T25" fmla="*/ 71 h 139"/>
                  <a:gd name="T26" fmla="*/ 128 w 141"/>
                  <a:gd name="T27" fmla="*/ 71 h 139"/>
                  <a:gd name="T28" fmla="*/ 128 w 141"/>
                  <a:gd name="T29" fmla="*/ 101 h 139"/>
                  <a:gd name="T30" fmla="*/ 103 w 141"/>
                  <a:gd name="T31" fmla="*/ 126 h 139"/>
                  <a:gd name="T32" fmla="*/ 12 w 141"/>
                  <a:gd name="T33" fmla="*/ 126 h 139"/>
                  <a:gd name="T34" fmla="*/ 12 w 141"/>
                  <a:gd name="T35" fmla="*/ 37 h 139"/>
                  <a:gd name="T36" fmla="*/ 25 w 141"/>
                  <a:gd name="T37" fmla="*/ 37 h 139"/>
                  <a:gd name="T38" fmla="*/ 25 w 141"/>
                  <a:gd name="T39" fmla="*/ 114 h 139"/>
                  <a:gd name="T40" fmla="*/ 103 w 141"/>
                  <a:gd name="T41" fmla="*/ 114 h 139"/>
                  <a:gd name="T42" fmla="*/ 103 w 141"/>
                  <a:gd name="T43"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139">
                    <a:moveTo>
                      <a:pt x="128" y="101"/>
                    </a:moveTo>
                    <a:lnTo>
                      <a:pt x="37" y="101"/>
                    </a:lnTo>
                    <a:lnTo>
                      <a:pt x="37" y="11"/>
                    </a:lnTo>
                    <a:lnTo>
                      <a:pt x="68" y="11"/>
                    </a:lnTo>
                    <a:lnTo>
                      <a:pt x="68" y="0"/>
                    </a:lnTo>
                    <a:lnTo>
                      <a:pt x="25" y="0"/>
                    </a:lnTo>
                    <a:lnTo>
                      <a:pt x="25" y="25"/>
                    </a:lnTo>
                    <a:lnTo>
                      <a:pt x="0" y="25"/>
                    </a:lnTo>
                    <a:lnTo>
                      <a:pt x="0" y="139"/>
                    </a:lnTo>
                    <a:lnTo>
                      <a:pt x="114" y="139"/>
                    </a:lnTo>
                    <a:lnTo>
                      <a:pt x="114" y="114"/>
                    </a:lnTo>
                    <a:lnTo>
                      <a:pt x="141" y="114"/>
                    </a:lnTo>
                    <a:lnTo>
                      <a:pt x="141" y="71"/>
                    </a:lnTo>
                    <a:lnTo>
                      <a:pt x="128" y="71"/>
                    </a:lnTo>
                    <a:lnTo>
                      <a:pt x="128" y="101"/>
                    </a:lnTo>
                    <a:close/>
                    <a:moveTo>
                      <a:pt x="103" y="126"/>
                    </a:moveTo>
                    <a:lnTo>
                      <a:pt x="12" y="126"/>
                    </a:lnTo>
                    <a:lnTo>
                      <a:pt x="12" y="37"/>
                    </a:lnTo>
                    <a:lnTo>
                      <a:pt x="25" y="37"/>
                    </a:lnTo>
                    <a:lnTo>
                      <a:pt x="25" y="114"/>
                    </a:lnTo>
                    <a:lnTo>
                      <a:pt x="103" y="114"/>
                    </a:lnTo>
                    <a:lnTo>
                      <a:pt x="103" y="12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21" name="任意多边形-2"/>
              <p:cNvSpPr>
                <a:spLocks/>
              </p:cNvSpPr>
              <p:nvPr/>
            </p:nvSpPr>
            <p:spPr bwMode="auto">
              <a:xfrm>
                <a:off x="5807263" y="1309212"/>
                <a:ext cx="96511" cy="94791"/>
              </a:xfrm>
              <a:custGeom>
                <a:avLst/>
                <a:gdLst>
                  <a:gd name="T0" fmla="*/ 11 w 63"/>
                  <a:gd name="T1" fmla="*/ 0 h 61"/>
                  <a:gd name="T2" fmla="*/ 11 w 63"/>
                  <a:gd name="T3" fmla="*/ 11 h 61"/>
                  <a:gd name="T4" fmla="*/ 41 w 63"/>
                  <a:gd name="T5" fmla="*/ 11 h 61"/>
                  <a:gd name="T6" fmla="*/ 0 w 63"/>
                  <a:gd name="T7" fmla="*/ 52 h 61"/>
                  <a:gd name="T8" fmla="*/ 9 w 63"/>
                  <a:gd name="T9" fmla="*/ 61 h 61"/>
                  <a:gd name="T10" fmla="*/ 50 w 63"/>
                  <a:gd name="T11" fmla="*/ 20 h 61"/>
                  <a:gd name="T12" fmla="*/ 50 w 63"/>
                  <a:gd name="T13" fmla="*/ 50 h 61"/>
                  <a:gd name="T14" fmla="*/ 63 w 63"/>
                  <a:gd name="T15" fmla="*/ 50 h 61"/>
                  <a:gd name="T16" fmla="*/ 63 w 63"/>
                  <a:gd name="T17" fmla="*/ 0 h 61"/>
                  <a:gd name="T18" fmla="*/ 11 w 63"/>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1">
                    <a:moveTo>
                      <a:pt x="11" y="0"/>
                    </a:moveTo>
                    <a:lnTo>
                      <a:pt x="11" y="11"/>
                    </a:lnTo>
                    <a:lnTo>
                      <a:pt x="41" y="11"/>
                    </a:lnTo>
                    <a:lnTo>
                      <a:pt x="0" y="52"/>
                    </a:lnTo>
                    <a:lnTo>
                      <a:pt x="9" y="61"/>
                    </a:lnTo>
                    <a:lnTo>
                      <a:pt x="50" y="20"/>
                    </a:lnTo>
                    <a:lnTo>
                      <a:pt x="50" y="50"/>
                    </a:lnTo>
                    <a:lnTo>
                      <a:pt x="63" y="50"/>
                    </a:lnTo>
                    <a:lnTo>
                      <a:pt x="63" y="0"/>
                    </a:lnTo>
                    <a:lnTo>
                      <a:pt x="1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grpSp>
      </p:grpSp>
      <p:sp>
        <p:nvSpPr>
          <p:cNvPr id="22" name="TextBox 21"/>
          <p:cNvSpPr txBox="1"/>
          <p:nvPr/>
        </p:nvSpPr>
        <p:spPr>
          <a:xfrm>
            <a:off x="7635315" y="3433487"/>
            <a:ext cx="3334403" cy="2621872"/>
          </a:xfrm>
          <a:prstGeom prst="rect">
            <a:avLst/>
          </a:prstGeom>
          <a:noFill/>
        </p:spPr>
        <p:txBody>
          <a:bodyPr wrap="square" rtlCol="0">
            <a:spAutoFit/>
          </a:bodyPr>
          <a:lstStyle/>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如实告知的义务</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交纳保险费的义务（最基本）</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防灾防损的义务</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危险增加的通知义务</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保险事故发生后及时通知的义务</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损失施救的义务</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提供单证义务</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协助追偿义务</a:t>
            </a:r>
          </a:p>
        </p:txBody>
      </p:sp>
      <p:sp>
        <p:nvSpPr>
          <p:cNvPr id="23" name="矩形 22"/>
          <p:cNvSpPr/>
          <p:nvPr/>
        </p:nvSpPr>
        <p:spPr>
          <a:xfrm>
            <a:off x="7635315" y="2889941"/>
            <a:ext cx="3334403" cy="420564"/>
          </a:xfrm>
          <a:prstGeom prst="rect">
            <a:avLst/>
          </a:prstGeom>
        </p:spPr>
        <p:txBody>
          <a:bodyPr wrap="square">
            <a:spAutoFit/>
          </a:bodyPr>
          <a:lstStyle/>
          <a:p>
            <a:r>
              <a:rPr lang="zh-CN" altLang="en-US" sz="2133" b="1" dirty="0">
                <a:solidFill>
                  <a:srgbClr val="353943"/>
                </a:solidFill>
                <a:latin typeface="微软雅黑" panose="020B0503020204020204" pitchFamily="34" charset="-122"/>
                <a:ea typeface="微软雅黑" panose="020B0503020204020204" pitchFamily="34" charset="-122"/>
              </a:rPr>
              <a:t>投保人义务的履行</a:t>
            </a:r>
            <a:endParaRPr lang="zh-CN" altLang="en-US" sz="2133" b="1" dirty="0">
              <a:solidFill>
                <a:srgbClr val="353943"/>
              </a:solidFill>
            </a:endParaRPr>
          </a:p>
        </p:txBody>
      </p:sp>
      <p:sp>
        <p:nvSpPr>
          <p:cNvPr id="24" name="TextBox 23"/>
          <p:cNvSpPr txBox="1"/>
          <p:nvPr/>
        </p:nvSpPr>
        <p:spPr>
          <a:xfrm>
            <a:off x="1321437" y="1992632"/>
            <a:ext cx="3334403" cy="1981696"/>
          </a:xfrm>
          <a:prstGeom prst="rect">
            <a:avLst/>
          </a:prstGeom>
          <a:noFill/>
        </p:spPr>
        <p:txBody>
          <a:bodyPr wrap="square" rtlCol="0">
            <a:spAutoFit/>
          </a:bodyPr>
          <a:lstStyle/>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承担赔偿或给付保险金的义务（最基本）</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说明合同内容（特别是责任免除条款）</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及时签单的义务</a:t>
            </a:r>
          </a:p>
          <a:p>
            <a:pPr marL="228594" indent="-228594">
              <a:lnSpc>
                <a:spcPct val="13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为投保人或被保险人保密的义务</a:t>
            </a:r>
          </a:p>
        </p:txBody>
      </p:sp>
      <p:sp>
        <p:nvSpPr>
          <p:cNvPr id="25" name="矩形 24"/>
          <p:cNvSpPr/>
          <p:nvPr/>
        </p:nvSpPr>
        <p:spPr>
          <a:xfrm>
            <a:off x="1321437" y="1476051"/>
            <a:ext cx="3334403" cy="420564"/>
          </a:xfrm>
          <a:prstGeom prst="rect">
            <a:avLst/>
          </a:prstGeom>
        </p:spPr>
        <p:txBody>
          <a:bodyPr wrap="square">
            <a:spAutoFit/>
          </a:bodyPr>
          <a:lstStyle/>
          <a:p>
            <a:r>
              <a:rPr lang="zh-CN" altLang="en-US" sz="2133" b="1" dirty="0">
                <a:solidFill>
                  <a:srgbClr val="FFD737"/>
                </a:solidFill>
                <a:latin typeface="微软雅黑" panose="020B0503020204020204" pitchFamily="34" charset="-122"/>
                <a:ea typeface="微软雅黑" panose="020B0503020204020204" pitchFamily="34" charset="-122"/>
              </a:rPr>
              <a:t>保险人义务的履行</a:t>
            </a:r>
            <a:endParaRPr lang="zh-CN" altLang="en-US" sz="2133" b="1" dirty="0">
              <a:solidFill>
                <a:srgbClr val="FFD737"/>
              </a:solidFill>
            </a:endParaRPr>
          </a:p>
        </p:txBody>
      </p:sp>
      <p:grpSp>
        <p:nvGrpSpPr>
          <p:cNvPr id="31" name="组合 30">
            <a:extLst>
              <a:ext uri="{FF2B5EF4-FFF2-40B4-BE49-F238E27FC236}">
                <a16:creationId xmlns="" xmlns:a16="http://schemas.microsoft.com/office/drawing/2014/main" id="{C05FF322-5A3B-4C7C-BFC3-1EC6A17B5A31}"/>
              </a:ext>
            </a:extLst>
          </p:cNvPr>
          <p:cNvGrpSpPr/>
          <p:nvPr/>
        </p:nvGrpSpPr>
        <p:grpSpPr>
          <a:xfrm>
            <a:off x="-3518" y="-1"/>
            <a:ext cx="12195518" cy="737406"/>
            <a:chOff x="1300626" y="-1"/>
            <a:chExt cx="12195518" cy="737406"/>
          </a:xfrm>
        </p:grpSpPr>
        <p:grpSp>
          <p:nvGrpSpPr>
            <p:cNvPr id="36" name="组合 35">
              <a:extLst>
                <a:ext uri="{FF2B5EF4-FFF2-40B4-BE49-F238E27FC236}">
                  <a16:creationId xmlns="" xmlns:a16="http://schemas.microsoft.com/office/drawing/2014/main" id="{DC8DBC6D-45F9-4004-9138-12574D22865E}"/>
                </a:ext>
              </a:extLst>
            </p:cNvPr>
            <p:cNvGrpSpPr/>
            <p:nvPr/>
          </p:nvGrpSpPr>
          <p:grpSpPr>
            <a:xfrm>
              <a:off x="1300626" y="-1"/>
              <a:ext cx="4470216" cy="737406"/>
              <a:chOff x="1300626" y="-1"/>
              <a:chExt cx="4470216" cy="737406"/>
            </a:xfrm>
          </p:grpSpPr>
          <p:sp>
            <p:nvSpPr>
              <p:cNvPr id="38" name="任意多边形 17">
                <a:extLst>
                  <a:ext uri="{FF2B5EF4-FFF2-40B4-BE49-F238E27FC236}">
                    <a16:creationId xmlns="" xmlns:a16="http://schemas.microsoft.com/office/drawing/2014/main" id="{4D3026B4-EFEE-4E5B-8090-D17B74869295}"/>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文本框 1">
                <a:extLst>
                  <a:ext uri="{FF2B5EF4-FFF2-40B4-BE49-F238E27FC236}">
                    <a16:creationId xmlns="" xmlns:a16="http://schemas.microsoft.com/office/drawing/2014/main" id="{6392620C-70B7-4D99-9921-FD5882E15F26}"/>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保险合同的履行</a:t>
                </a:r>
              </a:p>
            </p:txBody>
          </p:sp>
          <p:sp>
            <p:nvSpPr>
              <p:cNvPr id="46" name="任意多边形 17">
                <a:extLst>
                  <a:ext uri="{FF2B5EF4-FFF2-40B4-BE49-F238E27FC236}">
                    <a16:creationId xmlns="" xmlns:a16="http://schemas.microsoft.com/office/drawing/2014/main" id="{26207AC5-9A15-421A-A33C-CCE85D753F3D}"/>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任意多边形 17">
                <a:extLst>
                  <a:ext uri="{FF2B5EF4-FFF2-40B4-BE49-F238E27FC236}">
                    <a16:creationId xmlns="" xmlns:a16="http://schemas.microsoft.com/office/drawing/2014/main" id="{5FE21BA8-CE09-4FDE-8EE4-45CFEBF0F044}"/>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7" name="直接连接符 36">
              <a:extLst>
                <a:ext uri="{FF2B5EF4-FFF2-40B4-BE49-F238E27FC236}">
                  <a16:creationId xmlns="" xmlns:a16="http://schemas.microsoft.com/office/drawing/2014/main" id="{4DE69CED-8B1D-4ABA-BCCD-4B32E8863541}"/>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94671675"/>
      </p:ext>
    </p:extLst>
  </p:cSld>
  <p:clrMapOvr>
    <a:masterClrMapping/>
  </p:clrMapOvr>
  <mc:AlternateContent xmlns:mc="http://schemas.openxmlformats.org/markup-compatibility/2006" xmlns:p14="http://schemas.microsoft.com/office/powerpoint/2010/main">
    <mc:Choice Requires="p14">
      <p:transition spd="slow" p14:dur="1500" advTm="11000">
        <p:split orient="vert"/>
      </p:transition>
    </mc:Choice>
    <mc:Fallback xmlns="">
      <p:transition spd="slow" advTm="1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anim calcmode="lin" valueType="num">
                                      <p:cBhvr>
                                        <p:cTn id="13" dur="750" fill="hold"/>
                                        <p:tgtEl>
                                          <p:spTgt spid="10"/>
                                        </p:tgtEl>
                                        <p:attrNameLst>
                                          <p:attrName>ppt_x</p:attrName>
                                        </p:attrNameLst>
                                      </p:cBhvr>
                                      <p:tavLst>
                                        <p:tav tm="0">
                                          <p:val>
                                            <p:strVal val="#ppt_x"/>
                                          </p:val>
                                        </p:tav>
                                        <p:tav tm="100000">
                                          <p:val>
                                            <p:strVal val="#ppt_x"/>
                                          </p:val>
                                        </p:tav>
                                      </p:tavLst>
                                    </p:anim>
                                    <p:anim calcmode="lin" valueType="num">
                                      <p:cBhvr>
                                        <p:cTn id="14" dur="75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250"/>
                            </p:stCondLst>
                            <p:childTnLst>
                              <p:par>
                                <p:cTn id="20" presetID="53" presetClass="entr" presetSubtype="16"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750"/>
                            </p:stCondLst>
                            <p:childTnLst>
                              <p:par>
                                <p:cTn id="26" presetID="14" presetClass="entr" presetSubtype="10" fill="hold" grpId="0" nodeType="afterEffect">
                                  <p:stCondLst>
                                    <p:cond delay="0"/>
                                  </p:stCondLst>
                                  <p:iterate type="lt">
                                    <p:tmPct val="10000"/>
                                  </p:iterate>
                                  <p:childTnLst>
                                    <p:set>
                                      <p:cBhvr>
                                        <p:cTn id="27" dur="1" fill="hold">
                                          <p:stCondLst>
                                            <p:cond delay="0"/>
                                          </p:stCondLst>
                                        </p:cTn>
                                        <p:tgtEl>
                                          <p:spTgt spid="25"/>
                                        </p:tgtEl>
                                        <p:attrNameLst>
                                          <p:attrName>style.visibility</p:attrName>
                                        </p:attrNameLst>
                                      </p:cBhvr>
                                      <p:to>
                                        <p:strVal val="visible"/>
                                      </p:to>
                                    </p:set>
                                    <p:animEffect transition="in" filter="randombar(horizontal)">
                                      <p:cBhvr>
                                        <p:cTn id="28" dur="500"/>
                                        <p:tgtEl>
                                          <p:spTgt spid="25"/>
                                        </p:tgtEl>
                                      </p:cBhvr>
                                    </p:animEffect>
                                  </p:childTnLst>
                                </p:cTn>
                              </p:par>
                            </p:childTnLst>
                          </p:cTn>
                        </p:par>
                        <p:par>
                          <p:cTn id="29" fill="hold">
                            <p:stCondLst>
                              <p:cond delay="2600"/>
                            </p:stCondLst>
                            <p:childTnLst>
                              <p:par>
                                <p:cTn id="30" presetID="42" presetClass="entr" presetSubtype="0" fill="hold" grpId="0" nodeType="afterEffect">
                                  <p:stCondLst>
                                    <p:cond delay="0"/>
                                  </p:stCondLst>
                                  <p:childTnLst>
                                    <p:set>
                                      <p:cBhvr>
                                        <p:cTn id="31" dur="1" fill="hold">
                                          <p:stCondLst>
                                            <p:cond delay="0"/>
                                          </p:stCondLst>
                                        </p:cTn>
                                        <p:tgtEl>
                                          <p:spTgt spid="24">
                                            <p:txEl>
                                              <p:pRg st="0" end="0"/>
                                            </p:txEl>
                                          </p:spTgt>
                                        </p:tgtEl>
                                        <p:attrNameLst>
                                          <p:attrName>style.visibility</p:attrName>
                                        </p:attrNameLst>
                                      </p:cBhvr>
                                      <p:to>
                                        <p:strVal val="visible"/>
                                      </p:to>
                                    </p:set>
                                    <p:animEffect transition="in" filter="fade">
                                      <p:cBhvr>
                                        <p:cTn id="32" dur="750"/>
                                        <p:tgtEl>
                                          <p:spTgt spid="24">
                                            <p:txEl>
                                              <p:pRg st="0" end="0"/>
                                            </p:txEl>
                                          </p:spTgt>
                                        </p:tgtEl>
                                      </p:cBhvr>
                                    </p:animEffect>
                                    <p:anim calcmode="lin" valueType="num">
                                      <p:cBhvr>
                                        <p:cTn id="33" dur="75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34" dur="750" fill="hold"/>
                                        <p:tgtEl>
                                          <p:spTgt spid="24">
                                            <p:txEl>
                                              <p:pRg st="0" end="0"/>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24">
                                            <p:txEl>
                                              <p:pRg st="1" end="1"/>
                                            </p:txEl>
                                          </p:spTgt>
                                        </p:tgtEl>
                                        <p:attrNameLst>
                                          <p:attrName>style.visibility</p:attrName>
                                        </p:attrNameLst>
                                      </p:cBhvr>
                                      <p:to>
                                        <p:strVal val="visible"/>
                                      </p:to>
                                    </p:set>
                                    <p:animEffect transition="in" filter="fade">
                                      <p:cBhvr>
                                        <p:cTn id="37" dur="750"/>
                                        <p:tgtEl>
                                          <p:spTgt spid="24">
                                            <p:txEl>
                                              <p:pRg st="1" end="1"/>
                                            </p:txEl>
                                          </p:spTgt>
                                        </p:tgtEl>
                                      </p:cBhvr>
                                    </p:animEffect>
                                    <p:anim calcmode="lin" valueType="num">
                                      <p:cBhvr>
                                        <p:cTn id="38" dur="750" fill="hold"/>
                                        <p:tgtEl>
                                          <p:spTgt spid="24">
                                            <p:txEl>
                                              <p:pRg st="1" end="1"/>
                                            </p:txEl>
                                          </p:spTgt>
                                        </p:tgtEl>
                                        <p:attrNameLst>
                                          <p:attrName>ppt_x</p:attrName>
                                        </p:attrNameLst>
                                      </p:cBhvr>
                                      <p:tavLst>
                                        <p:tav tm="0">
                                          <p:val>
                                            <p:strVal val="#ppt_x"/>
                                          </p:val>
                                        </p:tav>
                                        <p:tav tm="100000">
                                          <p:val>
                                            <p:strVal val="#ppt_x"/>
                                          </p:val>
                                        </p:tav>
                                      </p:tavLst>
                                    </p:anim>
                                    <p:anim calcmode="lin" valueType="num">
                                      <p:cBhvr>
                                        <p:cTn id="39" dur="750" fill="hold"/>
                                        <p:tgtEl>
                                          <p:spTgt spid="24">
                                            <p:txEl>
                                              <p:pRg st="1" end="1"/>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24">
                                            <p:txEl>
                                              <p:pRg st="2" end="2"/>
                                            </p:txEl>
                                          </p:spTgt>
                                        </p:tgtEl>
                                        <p:attrNameLst>
                                          <p:attrName>style.visibility</p:attrName>
                                        </p:attrNameLst>
                                      </p:cBhvr>
                                      <p:to>
                                        <p:strVal val="visible"/>
                                      </p:to>
                                    </p:set>
                                    <p:animEffect transition="in" filter="fade">
                                      <p:cBhvr>
                                        <p:cTn id="42" dur="750"/>
                                        <p:tgtEl>
                                          <p:spTgt spid="24">
                                            <p:txEl>
                                              <p:pRg st="2" end="2"/>
                                            </p:txEl>
                                          </p:spTgt>
                                        </p:tgtEl>
                                      </p:cBhvr>
                                    </p:animEffect>
                                    <p:anim calcmode="lin" valueType="num">
                                      <p:cBhvr>
                                        <p:cTn id="43" dur="750" fill="hold"/>
                                        <p:tgtEl>
                                          <p:spTgt spid="24">
                                            <p:txEl>
                                              <p:pRg st="2" end="2"/>
                                            </p:txEl>
                                          </p:spTgt>
                                        </p:tgtEl>
                                        <p:attrNameLst>
                                          <p:attrName>ppt_x</p:attrName>
                                        </p:attrNameLst>
                                      </p:cBhvr>
                                      <p:tavLst>
                                        <p:tav tm="0">
                                          <p:val>
                                            <p:strVal val="#ppt_x"/>
                                          </p:val>
                                        </p:tav>
                                        <p:tav tm="100000">
                                          <p:val>
                                            <p:strVal val="#ppt_x"/>
                                          </p:val>
                                        </p:tav>
                                      </p:tavLst>
                                    </p:anim>
                                    <p:anim calcmode="lin" valueType="num">
                                      <p:cBhvr>
                                        <p:cTn id="44" dur="750" fill="hold"/>
                                        <p:tgtEl>
                                          <p:spTgt spid="24">
                                            <p:txEl>
                                              <p:pRg st="2" end="2"/>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50"/>
                                  </p:stCondLst>
                                  <p:childTnLst>
                                    <p:set>
                                      <p:cBhvr>
                                        <p:cTn id="46" dur="1" fill="hold">
                                          <p:stCondLst>
                                            <p:cond delay="0"/>
                                          </p:stCondLst>
                                        </p:cTn>
                                        <p:tgtEl>
                                          <p:spTgt spid="24">
                                            <p:txEl>
                                              <p:pRg st="3" end="3"/>
                                            </p:txEl>
                                          </p:spTgt>
                                        </p:tgtEl>
                                        <p:attrNameLst>
                                          <p:attrName>style.visibility</p:attrName>
                                        </p:attrNameLst>
                                      </p:cBhvr>
                                      <p:to>
                                        <p:strVal val="visible"/>
                                      </p:to>
                                    </p:set>
                                    <p:animEffect transition="in" filter="fade">
                                      <p:cBhvr>
                                        <p:cTn id="47" dur="750"/>
                                        <p:tgtEl>
                                          <p:spTgt spid="24">
                                            <p:txEl>
                                              <p:pRg st="3" end="3"/>
                                            </p:txEl>
                                          </p:spTgt>
                                        </p:tgtEl>
                                      </p:cBhvr>
                                    </p:animEffect>
                                    <p:anim calcmode="lin" valueType="num">
                                      <p:cBhvr>
                                        <p:cTn id="48" dur="750" fill="hold"/>
                                        <p:tgtEl>
                                          <p:spTgt spid="24">
                                            <p:txEl>
                                              <p:pRg st="3" end="3"/>
                                            </p:txEl>
                                          </p:spTgt>
                                        </p:tgtEl>
                                        <p:attrNameLst>
                                          <p:attrName>ppt_x</p:attrName>
                                        </p:attrNameLst>
                                      </p:cBhvr>
                                      <p:tavLst>
                                        <p:tav tm="0">
                                          <p:val>
                                            <p:strVal val="#ppt_x"/>
                                          </p:val>
                                        </p:tav>
                                        <p:tav tm="100000">
                                          <p:val>
                                            <p:strVal val="#ppt_x"/>
                                          </p:val>
                                        </p:tav>
                                      </p:tavLst>
                                    </p:anim>
                                    <p:anim calcmode="lin" valueType="num">
                                      <p:cBhvr>
                                        <p:cTn id="49" dur="750" fill="hold"/>
                                        <p:tgtEl>
                                          <p:spTgt spid="24">
                                            <p:txEl>
                                              <p:pRg st="3" end="3"/>
                                            </p:txEl>
                                          </p:spTgt>
                                        </p:tgtEl>
                                        <p:attrNameLst>
                                          <p:attrName>ppt_y</p:attrName>
                                        </p:attrNameLst>
                                      </p:cBhvr>
                                      <p:tavLst>
                                        <p:tav tm="0">
                                          <p:val>
                                            <p:strVal val="#ppt_y+.1"/>
                                          </p:val>
                                        </p:tav>
                                        <p:tav tm="100000">
                                          <p:val>
                                            <p:strVal val="#ppt_y"/>
                                          </p:val>
                                        </p:tav>
                                      </p:tavLst>
                                    </p:anim>
                                  </p:childTnLst>
                                </p:cTn>
                              </p:par>
                            </p:childTnLst>
                          </p:cTn>
                        </p:par>
                        <p:par>
                          <p:cTn id="50" fill="hold">
                            <p:stCondLst>
                              <p:cond delay="4100"/>
                            </p:stCondLst>
                            <p:childTnLst>
                              <p:par>
                                <p:cTn id="51" presetID="10"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par>
                          <p:cTn id="54" fill="hold">
                            <p:stCondLst>
                              <p:cond delay="4600"/>
                            </p:stCondLst>
                            <p:childTnLst>
                              <p:par>
                                <p:cTn id="55" presetID="53" presetClass="entr" presetSubtype="16"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p:cTn id="57" dur="500" fill="hold"/>
                                        <p:tgtEl>
                                          <p:spTgt spid="5"/>
                                        </p:tgtEl>
                                        <p:attrNameLst>
                                          <p:attrName>ppt_w</p:attrName>
                                        </p:attrNameLst>
                                      </p:cBhvr>
                                      <p:tavLst>
                                        <p:tav tm="0">
                                          <p:val>
                                            <p:fltVal val="0"/>
                                          </p:val>
                                        </p:tav>
                                        <p:tav tm="100000">
                                          <p:val>
                                            <p:strVal val="#ppt_w"/>
                                          </p:val>
                                        </p:tav>
                                      </p:tavLst>
                                    </p:anim>
                                    <p:anim calcmode="lin" valueType="num">
                                      <p:cBhvr>
                                        <p:cTn id="58" dur="500" fill="hold"/>
                                        <p:tgtEl>
                                          <p:spTgt spid="5"/>
                                        </p:tgtEl>
                                        <p:attrNameLst>
                                          <p:attrName>ppt_h</p:attrName>
                                        </p:attrNameLst>
                                      </p:cBhvr>
                                      <p:tavLst>
                                        <p:tav tm="0">
                                          <p:val>
                                            <p:fltVal val="0"/>
                                          </p:val>
                                        </p:tav>
                                        <p:tav tm="100000">
                                          <p:val>
                                            <p:strVal val="#ppt_h"/>
                                          </p:val>
                                        </p:tav>
                                      </p:tavLst>
                                    </p:anim>
                                    <p:animEffect transition="in" filter="fade">
                                      <p:cBhvr>
                                        <p:cTn id="59" dur="500"/>
                                        <p:tgtEl>
                                          <p:spTgt spid="5"/>
                                        </p:tgtEl>
                                      </p:cBhvr>
                                    </p:animEffect>
                                  </p:childTnLst>
                                </p:cTn>
                              </p:par>
                            </p:childTnLst>
                          </p:cTn>
                        </p:par>
                        <p:par>
                          <p:cTn id="60" fill="hold">
                            <p:stCondLst>
                              <p:cond delay="5100"/>
                            </p:stCondLst>
                            <p:childTnLst>
                              <p:par>
                                <p:cTn id="61" presetID="14" presetClass="entr" presetSubtype="10" fill="hold" grpId="0" nodeType="afterEffect">
                                  <p:stCondLst>
                                    <p:cond delay="0"/>
                                  </p:stCondLst>
                                  <p:iterate type="lt">
                                    <p:tmPct val="10000"/>
                                  </p:iterate>
                                  <p:childTnLst>
                                    <p:set>
                                      <p:cBhvr>
                                        <p:cTn id="62" dur="1" fill="hold">
                                          <p:stCondLst>
                                            <p:cond delay="0"/>
                                          </p:stCondLst>
                                        </p:cTn>
                                        <p:tgtEl>
                                          <p:spTgt spid="23"/>
                                        </p:tgtEl>
                                        <p:attrNameLst>
                                          <p:attrName>style.visibility</p:attrName>
                                        </p:attrNameLst>
                                      </p:cBhvr>
                                      <p:to>
                                        <p:strVal val="visible"/>
                                      </p:to>
                                    </p:set>
                                    <p:animEffect transition="in" filter="randombar(horizontal)">
                                      <p:cBhvr>
                                        <p:cTn id="63" dur="500"/>
                                        <p:tgtEl>
                                          <p:spTgt spid="23"/>
                                        </p:tgtEl>
                                      </p:cBhvr>
                                    </p:animEffect>
                                  </p:childTnLst>
                                </p:cTn>
                              </p:par>
                            </p:childTnLst>
                          </p:cTn>
                        </p:par>
                        <p:par>
                          <p:cTn id="64" fill="hold">
                            <p:stCondLst>
                              <p:cond delay="5950"/>
                            </p:stCondLst>
                            <p:childTnLst>
                              <p:par>
                                <p:cTn id="65" presetID="42" presetClass="entr" presetSubtype="0" fill="hold" grpId="0" nodeType="afterEffect">
                                  <p:stCondLst>
                                    <p:cond delay="0"/>
                                  </p:stCondLst>
                                  <p:childTnLst>
                                    <p:set>
                                      <p:cBhvr>
                                        <p:cTn id="66" dur="1" fill="hold">
                                          <p:stCondLst>
                                            <p:cond delay="0"/>
                                          </p:stCondLst>
                                        </p:cTn>
                                        <p:tgtEl>
                                          <p:spTgt spid="22">
                                            <p:txEl>
                                              <p:pRg st="0" end="0"/>
                                            </p:txEl>
                                          </p:spTgt>
                                        </p:tgtEl>
                                        <p:attrNameLst>
                                          <p:attrName>style.visibility</p:attrName>
                                        </p:attrNameLst>
                                      </p:cBhvr>
                                      <p:to>
                                        <p:strVal val="visible"/>
                                      </p:to>
                                    </p:set>
                                    <p:animEffect transition="in" filter="fade">
                                      <p:cBhvr>
                                        <p:cTn id="67" dur="750"/>
                                        <p:tgtEl>
                                          <p:spTgt spid="22">
                                            <p:txEl>
                                              <p:pRg st="0" end="0"/>
                                            </p:txEl>
                                          </p:spTgt>
                                        </p:tgtEl>
                                      </p:cBhvr>
                                    </p:animEffect>
                                    <p:anim calcmode="lin" valueType="num">
                                      <p:cBhvr>
                                        <p:cTn id="68" dur="75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69" dur="750" fill="hold"/>
                                        <p:tgtEl>
                                          <p:spTgt spid="22">
                                            <p:txEl>
                                              <p:pRg st="0" end="0"/>
                                            </p:txEl>
                                          </p:spTgt>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50"/>
                                  </p:stCondLst>
                                  <p:childTnLst>
                                    <p:set>
                                      <p:cBhvr>
                                        <p:cTn id="71" dur="1" fill="hold">
                                          <p:stCondLst>
                                            <p:cond delay="0"/>
                                          </p:stCondLst>
                                        </p:cTn>
                                        <p:tgtEl>
                                          <p:spTgt spid="22">
                                            <p:txEl>
                                              <p:pRg st="1" end="1"/>
                                            </p:txEl>
                                          </p:spTgt>
                                        </p:tgtEl>
                                        <p:attrNameLst>
                                          <p:attrName>style.visibility</p:attrName>
                                        </p:attrNameLst>
                                      </p:cBhvr>
                                      <p:to>
                                        <p:strVal val="visible"/>
                                      </p:to>
                                    </p:set>
                                    <p:animEffect transition="in" filter="fade">
                                      <p:cBhvr>
                                        <p:cTn id="72" dur="750"/>
                                        <p:tgtEl>
                                          <p:spTgt spid="22">
                                            <p:txEl>
                                              <p:pRg st="1" end="1"/>
                                            </p:txEl>
                                          </p:spTgt>
                                        </p:tgtEl>
                                      </p:cBhvr>
                                    </p:animEffect>
                                    <p:anim calcmode="lin" valueType="num">
                                      <p:cBhvr>
                                        <p:cTn id="73" dur="75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74" dur="750" fill="hold"/>
                                        <p:tgtEl>
                                          <p:spTgt spid="22">
                                            <p:txEl>
                                              <p:pRg st="1" end="1"/>
                                            </p:txEl>
                                          </p:spTgt>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500"/>
                                  </p:stCondLst>
                                  <p:childTnLst>
                                    <p:set>
                                      <p:cBhvr>
                                        <p:cTn id="76" dur="1" fill="hold">
                                          <p:stCondLst>
                                            <p:cond delay="0"/>
                                          </p:stCondLst>
                                        </p:cTn>
                                        <p:tgtEl>
                                          <p:spTgt spid="22">
                                            <p:txEl>
                                              <p:pRg st="2" end="2"/>
                                            </p:txEl>
                                          </p:spTgt>
                                        </p:tgtEl>
                                        <p:attrNameLst>
                                          <p:attrName>style.visibility</p:attrName>
                                        </p:attrNameLst>
                                      </p:cBhvr>
                                      <p:to>
                                        <p:strVal val="visible"/>
                                      </p:to>
                                    </p:set>
                                    <p:animEffect transition="in" filter="fade">
                                      <p:cBhvr>
                                        <p:cTn id="77" dur="750"/>
                                        <p:tgtEl>
                                          <p:spTgt spid="22">
                                            <p:txEl>
                                              <p:pRg st="2" end="2"/>
                                            </p:txEl>
                                          </p:spTgt>
                                        </p:tgtEl>
                                      </p:cBhvr>
                                    </p:animEffect>
                                    <p:anim calcmode="lin" valueType="num">
                                      <p:cBhvr>
                                        <p:cTn id="78" dur="75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79" dur="750" fill="hold"/>
                                        <p:tgtEl>
                                          <p:spTgt spid="22">
                                            <p:txEl>
                                              <p:pRg st="2" end="2"/>
                                            </p:txEl>
                                          </p:spTgt>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750"/>
                                  </p:stCondLst>
                                  <p:childTnLst>
                                    <p:set>
                                      <p:cBhvr>
                                        <p:cTn id="81" dur="1" fill="hold">
                                          <p:stCondLst>
                                            <p:cond delay="0"/>
                                          </p:stCondLst>
                                        </p:cTn>
                                        <p:tgtEl>
                                          <p:spTgt spid="22">
                                            <p:txEl>
                                              <p:pRg st="3" end="3"/>
                                            </p:txEl>
                                          </p:spTgt>
                                        </p:tgtEl>
                                        <p:attrNameLst>
                                          <p:attrName>style.visibility</p:attrName>
                                        </p:attrNameLst>
                                      </p:cBhvr>
                                      <p:to>
                                        <p:strVal val="visible"/>
                                      </p:to>
                                    </p:set>
                                    <p:animEffect transition="in" filter="fade">
                                      <p:cBhvr>
                                        <p:cTn id="82" dur="750"/>
                                        <p:tgtEl>
                                          <p:spTgt spid="22">
                                            <p:txEl>
                                              <p:pRg st="3" end="3"/>
                                            </p:txEl>
                                          </p:spTgt>
                                        </p:tgtEl>
                                      </p:cBhvr>
                                    </p:animEffect>
                                    <p:anim calcmode="lin" valueType="num">
                                      <p:cBhvr>
                                        <p:cTn id="83" dur="750" fill="hold"/>
                                        <p:tgtEl>
                                          <p:spTgt spid="22">
                                            <p:txEl>
                                              <p:pRg st="3" end="3"/>
                                            </p:txEl>
                                          </p:spTgt>
                                        </p:tgtEl>
                                        <p:attrNameLst>
                                          <p:attrName>ppt_x</p:attrName>
                                        </p:attrNameLst>
                                      </p:cBhvr>
                                      <p:tavLst>
                                        <p:tav tm="0">
                                          <p:val>
                                            <p:strVal val="#ppt_x"/>
                                          </p:val>
                                        </p:tav>
                                        <p:tav tm="100000">
                                          <p:val>
                                            <p:strVal val="#ppt_x"/>
                                          </p:val>
                                        </p:tav>
                                      </p:tavLst>
                                    </p:anim>
                                    <p:anim calcmode="lin" valueType="num">
                                      <p:cBhvr>
                                        <p:cTn id="84" dur="750" fill="hold"/>
                                        <p:tgtEl>
                                          <p:spTgt spid="22">
                                            <p:txEl>
                                              <p:pRg st="3" end="3"/>
                                            </p:txEl>
                                          </p:spTgt>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1000"/>
                                  </p:stCondLst>
                                  <p:childTnLst>
                                    <p:set>
                                      <p:cBhvr>
                                        <p:cTn id="86" dur="1" fill="hold">
                                          <p:stCondLst>
                                            <p:cond delay="0"/>
                                          </p:stCondLst>
                                        </p:cTn>
                                        <p:tgtEl>
                                          <p:spTgt spid="22">
                                            <p:txEl>
                                              <p:pRg st="4" end="4"/>
                                            </p:txEl>
                                          </p:spTgt>
                                        </p:tgtEl>
                                        <p:attrNameLst>
                                          <p:attrName>style.visibility</p:attrName>
                                        </p:attrNameLst>
                                      </p:cBhvr>
                                      <p:to>
                                        <p:strVal val="visible"/>
                                      </p:to>
                                    </p:set>
                                    <p:animEffect transition="in" filter="fade">
                                      <p:cBhvr>
                                        <p:cTn id="87" dur="750"/>
                                        <p:tgtEl>
                                          <p:spTgt spid="22">
                                            <p:txEl>
                                              <p:pRg st="4" end="4"/>
                                            </p:txEl>
                                          </p:spTgt>
                                        </p:tgtEl>
                                      </p:cBhvr>
                                    </p:animEffect>
                                    <p:anim calcmode="lin" valueType="num">
                                      <p:cBhvr>
                                        <p:cTn id="88" dur="750" fill="hold"/>
                                        <p:tgtEl>
                                          <p:spTgt spid="22">
                                            <p:txEl>
                                              <p:pRg st="4" end="4"/>
                                            </p:txEl>
                                          </p:spTgt>
                                        </p:tgtEl>
                                        <p:attrNameLst>
                                          <p:attrName>ppt_x</p:attrName>
                                        </p:attrNameLst>
                                      </p:cBhvr>
                                      <p:tavLst>
                                        <p:tav tm="0">
                                          <p:val>
                                            <p:strVal val="#ppt_x"/>
                                          </p:val>
                                        </p:tav>
                                        <p:tav tm="100000">
                                          <p:val>
                                            <p:strVal val="#ppt_x"/>
                                          </p:val>
                                        </p:tav>
                                      </p:tavLst>
                                    </p:anim>
                                    <p:anim calcmode="lin" valueType="num">
                                      <p:cBhvr>
                                        <p:cTn id="89" dur="750" fill="hold"/>
                                        <p:tgtEl>
                                          <p:spTgt spid="22">
                                            <p:txEl>
                                              <p:pRg st="4" end="4"/>
                                            </p:txEl>
                                          </p:spTgt>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1250"/>
                                  </p:stCondLst>
                                  <p:childTnLst>
                                    <p:set>
                                      <p:cBhvr>
                                        <p:cTn id="91" dur="1" fill="hold">
                                          <p:stCondLst>
                                            <p:cond delay="0"/>
                                          </p:stCondLst>
                                        </p:cTn>
                                        <p:tgtEl>
                                          <p:spTgt spid="22">
                                            <p:txEl>
                                              <p:pRg st="5" end="5"/>
                                            </p:txEl>
                                          </p:spTgt>
                                        </p:tgtEl>
                                        <p:attrNameLst>
                                          <p:attrName>style.visibility</p:attrName>
                                        </p:attrNameLst>
                                      </p:cBhvr>
                                      <p:to>
                                        <p:strVal val="visible"/>
                                      </p:to>
                                    </p:set>
                                    <p:animEffect transition="in" filter="fade">
                                      <p:cBhvr>
                                        <p:cTn id="92" dur="750"/>
                                        <p:tgtEl>
                                          <p:spTgt spid="22">
                                            <p:txEl>
                                              <p:pRg st="5" end="5"/>
                                            </p:txEl>
                                          </p:spTgt>
                                        </p:tgtEl>
                                      </p:cBhvr>
                                    </p:animEffect>
                                    <p:anim calcmode="lin" valueType="num">
                                      <p:cBhvr>
                                        <p:cTn id="93" dur="750" fill="hold"/>
                                        <p:tgtEl>
                                          <p:spTgt spid="22">
                                            <p:txEl>
                                              <p:pRg st="5" end="5"/>
                                            </p:txEl>
                                          </p:spTgt>
                                        </p:tgtEl>
                                        <p:attrNameLst>
                                          <p:attrName>ppt_x</p:attrName>
                                        </p:attrNameLst>
                                      </p:cBhvr>
                                      <p:tavLst>
                                        <p:tav tm="0">
                                          <p:val>
                                            <p:strVal val="#ppt_x"/>
                                          </p:val>
                                        </p:tav>
                                        <p:tav tm="100000">
                                          <p:val>
                                            <p:strVal val="#ppt_x"/>
                                          </p:val>
                                        </p:tav>
                                      </p:tavLst>
                                    </p:anim>
                                    <p:anim calcmode="lin" valueType="num">
                                      <p:cBhvr>
                                        <p:cTn id="94" dur="750" fill="hold"/>
                                        <p:tgtEl>
                                          <p:spTgt spid="22">
                                            <p:txEl>
                                              <p:pRg st="5" end="5"/>
                                            </p:txEl>
                                          </p:spTgt>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1500"/>
                                  </p:stCondLst>
                                  <p:childTnLst>
                                    <p:set>
                                      <p:cBhvr>
                                        <p:cTn id="96" dur="1" fill="hold">
                                          <p:stCondLst>
                                            <p:cond delay="0"/>
                                          </p:stCondLst>
                                        </p:cTn>
                                        <p:tgtEl>
                                          <p:spTgt spid="22">
                                            <p:txEl>
                                              <p:pRg st="6" end="6"/>
                                            </p:txEl>
                                          </p:spTgt>
                                        </p:tgtEl>
                                        <p:attrNameLst>
                                          <p:attrName>style.visibility</p:attrName>
                                        </p:attrNameLst>
                                      </p:cBhvr>
                                      <p:to>
                                        <p:strVal val="visible"/>
                                      </p:to>
                                    </p:set>
                                    <p:animEffect transition="in" filter="fade">
                                      <p:cBhvr>
                                        <p:cTn id="97" dur="750"/>
                                        <p:tgtEl>
                                          <p:spTgt spid="22">
                                            <p:txEl>
                                              <p:pRg st="6" end="6"/>
                                            </p:txEl>
                                          </p:spTgt>
                                        </p:tgtEl>
                                      </p:cBhvr>
                                    </p:animEffect>
                                    <p:anim calcmode="lin" valueType="num">
                                      <p:cBhvr>
                                        <p:cTn id="98" dur="750" fill="hold"/>
                                        <p:tgtEl>
                                          <p:spTgt spid="22">
                                            <p:txEl>
                                              <p:pRg st="6" end="6"/>
                                            </p:txEl>
                                          </p:spTgt>
                                        </p:tgtEl>
                                        <p:attrNameLst>
                                          <p:attrName>ppt_x</p:attrName>
                                        </p:attrNameLst>
                                      </p:cBhvr>
                                      <p:tavLst>
                                        <p:tav tm="0">
                                          <p:val>
                                            <p:strVal val="#ppt_x"/>
                                          </p:val>
                                        </p:tav>
                                        <p:tav tm="100000">
                                          <p:val>
                                            <p:strVal val="#ppt_x"/>
                                          </p:val>
                                        </p:tav>
                                      </p:tavLst>
                                    </p:anim>
                                    <p:anim calcmode="lin" valueType="num">
                                      <p:cBhvr>
                                        <p:cTn id="99" dur="750" fill="hold"/>
                                        <p:tgtEl>
                                          <p:spTgt spid="22">
                                            <p:txEl>
                                              <p:pRg st="6" end="6"/>
                                            </p:txEl>
                                          </p:spTgt>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1750"/>
                                  </p:stCondLst>
                                  <p:childTnLst>
                                    <p:set>
                                      <p:cBhvr>
                                        <p:cTn id="101" dur="1" fill="hold">
                                          <p:stCondLst>
                                            <p:cond delay="0"/>
                                          </p:stCondLst>
                                        </p:cTn>
                                        <p:tgtEl>
                                          <p:spTgt spid="22">
                                            <p:txEl>
                                              <p:pRg st="7" end="7"/>
                                            </p:txEl>
                                          </p:spTgt>
                                        </p:tgtEl>
                                        <p:attrNameLst>
                                          <p:attrName>style.visibility</p:attrName>
                                        </p:attrNameLst>
                                      </p:cBhvr>
                                      <p:to>
                                        <p:strVal val="visible"/>
                                      </p:to>
                                    </p:set>
                                    <p:animEffect transition="in" filter="fade">
                                      <p:cBhvr>
                                        <p:cTn id="102" dur="750"/>
                                        <p:tgtEl>
                                          <p:spTgt spid="22">
                                            <p:txEl>
                                              <p:pRg st="7" end="7"/>
                                            </p:txEl>
                                          </p:spTgt>
                                        </p:tgtEl>
                                      </p:cBhvr>
                                    </p:animEffect>
                                    <p:anim calcmode="lin" valueType="num">
                                      <p:cBhvr>
                                        <p:cTn id="103" dur="750" fill="hold"/>
                                        <p:tgtEl>
                                          <p:spTgt spid="22">
                                            <p:txEl>
                                              <p:pRg st="7" end="7"/>
                                            </p:txEl>
                                          </p:spTgt>
                                        </p:tgtEl>
                                        <p:attrNameLst>
                                          <p:attrName>ppt_x</p:attrName>
                                        </p:attrNameLst>
                                      </p:cBhvr>
                                      <p:tavLst>
                                        <p:tav tm="0">
                                          <p:val>
                                            <p:strVal val="#ppt_x"/>
                                          </p:val>
                                        </p:tav>
                                        <p:tav tm="100000">
                                          <p:val>
                                            <p:strVal val="#ppt_x"/>
                                          </p:val>
                                        </p:tav>
                                      </p:tavLst>
                                    </p:anim>
                                    <p:anim calcmode="lin" valueType="num">
                                      <p:cBhvr>
                                        <p:cTn id="104" dur="750" fill="hold"/>
                                        <p:tgtEl>
                                          <p:spTgt spid="2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p:bldP spid="12" grpId="0"/>
      <p:bldP spid="22" grpId="0" uiExpand="1" build="p"/>
      <p:bldP spid="23" grpId="0"/>
      <p:bldP spid="24" grpId="0" uiExpand="1" build="p"/>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12286" y="3717034"/>
            <a:ext cx="7007919" cy="2024260"/>
          </a:xfrm>
          <a:custGeom>
            <a:avLst/>
            <a:gdLst>
              <a:gd name="connsiteX0" fmla="*/ 0 w 5255939"/>
              <a:gd name="connsiteY0" fmla="*/ 0 h 1518195"/>
              <a:gd name="connsiteX1" fmla="*/ 5255939 w 5255939"/>
              <a:gd name="connsiteY1" fmla="*/ 0 h 1518195"/>
              <a:gd name="connsiteX2" fmla="*/ 5255939 w 5255939"/>
              <a:gd name="connsiteY2" fmla="*/ 1518195 h 1518195"/>
              <a:gd name="connsiteX3" fmla="*/ 0 w 5255939"/>
              <a:gd name="connsiteY3" fmla="*/ 1518195 h 1518195"/>
            </a:gdLst>
            <a:ahLst/>
            <a:cxnLst>
              <a:cxn ang="0">
                <a:pos x="connsiteX0" y="connsiteY0"/>
              </a:cxn>
              <a:cxn ang="0">
                <a:pos x="connsiteX1" y="connsiteY1"/>
              </a:cxn>
              <a:cxn ang="0">
                <a:pos x="connsiteX2" y="connsiteY2"/>
              </a:cxn>
              <a:cxn ang="0">
                <a:pos x="connsiteX3" y="connsiteY3"/>
              </a:cxn>
            </a:cxnLst>
            <a:rect l="l" t="t" r="r" b="b"/>
            <a:pathLst>
              <a:path w="5255939" h="1518195">
                <a:moveTo>
                  <a:pt x="0" y="0"/>
                </a:moveTo>
                <a:lnTo>
                  <a:pt x="5255939" y="0"/>
                </a:lnTo>
                <a:lnTo>
                  <a:pt x="5255939" y="1518195"/>
                </a:lnTo>
                <a:lnTo>
                  <a:pt x="0" y="1518195"/>
                </a:lnTo>
                <a:close/>
              </a:path>
            </a:pathLst>
          </a:custGeom>
        </p:spPr>
      </p:pic>
      <p:pic>
        <p:nvPicPr>
          <p:cNvPr id="8" name="图片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75787" y="1492695"/>
            <a:ext cx="3744416" cy="2059043"/>
          </a:xfrm>
          <a:prstGeom prst="rect">
            <a:avLst/>
          </a:prstGeom>
        </p:spPr>
      </p:pic>
      <p:sp>
        <p:nvSpPr>
          <p:cNvPr id="2" name="矩形 1"/>
          <p:cNvSpPr/>
          <p:nvPr/>
        </p:nvSpPr>
        <p:spPr>
          <a:xfrm>
            <a:off x="911424" y="1492695"/>
            <a:ext cx="3168352" cy="2059043"/>
          </a:xfrm>
          <a:prstGeom prst="rect">
            <a:avLst/>
          </a:prstGeom>
          <a:solidFill>
            <a:srgbClr val="BFBF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a:off x="8016213" y="1492695"/>
            <a:ext cx="3168352" cy="4248597"/>
          </a:xfrm>
          <a:prstGeom prst="rect">
            <a:avLst/>
          </a:prstGeom>
          <a:solidFill>
            <a:srgbClr val="FFD737"/>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TextBox 11"/>
          <p:cNvSpPr txBox="1"/>
          <p:nvPr/>
        </p:nvSpPr>
        <p:spPr>
          <a:xfrm>
            <a:off x="1033405" y="2264586"/>
            <a:ext cx="3010960" cy="1021433"/>
          </a:xfrm>
          <a:prstGeom prst="rect">
            <a:avLst/>
          </a:prstGeom>
          <a:noFill/>
        </p:spPr>
        <p:txBody>
          <a:bodyPr wrap="square" rtlCol="0">
            <a:spAutoFit/>
          </a:bodyPr>
          <a:lstStyle/>
          <a:p>
            <a:pPr marL="228594" indent="-228594">
              <a:lnSpc>
                <a:spcPct val="130000"/>
              </a:lnSpc>
              <a:buFont typeface="Wingdings" panose="05000000000000000000" pitchFamily="2" charset="2"/>
              <a:buChar char="p"/>
            </a:pPr>
            <a:r>
              <a:rPr lang="zh-CN" altLang="en-US" sz="1600" dirty="0">
                <a:solidFill>
                  <a:schemeClr val="bg1"/>
                </a:solidFill>
                <a:latin typeface="微软雅黑" panose="020B0503020204020204" pitchFamily="34" charset="-122"/>
                <a:ea typeface="微软雅黑" panose="020B0503020204020204" pitchFamily="34" charset="-122"/>
              </a:rPr>
              <a:t>保险人的变更</a:t>
            </a:r>
          </a:p>
          <a:p>
            <a:pPr marL="228594" indent="-228594">
              <a:lnSpc>
                <a:spcPct val="130000"/>
              </a:lnSpc>
              <a:buFont typeface="Wingdings" panose="05000000000000000000" pitchFamily="2" charset="2"/>
              <a:buChar char="p"/>
            </a:pPr>
            <a:r>
              <a:rPr lang="zh-CN" altLang="en-US" sz="1600" dirty="0">
                <a:solidFill>
                  <a:schemeClr val="bg1"/>
                </a:solidFill>
                <a:latin typeface="微软雅黑" panose="020B0503020204020204" pitchFamily="34" charset="-122"/>
                <a:ea typeface="微软雅黑" panose="020B0503020204020204" pitchFamily="34" charset="-122"/>
              </a:rPr>
              <a:t>投保人、被保险人、受益人的变更</a:t>
            </a:r>
          </a:p>
        </p:txBody>
      </p:sp>
      <p:sp>
        <p:nvSpPr>
          <p:cNvPr id="13" name="矩形 12"/>
          <p:cNvSpPr/>
          <p:nvPr/>
        </p:nvSpPr>
        <p:spPr>
          <a:xfrm>
            <a:off x="1033405" y="1724989"/>
            <a:ext cx="3334403" cy="420564"/>
          </a:xfrm>
          <a:prstGeom prst="rect">
            <a:avLst/>
          </a:prstGeom>
        </p:spPr>
        <p:txBody>
          <a:bodyPr wrap="square">
            <a:spAutoFit/>
          </a:bodyPr>
          <a:lstStyle/>
          <a:p>
            <a:r>
              <a:rPr lang="zh-CN" altLang="en-US" sz="2133" b="1" dirty="0">
                <a:solidFill>
                  <a:schemeClr val="bg1"/>
                </a:solidFill>
                <a:latin typeface="微软雅黑" panose="020B0503020204020204" pitchFamily="34" charset="-122"/>
                <a:ea typeface="微软雅黑" panose="020B0503020204020204" pitchFamily="34" charset="-122"/>
              </a:rPr>
              <a:t>保险合同主体的变更</a:t>
            </a:r>
            <a:endParaRPr lang="zh-CN" altLang="en-US" sz="2133" b="1" dirty="0">
              <a:solidFill>
                <a:schemeClr val="bg1"/>
              </a:solidFill>
            </a:endParaRPr>
          </a:p>
        </p:txBody>
      </p:sp>
      <p:sp>
        <p:nvSpPr>
          <p:cNvPr id="14" name="TextBox 13"/>
          <p:cNvSpPr txBox="1"/>
          <p:nvPr/>
        </p:nvSpPr>
        <p:spPr>
          <a:xfrm>
            <a:off x="8138195" y="2728662"/>
            <a:ext cx="3010960" cy="2301784"/>
          </a:xfrm>
          <a:prstGeom prst="rect">
            <a:avLst/>
          </a:prstGeom>
          <a:noFill/>
        </p:spPr>
        <p:txBody>
          <a:bodyPr wrap="square" rtlCol="0">
            <a:spAutoFit/>
          </a:bodyPr>
          <a:lstStyle/>
          <a:p>
            <a:pPr marL="228594" indent="-228594">
              <a:lnSpc>
                <a:spcPct val="130000"/>
              </a:lnSpc>
              <a:buFont typeface="Wingdings" panose="05000000000000000000" pitchFamily="2" charset="2"/>
              <a:buChar char="l"/>
            </a:pPr>
            <a:r>
              <a:rPr lang="zh-CN" altLang="en-US" sz="1600" dirty="0">
                <a:solidFill>
                  <a:schemeClr val="bg1"/>
                </a:solidFill>
                <a:latin typeface="微软雅黑" panose="020B0503020204020204" pitchFamily="34" charset="-122"/>
                <a:ea typeface="微软雅黑" panose="020B0503020204020204" pitchFamily="34" charset="-122"/>
              </a:rPr>
              <a:t>保险合同内容的变更是指保险合同主体享受的权利和承担的义务所发生的变更，表现为合同条款及事项的变更</a:t>
            </a:r>
          </a:p>
          <a:p>
            <a:pPr marL="228594" indent="-228594">
              <a:lnSpc>
                <a:spcPct val="130000"/>
              </a:lnSpc>
              <a:buFont typeface="Wingdings" panose="05000000000000000000" pitchFamily="2" charset="2"/>
              <a:buChar char="l"/>
            </a:pPr>
            <a:r>
              <a:rPr lang="zh-CN" altLang="en-US" sz="1600" dirty="0">
                <a:solidFill>
                  <a:schemeClr val="bg1"/>
                </a:solidFill>
                <a:latin typeface="微软雅黑" panose="020B0503020204020204" pitchFamily="34" charset="-122"/>
                <a:ea typeface="微软雅黑" panose="020B0503020204020204" pitchFamily="34" charset="-122"/>
              </a:rPr>
              <a:t>在保险实践中，一般不允许保险人擅自对已经成立的保险合同条款修订</a:t>
            </a:r>
          </a:p>
        </p:txBody>
      </p:sp>
      <p:sp>
        <p:nvSpPr>
          <p:cNvPr id="15" name="矩形 14"/>
          <p:cNvSpPr/>
          <p:nvPr/>
        </p:nvSpPr>
        <p:spPr>
          <a:xfrm>
            <a:off x="8138195" y="2176394"/>
            <a:ext cx="3334403" cy="420564"/>
          </a:xfrm>
          <a:prstGeom prst="rect">
            <a:avLst/>
          </a:prstGeom>
        </p:spPr>
        <p:txBody>
          <a:bodyPr wrap="square">
            <a:spAutoFit/>
          </a:bodyPr>
          <a:lstStyle/>
          <a:p>
            <a:r>
              <a:rPr lang="zh-CN" altLang="en-US" sz="2133" b="1" dirty="0">
                <a:solidFill>
                  <a:schemeClr val="bg1"/>
                </a:solidFill>
                <a:latin typeface="微软雅黑" panose="020B0503020204020204" pitchFamily="34" charset="-122"/>
                <a:ea typeface="微软雅黑" panose="020B0503020204020204" pitchFamily="34" charset="-122"/>
              </a:rPr>
              <a:t>保险合同内容的变更</a:t>
            </a:r>
            <a:endParaRPr lang="zh-CN" altLang="en-US" sz="2133" b="1" dirty="0">
              <a:solidFill>
                <a:schemeClr val="bg1"/>
              </a:solidFill>
            </a:endParaRPr>
          </a:p>
        </p:txBody>
      </p:sp>
      <p:grpSp>
        <p:nvGrpSpPr>
          <p:cNvPr id="20" name="组合 19">
            <a:extLst>
              <a:ext uri="{FF2B5EF4-FFF2-40B4-BE49-F238E27FC236}">
                <a16:creationId xmlns="" xmlns:a16="http://schemas.microsoft.com/office/drawing/2014/main" id="{0ECDC454-0EFA-489E-B3BD-60BD2504032B}"/>
              </a:ext>
            </a:extLst>
          </p:cNvPr>
          <p:cNvGrpSpPr/>
          <p:nvPr/>
        </p:nvGrpSpPr>
        <p:grpSpPr>
          <a:xfrm>
            <a:off x="-3518" y="-1"/>
            <a:ext cx="12195518" cy="737406"/>
            <a:chOff x="1300626" y="-1"/>
            <a:chExt cx="12195518" cy="737406"/>
          </a:xfrm>
        </p:grpSpPr>
        <p:grpSp>
          <p:nvGrpSpPr>
            <p:cNvPr id="21" name="组合 20">
              <a:extLst>
                <a:ext uri="{FF2B5EF4-FFF2-40B4-BE49-F238E27FC236}">
                  <a16:creationId xmlns="" xmlns:a16="http://schemas.microsoft.com/office/drawing/2014/main" id="{05AE8EA2-103E-40DF-BE92-B18EF6DD249F}"/>
                </a:ext>
              </a:extLst>
            </p:cNvPr>
            <p:cNvGrpSpPr/>
            <p:nvPr/>
          </p:nvGrpSpPr>
          <p:grpSpPr>
            <a:xfrm>
              <a:off x="1300626" y="-1"/>
              <a:ext cx="4470216" cy="737406"/>
              <a:chOff x="1300626" y="-1"/>
              <a:chExt cx="4470216" cy="737406"/>
            </a:xfrm>
          </p:grpSpPr>
          <p:sp>
            <p:nvSpPr>
              <p:cNvPr id="28" name="任意多边形 17">
                <a:extLst>
                  <a:ext uri="{FF2B5EF4-FFF2-40B4-BE49-F238E27FC236}">
                    <a16:creationId xmlns="" xmlns:a16="http://schemas.microsoft.com/office/drawing/2014/main" id="{B1BD8FC4-ECC8-4100-99AC-4146E4083B22}"/>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文本框 1">
                <a:extLst>
                  <a:ext uri="{FF2B5EF4-FFF2-40B4-BE49-F238E27FC236}">
                    <a16:creationId xmlns="" xmlns:a16="http://schemas.microsoft.com/office/drawing/2014/main" id="{50D75411-39F3-45C9-B322-DEF69DC97FD0}"/>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保险合同的变更</a:t>
                </a:r>
              </a:p>
            </p:txBody>
          </p:sp>
          <p:sp>
            <p:nvSpPr>
              <p:cNvPr id="36" name="任意多边形 17">
                <a:extLst>
                  <a:ext uri="{FF2B5EF4-FFF2-40B4-BE49-F238E27FC236}">
                    <a16:creationId xmlns="" xmlns:a16="http://schemas.microsoft.com/office/drawing/2014/main" id="{5D906CC2-D676-4974-BA67-97B206111103}"/>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任意多边形 17">
                <a:extLst>
                  <a:ext uri="{FF2B5EF4-FFF2-40B4-BE49-F238E27FC236}">
                    <a16:creationId xmlns="" xmlns:a16="http://schemas.microsoft.com/office/drawing/2014/main" id="{0F1A32EE-8A6A-46E3-AB56-00F45D80DAE5}"/>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7" name="直接连接符 26">
              <a:extLst>
                <a:ext uri="{FF2B5EF4-FFF2-40B4-BE49-F238E27FC236}">
                  <a16:creationId xmlns="" xmlns:a16="http://schemas.microsoft.com/office/drawing/2014/main" id="{BFD7C23A-5A05-427D-828C-94844E26B17D}"/>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78198730"/>
      </p:ext>
    </p:extLst>
  </p:cSld>
  <p:clrMapOvr>
    <a:masterClrMapping/>
  </p:clrMapOvr>
  <mc:AlternateContent xmlns:mc="http://schemas.openxmlformats.org/markup-compatibility/2006" xmlns:p14="http://schemas.microsoft.com/office/powerpoint/2010/main">
    <mc:Choice Requires="p14">
      <p:transition spd="slow" p14:dur="1600" advTm="9000">
        <p14:prism isInverted="1"/>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ppt_x"/>
                                          </p:val>
                                        </p:tav>
                                        <p:tav tm="100000">
                                          <p:val>
                                            <p:strVal val="#ppt_x"/>
                                          </p:val>
                                        </p:tav>
                                      </p:tavLst>
                                    </p:anim>
                                    <p:anim calcmode="lin" valueType="num">
                                      <p:cBhvr additive="base">
                                        <p:cTn id="8" dur="7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750" fill="hold"/>
                                        <p:tgtEl>
                                          <p:spTgt spid="26"/>
                                        </p:tgtEl>
                                        <p:attrNameLst>
                                          <p:attrName>ppt_x</p:attrName>
                                        </p:attrNameLst>
                                      </p:cBhvr>
                                      <p:tavLst>
                                        <p:tav tm="0">
                                          <p:val>
                                            <p:strVal val="#ppt_x"/>
                                          </p:val>
                                        </p:tav>
                                        <p:tav tm="100000">
                                          <p:val>
                                            <p:strVal val="#ppt_x"/>
                                          </p:val>
                                        </p:tav>
                                      </p:tavLst>
                                    </p:anim>
                                    <p:anim calcmode="lin" valueType="num">
                                      <p:cBhvr additive="base">
                                        <p:cTn id="12" dur="750" fill="hold"/>
                                        <p:tgtEl>
                                          <p:spTgt spid="2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8" decel="10000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750" fill="hold"/>
                                        <p:tgtEl>
                                          <p:spTgt spid="2"/>
                                        </p:tgtEl>
                                        <p:attrNameLst>
                                          <p:attrName>ppt_x</p:attrName>
                                        </p:attrNameLst>
                                      </p:cBhvr>
                                      <p:tavLst>
                                        <p:tav tm="0">
                                          <p:val>
                                            <p:strVal val="0-#ppt_w/2"/>
                                          </p:val>
                                        </p:tav>
                                        <p:tav tm="100000">
                                          <p:val>
                                            <p:strVal val="#ppt_x"/>
                                          </p:val>
                                        </p:tav>
                                      </p:tavLst>
                                    </p:anim>
                                    <p:anim calcmode="lin" valueType="num">
                                      <p:cBhvr additive="base">
                                        <p:cTn id="17" dur="75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Effect transition="in" filter="randombar(horizontal)">
                                      <p:cBhvr>
                                        <p:cTn id="21" dur="500"/>
                                        <p:tgtEl>
                                          <p:spTgt spid="13"/>
                                        </p:tgtEl>
                                      </p:cBhvr>
                                    </p:animEffect>
                                  </p:childTnLst>
                                </p:cTn>
                              </p:par>
                            </p:childTnLst>
                          </p:cTn>
                        </p:par>
                        <p:par>
                          <p:cTn id="22" fill="hold">
                            <p:stCondLst>
                              <p:cond delay="2400"/>
                            </p:stCondLst>
                            <p:childTnLst>
                              <p:par>
                                <p:cTn id="23" presetID="42" presetClass="entr" presetSubtype="0" fill="hold" grpId="0" nodeType="after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fade">
                                      <p:cBhvr>
                                        <p:cTn id="25" dur="750"/>
                                        <p:tgtEl>
                                          <p:spTgt spid="12">
                                            <p:txEl>
                                              <p:pRg st="0" end="0"/>
                                            </p:txEl>
                                          </p:spTgt>
                                        </p:tgtEl>
                                      </p:cBhvr>
                                    </p:animEffect>
                                    <p:anim calcmode="lin" valueType="num">
                                      <p:cBhvr>
                                        <p:cTn id="26" dur="7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7" dur="750" fill="hold"/>
                                        <p:tgtEl>
                                          <p:spTgt spid="12">
                                            <p:txEl>
                                              <p:pRg st="0" end="0"/>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50"/>
                                  </p:stCondLst>
                                  <p:childTnLst>
                                    <p:set>
                                      <p:cBhvr>
                                        <p:cTn id="29" dur="1" fill="hold">
                                          <p:stCondLst>
                                            <p:cond delay="0"/>
                                          </p:stCondLst>
                                        </p:cTn>
                                        <p:tgtEl>
                                          <p:spTgt spid="12">
                                            <p:txEl>
                                              <p:pRg st="1" end="1"/>
                                            </p:txEl>
                                          </p:spTgt>
                                        </p:tgtEl>
                                        <p:attrNameLst>
                                          <p:attrName>style.visibility</p:attrName>
                                        </p:attrNameLst>
                                      </p:cBhvr>
                                      <p:to>
                                        <p:strVal val="visible"/>
                                      </p:to>
                                    </p:set>
                                    <p:animEffect transition="in" filter="fade">
                                      <p:cBhvr>
                                        <p:cTn id="30" dur="750"/>
                                        <p:tgtEl>
                                          <p:spTgt spid="12">
                                            <p:txEl>
                                              <p:pRg st="1" end="1"/>
                                            </p:txEl>
                                          </p:spTgt>
                                        </p:tgtEl>
                                      </p:cBhvr>
                                    </p:animEffect>
                                    <p:anim calcmode="lin" valueType="num">
                                      <p:cBhvr>
                                        <p:cTn id="31" dur="75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32" dur="75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33" fill="hold">
                            <p:stCondLst>
                              <p:cond delay="3400"/>
                            </p:stCondLst>
                            <p:childTnLst>
                              <p:par>
                                <p:cTn id="34" presetID="2" presetClass="entr" presetSubtype="4" decel="10000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750" fill="hold"/>
                                        <p:tgtEl>
                                          <p:spTgt spid="11"/>
                                        </p:tgtEl>
                                        <p:attrNameLst>
                                          <p:attrName>ppt_x</p:attrName>
                                        </p:attrNameLst>
                                      </p:cBhvr>
                                      <p:tavLst>
                                        <p:tav tm="0">
                                          <p:val>
                                            <p:strVal val="#ppt_x"/>
                                          </p:val>
                                        </p:tav>
                                        <p:tav tm="100000">
                                          <p:val>
                                            <p:strVal val="#ppt_x"/>
                                          </p:val>
                                        </p:tav>
                                      </p:tavLst>
                                    </p:anim>
                                    <p:anim calcmode="lin" valueType="num">
                                      <p:cBhvr additive="base">
                                        <p:cTn id="37" dur="750" fill="hold"/>
                                        <p:tgtEl>
                                          <p:spTgt spid="11"/>
                                        </p:tgtEl>
                                        <p:attrNameLst>
                                          <p:attrName>ppt_y</p:attrName>
                                        </p:attrNameLst>
                                      </p:cBhvr>
                                      <p:tavLst>
                                        <p:tav tm="0">
                                          <p:val>
                                            <p:strVal val="1+#ppt_h/2"/>
                                          </p:val>
                                        </p:tav>
                                        <p:tav tm="100000">
                                          <p:val>
                                            <p:strVal val="#ppt_y"/>
                                          </p:val>
                                        </p:tav>
                                      </p:tavLst>
                                    </p:anim>
                                  </p:childTnLst>
                                </p:cTn>
                              </p:par>
                            </p:childTnLst>
                          </p:cTn>
                        </p:par>
                        <p:par>
                          <p:cTn id="38" fill="hold">
                            <p:stCondLst>
                              <p:cond delay="4150"/>
                            </p:stCondLst>
                            <p:childTnLst>
                              <p:par>
                                <p:cTn id="39" presetID="14" presetClass="entr" presetSubtype="10" fill="hold" grpId="0" nodeType="afterEffect">
                                  <p:stCondLst>
                                    <p:cond delay="0"/>
                                  </p:stCondLst>
                                  <p:iterate type="lt">
                                    <p:tmPct val="10000"/>
                                  </p:iterate>
                                  <p:childTnLst>
                                    <p:set>
                                      <p:cBhvr>
                                        <p:cTn id="40" dur="1" fill="hold">
                                          <p:stCondLst>
                                            <p:cond delay="0"/>
                                          </p:stCondLst>
                                        </p:cTn>
                                        <p:tgtEl>
                                          <p:spTgt spid="15"/>
                                        </p:tgtEl>
                                        <p:attrNameLst>
                                          <p:attrName>style.visibility</p:attrName>
                                        </p:attrNameLst>
                                      </p:cBhvr>
                                      <p:to>
                                        <p:strVal val="visible"/>
                                      </p:to>
                                    </p:set>
                                    <p:animEffect transition="in" filter="randombar(horizontal)">
                                      <p:cBhvr>
                                        <p:cTn id="41" dur="500"/>
                                        <p:tgtEl>
                                          <p:spTgt spid="15"/>
                                        </p:tgtEl>
                                      </p:cBhvr>
                                    </p:animEffect>
                                  </p:childTnLst>
                                </p:cTn>
                              </p:par>
                            </p:childTnLst>
                          </p:cTn>
                        </p:par>
                        <p:par>
                          <p:cTn id="42" fill="hold">
                            <p:stCondLst>
                              <p:cond delay="5050"/>
                            </p:stCondLst>
                            <p:childTnLst>
                              <p:par>
                                <p:cTn id="43" presetID="42" presetClass="entr" presetSubtype="0" fill="hold" grpId="0" nodeType="afterEffect">
                                  <p:stCondLst>
                                    <p:cond delay="0"/>
                                  </p:stCondLst>
                                  <p:childTnLst>
                                    <p:set>
                                      <p:cBhvr>
                                        <p:cTn id="44" dur="1" fill="hold">
                                          <p:stCondLst>
                                            <p:cond delay="0"/>
                                          </p:stCondLst>
                                        </p:cTn>
                                        <p:tgtEl>
                                          <p:spTgt spid="14">
                                            <p:txEl>
                                              <p:pRg st="0" end="0"/>
                                            </p:txEl>
                                          </p:spTgt>
                                        </p:tgtEl>
                                        <p:attrNameLst>
                                          <p:attrName>style.visibility</p:attrName>
                                        </p:attrNameLst>
                                      </p:cBhvr>
                                      <p:to>
                                        <p:strVal val="visible"/>
                                      </p:to>
                                    </p:set>
                                    <p:animEffect transition="in" filter="fade">
                                      <p:cBhvr>
                                        <p:cTn id="45" dur="750"/>
                                        <p:tgtEl>
                                          <p:spTgt spid="14">
                                            <p:txEl>
                                              <p:pRg st="0" end="0"/>
                                            </p:txEl>
                                          </p:spTgt>
                                        </p:tgtEl>
                                      </p:cBhvr>
                                    </p:animEffect>
                                    <p:anim calcmode="lin" valueType="num">
                                      <p:cBhvr>
                                        <p:cTn id="46" dur="7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7" dur="750" fill="hold"/>
                                        <p:tgtEl>
                                          <p:spTgt spid="14">
                                            <p:txEl>
                                              <p:pRg st="0" end="0"/>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50"/>
                                  </p:stCondLst>
                                  <p:childTnLst>
                                    <p:set>
                                      <p:cBhvr>
                                        <p:cTn id="49" dur="1" fill="hold">
                                          <p:stCondLst>
                                            <p:cond delay="0"/>
                                          </p:stCondLst>
                                        </p:cTn>
                                        <p:tgtEl>
                                          <p:spTgt spid="14">
                                            <p:txEl>
                                              <p:pRg st="1" end="1"/>
                                            </p:txEl>
                                          </p:spTgt>
                                        </p:tgtEl>
                                        <p:attrNameLst>
                                          <p:attrName>style.visibility</p:attrName>
                                        </p:attrNameLst>
                                      </p:cBhvr>
                                      <p:to>
                                        <p:strVal val="visible"/>
                                      </p:to>
                                    </p:set>
                                    <p:animEffect transition="in" filter="fade">
                                      <p:cBhvr>
                                        <p:cTn id="50" dur="750"/>
                                        <p:tgtEl>
                                          <p:spTgt spid="14">
                                            <p:txEl>
                                              <p:pRg st="1" end="1"/>
                                            </p:txEl>
                                          </p:spTgt>
                                        </p:tgtEl>
                                      </p:cBhvr>
                                    </p:animEffect>
                                    <p:anim calcmode="lin" valueType="num">
                                      <p:cBhvr>
                                        <p:cTn id="51" dur="75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52" dur="75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uiExpand="1" build="p"/>
      <p:bldP spid="13" grpId="0"/>
      <p:bldP spid="14" grpId="0" uiExpand="1" build="p"/>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燕尾形 9"/>
          <p:cNvSpPr/>
          <p:nvPr/>
        </p:nvSpPr>
        <p:spPr>
          <a:xfrm>
            <a:off x="6506086" y="3044957"/>
            <a:ext cx="1920213" cy="2304256"/>
          </a:xfrm>
          <a:prstGeom prst="chevron">
            <a:avLst>
              <a:gd name="adj" fmla="val 59960"/>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燕尾形 10"/>
          <p:cNvSpPr/>
          <p:nvPr/>
        </p:nvSpPr>
        <p:spPr>
          <a:xfrm flipH="1">
            <a:off x="3817787" y="3044957"/>
            <a:ext cx="1920213" cy="2304256"/>
          </a:xfrm>
          <a:prstGeom prst="chevron">
            <a:avLst>
              <a:gd name="adj" fmla="val 59960"/>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9" name="矩形 8"/>
          <p:cNvSpPr/>
          <p:nvPr/>
        </p:nvSpPr>
        <p:spPr>
          <a:xfrm rot="2722758">
            <a:off x="5296879" y="3420641"/>
            <a:ext cx="1597703" cy="1597703"/>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TextBox 11"/>
          <p:cNvSpPr txBox="1"/>
          <p:nvPr/>
        </p:nvSpPr>
        <p:spPr>
          <a:xfrm>
            <a:off x="5427723" y="3736539"/>
            <a:ext cx="1336015" cy="909801"/>
          </a:xfrm>
          <a:prstGeom prst="rect">
            <a:avLst/>
          </a:prstGeom>
          <a:noFill/>
        </p:spPr>
        <p:txBody>
          <a:bodyPr wrap="square" rtlCol="0">
            <a:spAutoFit/>
          </a:bodyPr>
          <a:lstStyle/>
          <a:p>
            <a:pPr algn="ctr">
              <a:lnSpc>
                <a:spcPct val="130000"/>
              </a:lnSpc>
            </a:pPr>
            <a:r>
              <a:rPr lang="zh-CN" altLang="en-US" sz="2133" b="1" dirty="0">
                <a:solidFill>
                  <a:schemeClr val="bg1"/>
                </a:solidFill>
                <a:latin typeface="微软雅黑" panose="020B0503020204020204" pitchFamily="34" charset="-122"/>
                <a:ea typeface="微软雅黑" panose="020B0503020204020204" pitchFamily="34" charset="-122"/>
              </a:rPr>
              <a:t>保险合同中止期间</a:t>
            </a:r>
            <a:endParaRPr lang="zh-CN" altLang="en-US" sz="2133" b="1" dirty="0">
              <a:solidFill>
                <a:schemeClr val="bg1"/>
              </a:solidFill>
            </a:endParaRPr>
          </a:p>
        </p:txBody>
      </p:sp>
      <p:sp>
        <p:nvSpPr>
          <p:cNvPr id="13" name="矩形-2"/>
          <p:cNvSpPr>
            <a:spLocks/>
          </p:cNvSpPr>
          <p:nvPr/>
        </p:nvSpPr>
        <p:spPr bwMode="auto">
          <a:xfrm>
            <a:off x="7795841" y="4077085"/>
            <a:ext cx="336000" cy="240000"/>
          </a:xfrm>
          <a:custGeom>
            <a:avLst/>
            <a:gdLst>
              <a:gd name="T0" fmla="*/ 44 w 52"/>
              <a:gd name="T1" fmla="*/ 18 h 31"/>
              <a:gd name="T2" fmla="*/ 35 w 52"/>
              <a:gd name="T3" fmla="*/ 19 h 31"/>
              <a:gd name="T4" fmla="*/ 29 w 52"/>
              <a:gd name="T5" fmla="*/ 21 h 31"/>
              <a:gd name="T6" fmla="*/ 27 w 52"/>
              <a:gd name="T7" fmla="*/ 21 h 31"/>
              <a:gd name="T8" fmla="*/ 19 w 52"/>
              <a:gd name="T9" fmla="*/ 30 h 31"/>
              <a:gd name="T10" fmla="*/ 21 w 52"/>
              <a:gd name="T11" fmla="*/ 30 h 31"/>
              <a:gd name="T12" fmla="*/ 23 w 52"/>
              <a:gd name="T13" fmla="*/ 31 h 31"/>
              <a:gd name="T14" fmla="*/ 21 w 52"/>
              <a:gd name="T15" fmla="*/ 31 h 31"/>
              <a:gd name="T16" fmla="*/ 18 w 52"/>
              <a:gd name="T17" fmla="*/ 31 h 31"/>
              <a:gd name="T18" fmla="*/ 14 w 52"/>
              <a:gd name="T19" fmla="*/ 31 h 31"/>
              <a:gd name="T20" fmla="*/ 12 w 52"/>
              <a:gd name="T21" fmla="*/ 31 h 31"/>
              <a:gd name="T22" fmla="*/ 12 w 52"/>
              <a:gd name="T23" fmla="*/ 30 h 31"/>
              <a:gd name="T24" fmla="*/ 14 w 52"/>
              <a:gd name="T25" fmla="*/ 30 h 31"/>
              <a:gd name="T26" fmla="*/ 14 w 52"/>
              <a:gd name="T27" fmla="*/ 19 h 31"/>
              <a:gd name="T28" fmla="*/ 10 w 52"/>
              <a:gd name="T29" fmla="*/ 19 h 31"/>
              <a:gd name="T30" fmla="*/ 5 w 52"/>
              <a:gd name="T31" fmla="*/ 25 h 31"/>
              <a:gd name="T32" fmla="*/ 2 w 52"/>
              <a:gd name="T33" fmla="*/ 25 h 31"/>
              <a:gd name="T34" fmla="*/ 1 w 52"/>
              <a:gd name="T35" fmla="*/ 24 h 31"/>
              <a:gd name="T36" fmla="*/ 1 w 52"/>
              <a:gd name="T37" fmla="*/ 19 h 31"/>
              <a:gd name="T38" fmla="*/ 2 w 52"/>
              <a:gd name="T39" fmla="*/ 19 h 31"/>
              <a:gd name="T40" fmla="*/ 2 w 52"/>
              <a:gd name="T41" fmla="*/ 18 h 31"/>
              <a:gd name="T42" fmla="*/ 6 w 52"/>
              <a:gd name="T43" fmla="*/ 18 h 31"/>
              <a:gd name="T44" fmla="*/ 6 w 52"/>
              <a:gd name="T45" fmla="*/ 18 h 31"/>
              <a:gd name="T46" fmla="*/ 0 w 52"/>
              <a:gd name="T47" fmla="*/ 17 h 31"/>
              <a:gd name="T48" fmla="*/ 0 w 52"/>
              <a:gd name="T49" fmla="*/ 14 h 31"/>
              <a:gd name="T50" fmla="*/ 6 w 52"/>
              <a:gd name="T51" fmla="*/ 13 h 31"/>
              <a:gd name="T52" fmla="*/ 6 w 52"/>
              <a:gd name="T53" fmla="*/ 13 h 31"/>
              <a:gd name="T54" fmla="*/ 2 w 52"/>
              <a:gd name="T55" fmla="*/ 13 h 31"/>
              <a:gd name="T56" fmla="*/ 2 w 52"/>
              <a:gd name="T57" fmla="*/ 12 h 31"/>
              <a:gd name="T58" fmla="*/ 1 w 52"/>
              <a:gd name="T59" fmla="*/ 12 h 31"/>
              <a:gd name="T60" fmla="*/ 1 w 52"/>
              <a:gd name="T61" fmla="*/ 7 h 31"/>
              <a:gd name="T62" fmla="*/ 2 w 52"/>
              <a:gd name="T63" fmla="*/ 6 h 31"/>
              <a:gd name="T64" fmla="*/ 5 w 52"/>
              <a:gd name="T65" fmla="*/ 6 h 31"/>
              <a:gd name="T66" fmla="*/ 10 w 52"/>
              <a:gd name="T67" fmla="*/ 12 h 31"/>
              <a:gd name="T68" fmla="*/ 14 w 52"/>
              <a:gd name="T69" fmla="*/ 12 h 31"/>
              <a:gd name="T70" fmla="*/ 14 w 52"/>
              <a:gd name="T71" fmla="*/ 1 h 31"/>
              <a:gd name="T72" fmla="*/ 12 w 52"/>
              <a:gd name="T73" fmla="*/ 1 h 31"/>
              <a:gd name="T74" fmla="*/ 12 w 52"/>
              <a:gd name="T75" fmla="*/ 0 h 31"/>
              <a:gd name="T76" fmla="*/ 14 w 52"/>
              <a:gd name="T77" fmla="*/ 0 h 31"/>
              <a:gd name="T78" fmla="*/ 18 w 52"/>
              <a:gd name="T79" fmla="*/ 0 h 31"/>
              <a:gd name="T80" fmla="*/ 21 w 52"/>
              <a:gd name="T81" fmla="*/ 0 h 31"/>
              <a:gd name="T82" fmla="*/ 23 w 52"/>
              <a:gd name="T83" fmla="*/ 1 h 31"/>
              <a:gd name="T84" fmla="*/ 21 w 52"/>
              <a:gd name="T85" fmla="*/ 1 h 31"/>
              <a:gd name="T86" fmla="*/ 19 w 52"/>
              <a:gd name="T87" fmla="*/ 1 h 31"/>
              <a:gd name="T88" fmla="*/ 27 w 52"/>
              <a:gd name="T89" fmla="*/ 11 h 31"/>
              <a:gd name="T90" fmla="*/ 29 w 52"/>
              <a:gd name="T91" fmla="*/ 11 h 31"/>
              <a:gd name="T92" fmla="*/ 35 w 52"/>
              <a:gd name="T93" fmla="*/ 12 h 31"/>
              <a:gd name="T94" fmla="*/ 44 w 52"/>
              <a:gd name="T95" fmla="*/ 13 h 31"/>
              <a:gd name="T96" fmla="*/ 52 w 52"/>
              <a:gd name="T97" fmla="*/ 16 h 31"/>
              <a:gd name="T98" fmla="*/ 44 w 52"/>
              <a:gd name="T99"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 h="31">
                <a:moveTo>
                  <a:pt x="44" y="18"/>
                </a:moveTo>
                <a:cubicBezTo>
                  <a:pt x="35" y="19"/>
                  <a:pt x="35" y="19"/>
                  <a:pt x="35" y="19"/>
                </a:cubicBezTo>
                <a:cubicBezTo>
                  <a:pt x="29" y="21"/>
                  <a:pt x="29" y="21"/>
                  <a:pt x="29" y="21"/>
                </a:cubicBezTo>
                <a:cubicBezTo>
                  <a:pt x="27" y="21"/>
                  <a:pt x="27" y="21"/>
                  <a:pt x="27" y="21"/>
                </a:cubicBezTo>
                <a:cubicBezTo>
                  <a:pt x="19" y="30"/>
                  <a:pt x="19" y="30"/>
                  <a:pt x="19" y="30"/>
                </a:cubicBezTo>
                <a:cubicBezTo>
                  <a:pt x="21" y="30"/>
                  <a:pt x="21" y="30"/>
                  <a:pt x="21" y="30"/>
                </a:cubicBezTo>
                <a:cubicBezTo>
                  <a:pt x="22" y="30"/>
                  <a:pt x="23" y="30"/>
                  <a:pt x="23" y="31"/>
                </a:cubicBezTo>
                <a:cubicBezTo>
                  <a:pt x="23" y="31"/>
                  <a:pt x="22" y="31"/>
                  <a:pt x="21" y="31"/>
                </a:cubicBezTo>
                <a:cubicBezTo>
                  <a:pt x="18" y="31"/>
                  <a:pt x="18" y="31"/>
                  <a:pt x="18" y="31"/>
                </a:cubicBezTo>
                <a:cubicBezTo>
                  <a:pt x="14" y="31"/>
                  <a:pt x="14" y="31"/>
                  <a:pt x="14" y="31"/>
                </a:cubicBezTo>
                <a:cubicBezTo>
                  <a:pt x="12" y="31"/>
                  <a:pt x="12" y="31"/>
                  <a:pt x="12" y="31"/>
                </a:cubicBezTo>
                <a:cubicBezTo>
                  <a:pt x="12" y="30"/>
                  <a:pt x="12" y="30"/>
                  <a:pt x="12" y="30"/>
                </a:cubicBezTo>
                <a:cubicBezTo>
                  <a:pt x="14" y="30"/>
                  <a:pt x="14" y="30"/>
                  <a:pt x="14" y="30"/>
                </a:cubicBezTo>
                <a:cubicBezTo>
                  <a:pt x="14" y="19"/>
                  <a:pt x="14" y="19"/>
                  <a:pt x="14" y="19"/>
                </a:cubicBezTo>
                <a:cubicBezTo>
                  <a:pt x="10" y="19"/>
                  <a:pt x="10" y="19"/>
                  <a:pt x="10" y="19"/>
                </a:cubicBezTo>
                <a:cubicBezTo>
                  <a:pt x="5" y="25"/>
                  <a:pt x="5" y="25"/>
                  <a:pt x="5" y="25"/>
                </a:cubicBezTo>
                <a:cubicBezTo>
                  <a:pt x="2" y="25"/>
                  <a:pt x="2" y="25"/>
                  <a:pt x="2" y="25"/>
                </a:cubicBezTo>
                <a:cubicBezTo>
                  <a:pt x="1" y="24"/>
                  <a:pt x="1" y="24"/>
                  <a:pt x="1" y="24"/>
                </a:cubicBezTo>
                <a:cubicBezTo>
                  <a:pt x="1" y="19"/>
                  <a:pt x="1" y="19"/>
                  <a:pt x="1" y="19"/>
                </a:cubicBezTo>
                <a:cubicBezTo>
                  <a:pt x="2" y="19"/>
                  <a:pt x="2" y="19"/>
                  <a:pt x="2" y="19"/>
                </a:cubicBezTo>
                <a:cubicBezTo>
                  <a:pt x="2" y="18"/>
                  <a:pt x="2" y="18"/>
                  <a:pt x="2" y="18"/>
                </a:cubicBezTo>
                <a:cubicBezTo>
                  <a:pt x="6" y="18"/>
                  <a:pt x="6" y="18"/>
                  <a:pt x="6" y="18"/>
                </a:cubicBezTo>
                <a:cubicBezTo>
                  <a:pt x="6" y="18"/>
                  <a:pt x="6" y="18"/>
                  <a:pt x="6" y="18"/>
                </a:cubicBezTo>
                <a:cubicBezTo>
                  <a:pt x="0" y="17"/>
                  <a:pt x="0" y="17"/>
                  <a:pt x="0" y="17"/>
                </a:cubicBezTo>
                <a:cubicBezTo>
                  <a:pt x="0" y="14"/>
                  <a:pt x="0" y="14"/>
                  <a:pt x="0" y="14"/>
                </a:cubicBezTo>
                <a:cubicBezTo>
                  <a:pt x="6" y="13"/>
                  <a:pt x="6" y="13"/>
                  <a:pt x="6" y="13"/>
                </a:cubicBezTo>
                <a:cubicBezTo>
                  <a:pt x="6" y="13"/>
                  <a:pt x="6" y="13"/>
                  <a:pt x="6" y="13"/>
                </a:cubicBezTo>
                <a:cubicBezTo>
                  <a:pt x="2" y="13"/>
                  <a:pt x="2" y="13"/>
                  <a:pt x="2" y="13"/>
                </a:cubicBezTo>
                <a:cubicBezTo>
                  <a:pt x="2" y="12"/>
                  <a:pt x="2" y="12"/>
                  <a:pt x="2" y="12"/>
                </a:cubicBezTo>
                <a:cubicBezTo>
                  <a:pt x="1" y="12"/>
                  <a:pt x="1" y="12"/>
                  <a:pt x="1" y="12"/>
                </a:cubicBezTo>
                <a:cubicBezTo>
                  <a:pt x="1" y="7"/>
                  <a:pt x="1" y="7"/>
                  <a:pt x="1" y="7"/>
                </a:cubicBezTo>
                <a:cubicBezTo>
                  <a:pt x="2" y="6"/>
                  <a:pt x="2" y="6"/>
                  <a:pt x="2" y="6"/>
                </a:cubicBezTo>
                <a:cubicBezTo>
                  <a:pt x="5" y="6"/>
                  <a:pt x="5" y="6"/>
                  <a:pt x="5" y="6"/>
                </a:cubicBezTo>
                <a:cubicBezTo>
                  <a:pt x="10" y="12"/>
                  <a:pt x="10" y="12"/>
                  <a:pt x="10" y="12"/>
                </a:cubicBezTo>
                <a:cubicBezTo>
                  <a:pt x="14" y="12"/>
                  <a:pt x="14" y="12"/>
                  <a:pt x="14" y="12"/>
                </a:cubicBezTo>
                <a:cubicBezTo>
                  <a:pt x="14" y="1"/>
                  <a:pt x="14" y="1"/>
                  <a:pt x="14" y="1"/>
                </a:cubicBezTo>
                <a:cubicBezTo>
                  <a:pt x="12" y="1"/>
                  <a:pt x="12" y="1"/>
                  <a:pt x="12" y="1"/>
                </a:cubicBezTo>
                <a:cubicBezTo>
                  <a:pt x="12" y="0"/>
                  <a:pt x="12" y="0"/>
                  <a:pt x="12" y="0"/>
                </a:cubicBezTo>
                <a:cubicBezTo>
                  <a:pt x="14" y="0"/>
                  <a:pt x="14" y="0"/>
                  <a:pt x="14" y="0"/>
                </a:cubicBezTo>
                <a:cubicBezTo>
                  <a:pt x="18" y="0"/>
                  <a:pt x="18" y="0"/>
                  <a:pt x="18" y="0"/>
                </a:cubicBezTo>
                <a:cubicBezTo>
                  <a:pt x="21" y="0"/>
                  <a:pt x="21" y="0"/>
                  <a:pt x="21" y="0"/>
                </a:cubicBezTo>
                <a:cubicBezTo>
                  <a:pt x="22" y="0"/>
                  <a:pt x="23" y="0"/>
                  <a:pt x="23" y="1"/>
                </a:cubicBezTo>
                <a:cubicBezTo>
                  <a:pt x="23" y="1"/>
                  <a:pt x="22" y="1"/>
                  <a:pt x="21" y="1"/>
                </a:cubicBezTo>
                <a:cubicBezTo>
                  <a:pt x="19" y="1"/>
                  <a:pt x="19" y="1"/>
                  <a:pt x="19" y="1"/>
                </a:cubicBezTo>
                <a:cubicBezTo>
                  <a:pt x="27" y="11"/>
                  <a:pt x="27" y="11"/>
                  <a:pt x="27" y="11"/>
                </a:cubicBezTo>
                <a:cubicBezTo>
                  <a:pt x="29" y="11"/>
                  <a:pt x="29" y="11"/>
                  <a:pt x="29" y="11"/>
                </a:cubicBezTo>
                <a:cubicBezTo>
                  <a:pt x="35" y="12"/>
                  <a:pt x="35" y="12"/>
                  <a:pt x="35" y="12"/>
                </a:cubicBezTo>
                <a:cubicBezTo>
                  <a:pt x="44" y="13"/>
                  <a:pt x="44" y="13"/>
                  <a:pt x="44" y="13"/>
                </a:cubicBezTo>
                <a:cubicBezTo>
                  <a:pt x="52" y="15"/>
                  <a:pt x="52" y="16"/>
                  <a:pt x="52" y="16"/>
                </a:cubicBezTo>
                <a:cubicBezTo>
                  <a:pt x="52" y="16"/>
                  <a:pt x="52" y="17"/>
                  <a:pt x="44" y="18"/>
                </a:cubicBezTo>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en-AU" sz="2400"/>
          </a:p>
        </p:txBody>
      </p:sp>
      <p:sp>
        <p:nvSpPr>
          <p:cNvPr id="14" name="矩形-1"/>
          <p:cNvSpPr>
            <a:spLocks noEditPoints="1"/>
          </p:cNvSpPr>
          <p:nvPr/>
        </p:nvSpPr>
        <p:spPr bwMode="auto">
          <a:xfrm>
            <a:off x="4152131" y="4025241"/>
            <a:ext cx="304268" cy="304268"/>
          </a:xfrm>
          <a:custGeom>
            <a:avLst/>
            <a:gdLst>
              <a:gd name="T0" fmla="*/ 328 w 374"/>
              <a:gd name="T1" fmla="*/ 46 h 373"/>
              <a:gd name="T2" fmla="*/ 239 w 374"/>
              <a:gd name="T3" fmla="*/ 13 h 373"/>
              <a:gd name="T4" fmla="*/ 185 w 374"/>
              <a:gd name="T5" fmla="*/ 67 h 373"/>
              <a:gd name="T6" fmla="*/ 173 w 374"/>
              <a:gd name="T7" fmla="*/ 130 h 373"/>
              <a:gd name="T8" fmla="*/ 10 w 374"/>
              <a:gd name="T9" fmla="*/ 294 h 373"/>
              <a:gd name="T10" fmla="*/ 27 w 374"/>
              <a:gd name="T11" fmla="*/ 346 h 373"/>
              <a:gd name="T12" fmla="*/ 80 w 374"/>
              <a:gd name="T13" fmla="*/ 364 h 373"/>
              <a:gd name="T14" fmla="*/ 243 w 374"/>
              <a:gd name="T15" fmla="*/ 201 h 373"/>
              <a:gd name="T16" fmla="*/ 307 w 374"/>
              <a:gd name="T17" fmla="*/ 188 h 373"/>
              <a:gd name="T18" fmla="*/ 360 w 374"/>
              <a:gd name="T19" fmla="*/ 135 h 373"/>
              <a:gd name="T20" fmla="*/ 328 w 374"/>
              <a:gd name="T21" fmla="*/ 46 h 373"/>
              <a:gd name="T22" fmla="*/ 149 w 374"/>
              <a:gd name="T23" fmla="*/ 209 h 373"/>
              <a:gd name="T24" fmla="*/ 154 w 374"/>
              <a:gd name="T25" fmla="*/ 176 h 373"/>
              <a:gd name="T26" fmla="*/ 186 w 374"/>
              <a:gd name="T27" fmla="*/ 171 h 373"/>
              <a:gd name="T28" fmla="*/ 181 w 374"/>
              <a:gd name="T29" fmla="*/ 203 h 373"/>
              <a:gd name="T30" fmla="*/ 149 w 374"/>
              <a:gd name="T31" fmla="*/ 209 h 373"/>
              <a:gd name="T32" fmla="*/ 284 w 374"/>
              <a:gd name="T33" fmla="*/ 90 h 373"/>
              <a:gd name="T34" fmla="*/ 253 w 374"/>
              <a:gd name="T35" fmla="*/ 28 h 373"/>
              <a:gd name="T36" fmla="*/ 315 w 374"/>
              <a:gd name="T37" fmla="*/ 59 h 373"/>
              <a:gd name="T38" fmla="*/ 346 w 374"/>
              <a:gd name="T39" fmla="*/ 120 h 373"/>
              <a:gd name="T40" fmla="*/ 284 w 374"/>
              <a:gd name="T41" fmla="*/ 9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4" h="373">
                <a:moveTo>
                  <a:pt x="328" y="46"/>
                </a:moveTo>
                <a:cubicBezTo>
                  <a:pt x="295" y="12"/>
                  <a:pt x="253" y="0"/>
                  <a:pt x="239" y="13"/>
                </a:cubicBezTo>
                <a:cubicBezTo>
                  <a:pt x="185" y="67"/>
                  <a:pt x="185" y="67"/>
                  <a:pt x="185" y="67"/>
                </a:cubicBezTo>
                <a:cubicBezTo>
                  <a:pt x="177" y="75"/>
                  <a:pt x="170" y="103"/>
                  <a:pt x="173" y="130"/>
                </a:cubicBezTo>
                <a:cubicBezTo>
                  <a:pt x="10" y="294"/>
                  <a:pt x="10" y="294"/>
                  <a:pt x="10" y="294"/>
                </a:cubicBezTo>
                <a:cubicBezTo>
                  <a:pt x="0" y="303"/>
                  <a:pt x="8" y="327"/>
                  <a:pt x="27" y="346"/>
                </a:cubicBezTo>
                <a:cubicBezTo>
                  <a:pt x="47" y="366"/>
                  <a:pt x="70" y="373"/>
                  <a:pt x="80" y="364"/>
                </a:cubicBezTo>
                <a:cubicBezTo>
                  <a:pt x="243" y="201"/>
                  <a:pt x="243" y="201"/>
                  <a:pt x="243" y="201"/>
                </a:cubicBezTo>
                <a:cubicBezTo>
                  <a:pt x="271" y="204"/>
                  <a:pt x="298" y="197"/>
                  <a:pt x="307" y="188"/>
                </a:cubicBezTo>
                <a:cubicBezTo>
                  <a:pt x="360" y="135"/>
                  <a:pt x="360" y="135"/>
                  <a:pt x="360" y="135"/>
                </a:cubicBezTo>
                <a:cubicBezTo>
                  <a:pt x="374" y="121"/>
                  <a:pt x="362" y="79"/>
                  <a:pt x="328" y="46"/>
                </a:cubicBezTo>
                <a:close/>
                <a:moveTo>
                  <a:pt x="149" y="209"/>
                </a:moveTo>
                <a:cubicBezTo>
                  <a:pt x="141" y="201"/>
                  <a:pt x="144" y="187"/>
                  <a:pt x="154" y="176"/>
                </a:cubicBezTo>
                <a:cubicBezTo>
                  <a:pt x="164" y="166"/>
                  <a:pt x="179" y="163"/>
                  <a:pt x="186" y="171"/>
                </a:cubicBezTo>
                <a:cubicBezTo>
                  <a:pt x="194" y="178"/>
                  <a:pt x="191" y="193"/>
                  <a:pt x="181" y="203"/>
                </a:cubicBezTo>
                <a:cubicBezTo>
                  <a:pt x="171" y="214"/>
                  <a:pt x="156" y="216"/>
                  <a:pt x="149" y="209"/>
                </a:cubicBezTo>
                <a:close/>
                <a:moveTo>
                  <a:pt x="284" y="90"/>
                </a:moveTo>
                <a:cubicBezTo>
                  <a:pt x="258" y="64"/>
                  <a:pt x="251" y="30"/>
                  <a:pt x="253" y="28"/>
                </a:cubicBezTo>
                <a:cubicBezTo>
                  <a:pt x="256" y="25"/>
                  <a:pt x="289" y="33"/>
                  <a:pt x="315" y="59"/>
                </a:cubicBezTo>
                <a:cubicBezTo>
                  <a:pt x="341" y="85"/>
                  <a:pt x="348" y="118"/>
                  <a:pt x="346" y="120"/>
                </a:cubicBezTo>
                <a:cubicBezTo>
                  <a:pt x="344" y="122"/>
                  <a:pt x="310" y="116"/>
                  <a:pt x="284" y="90"/>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en-AU" sz="2400"/>
          </a:p>
        </p:txBody>
      </p:sp>
      <p:sp>
        <p:nvSpPr>
          <p:cNvPr id="15" name="圆角矩形 14"/>
          <p:cNvSpPr/>
          <p:nvPr/>
        </p:nvSpPr>
        <p:spPr>
          <a:xfrm>
            <a:off x="2350725" y="1599906"/>
            <a:ext cx="7489691" cy="1180663"/>
          </a:xfrm>
          <a:prstGeom prst="roundRect">
            <a:avLst>
              <a:gd name="adj" fmla="val 50000"/>
            </a:avLst>
          </a:prstGeom>
          <a:noFill/>
          <a:ln w="19050">
            <a:solidFill>
              <a:srgbClr val="3539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TextBox 15"/>
          <p:cNvSpPr txBox="1"/>
          <p:nvPr/>
        </p:nvSpPr>
        <p:spPr>
          <a:xfrm>
            <a:off x="2735627" y="1712613"/>
            <a:ext cx="6912768" cy="853567"/>
          </a:xfrm>
          <a:prstGeom prst="rect">
            <a:avLst/>
          </a:prstGeom>
          <a:noFill/>
        </p:spPr>
        <p:txBody>
          <a:bodyPr wrap="square" rtlCol="0">
            <a:spAutoFit/>
          </a:bodyPr>
          <a:lstStyle/>
          <a:p>
            <a:pPr algn="ctr">
              <a:lnSpc>
                <a:spcPct val="130000"/>
              </a:lnSpc>
            </a:pPr>
            <a:r>
              <a:rPr lang="zh-CN" altLang="en-US" sz="2000" b="1" dirty="0">
                <a:solidFill>
                  <a:srgbClr val="353943"/>
                </a:solidFill>
                <a:latin typeface="微软雅黑" panose="020B0503020204020204" pitchFamily="34" charset="-122"/>
                <a:ea typeface="微软雅黑" panose="020B0503020204020204" pitchFamily="34" charset="-122"/>
              </a:rPr>
              <a:t>保险合同中止是指在保险合同存续期间，</a:t>
            </a:r>
            <a:endParaRPr lang="en-US" altLang="zh-CN" sz="2000" b="1" dirty="0">
              <a:solidFill>
                <a:srgbClr val="353943"/>
              </a:solidFill>
              <a:latin typeface="微软雅黑" panose="020B0503020204020204" pitchFamily="34" charset="-122"/>
              <a:ea typeface="微软雅黑" panose="020B0503020204020204" pitchFamily="34" charset="-122"/>
            </a:endParaRPr>
          </a:p>
          <a:p>
            <a:pPr algn="ctr">
              <a:lnSpc>
                <a:spcPct val="130000"/>
              </a:lnSpc>
            </a:pPr>
            <a:r>
              <a:rPr lang="zh-CN" altLang="en-US" sz="2000" b="1" dirty="0">
                <a:solidFill>
                  <a:srgbClr val="353943"/>
                </a:solidFill>
                <a:latin typeface="微软雅黑" panose="020B0503020204020204" pitchFamily="34" charset="-122"/>
                <a:ea typeface="微软雅黑" panose="020B0503020204020204" pitchFamily="34" charset="-122"/>
              </a:rPr>
              <a:t>由于某种原因的发生使保险合同的效力暂时失效</a:t>
            </a:r>
          </a:p>
        </p:txBody>
      </p:sp>
      <p:sp>
        <p:nvSpPr>
          <p:cNvPr id="17" name="TextBox 16"/>
          <p:cNvSpPr txBox="1"/>
          <p:nvPr/>
        </p:nvSpPr>
        <p:spPr>
          <a:xfrm>
            <a:off x="858958" y="3556538"/>
            <a:ext cx="2891901" cy="1176412"/>
          </a:xfrm>
          <a:prstGeom prst="rect">
            <a:avLst/>
          </a:prstGeom>
          <a:noFill/>
        </p:spPr>
        <p:txBody>
          <a:bodyPr wrap="square" rtlCol="0">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在合同中止期间发生的保险事故，保险人不承担赔偿或给付保险金的责任</a:t>
            </a:r>
          </a:p>
        </p:txBody>
      </p:sp>
      <p:sp>
        <p:nvSpPr>
          <p:cNvPr id="18" name="TextBox 17"/>
          <p:cNvSpPr txBox="1"/>
          <p:nvPr/>
        </p:nvSpPr>
        <p:spPr>
          <a:xfrm>
            <a:off x="8479739" y="3211318"/>
            <a:ext cx="2918079" cy="1923412"/>
          </a:xfrm>
          <a:prstGeom prst="rect">
            <a:avLst/>
          </a:prstGeom>
          <a:noFill/>
        </p:spPr>
        <p:txBody>
          <a:bodyPr wrap="square" rtlCol="0">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人寿保险合同，投保人在宽限期（一般为</a:t>
            </a:r>
            <a:r>
              <a:rPr lang="en-US" altLang="zh-CN" sz="1867" dirty="0">
                <a:latin typeface="微软雅黑" panose="020B0503020204020204" pitchFamily="34" charset="-122"/>
                <a:ea typeface="微软雅黑" panose="020B0503020204020204" pitchFamily="34" charset="-122"/>
              </a:rPr>
              <a:t>60</a:t>
            </a:r>
            <a:r>
              <a:rPr lang="zh-CN" altLang="en-US" sz="1867" dirty="0">
                <a:latin typeface="微软雅黑" panose="020B0503020204020204" pitchFamily="34" charset="-122"/>
                <a:ea typeface="微软雅黑" panose="020B0503020204020204" pitchFamily="34" charset="-122"/>
              </a:rPr>
              <a:t>天）内未缴纳保费，保险合同中止，但可以在中止后的</a:t>
            </a:r>
            <a:r>
              <a:rPr lang="en-US" altLang="zh-CN" sz="1867" dirty="0">
                <a:latin typeface="微软雅黑" panose="020B0503020204020204" pitchFamily="34" charset="-122"/>
                <a:ea typeface="微软雅黑" panose="020B0503020204020204" pitchFamily="34" charset="-122"/>
              </a:rPr>
              <a:t>2</a:t>
            </a:r>
            <a:r>
              <a:rPr lang="zh-CN" altLang="en-US" sz="1867" dirty="0">
                <a:latin typeface="微软雅黑" panose="020B0503020204020204" pitchFamily="34" charset="-122"/>
                <a:ea typeface="微软雅黑" panose="020B0503020204020204" pitchFamily="34" charset="-122"/>
              </a:rPr>
              <a:t>年内申请复效</a:t>
            </a:r>
          </a:p>
        </p:txBody>
      </p:sp>
      <p:grpSp>
        <p:nvGrpSpPr>
          <p:cNvPr id="22" name="组合 21">
            <a:extLst>
              <a:ext uri="{FF2B5EF4-FFF2-40B4-BE49-F238E27FC236}">
                <a16:creationId xmlns="" xmlns:a16="http://schemas.microsoft.com/office/drawing/2014/main" id="{2C690109-DFCC-42CF-9220-83939ECED9C0}"/>
              </a:ext>
            </a:extLst>
          </p:cNvPr>
          <p:cNvGrpSpPr/>
          <p:nvPr/>
        </p:nvGrpSpPr>
        <p:grpSpPr>
          <a:xfrm>
            <a:off x="-3518" y="-1"/>
            <a:ext cx="12195518" cy="737406"/>
            <a:chOff x="1300626" y="-1"/>
            <a:chExt cx="12195518" cy="737406"/>
          </a:xfrm>
        </p:grpSpPr>
        <p:grpSp>
          <p:nvGrpSpPr>
            <p:cNvPr id="23" name="组合 22">
              <a:extLst>
                <a:ext uri="{FF2B5EF4-FFF2-40B4-BE49-F238E27FC236}">
                  <a16:creationId xmlns="" xmlns:a16="http://schemas.microsoft.com/office/drawing/2014/main" id="{CE7D4C0A-A39E-4FC7-9EBF-920D25A73FB2}"/>
                </a:ext>
              </a:extLst>
            </p:cNvPr>
            <p:cNvGrpSpPr/>
            <p:nvPr/>
          </p:nvGrpSpPr>
          <p:grpSpPr>
            <a:xfrm>
              <a:off x="1300626" y="-1"/>
              <a:ext cx="4470216" cy="737406"/>
              <a:chOff x="1300626" y="-1"/>
              <a:chExt cx="4470216" cy="737406"/>
            </a:xfrm>
          </p:grpSpPr>
          <p:sp>
            <p:nvSpPr>
              <p:cNvPr id="29" name="任意多边形 17">
                <a:extLst>
                  <a:ext uri="{FF2B5EF4-FFF2-40B4-BE49-F238E27FC236}">
                    <a16:creationId xmlns="" xmlns:a16="http://schemas.microsoft.com/office/drawing/2014/main" id="{78B1E3D1-64E2-4F30-BBAE-E2FD3321BF16}"/>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0" name="文本框 1">
                <a:extLst>
                  <a:ext uri="{FF2B5EF4-FFF2-40B4-BE49-F238E27FC236}">
                    <a16:creationId xmlns="" xmlns:a16="http://schemas.microsoft.com/office/drawing/2014/main" id="{6F16C2B2-4D98-49CE-9B18-C48169812BBF}"/>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保险合同的中止</a:t>
                </a:r>
              </a:p>
            </p:txBody>
          </p:sp>
          <p:sp>
            <p:nvSpPr>
              <p:cNvPr id="31" name="任意多边形 17">
                <a:extLst>
                  <a:ext uri="{FF2B5EF4-FFF2-40B4-BE49-F238E27FC236}">
                    <a16:creationId xmlns="" xmlns:a16="http://schemas.microsoft.com/office/drawing/2014/main" id="{6D6F84D2-F671-461F-AFB0-C1797174359A}"/>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17">
                <a:extLst>
                  <a:ext uri="{FF2B5EF4-FFF2-40B4-BE49-F238E27FC236}">
                    <a16:creationId xmlns="" xmlns:a16="http://schemas.microsoft.com/office/drawing/2014/main" id="{D7B6A06F-120F-4AE5-93EC-F279FAC5DC6E}"/>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4" name="直接连接符 23">
              <a:extLst>
                <a:ext uri="{FF2B5EF4-FFF2-40B4-BE49-F238E27FC236}">
                  <a16:creationId xmlns="" xmlns:a16="http://schemas.microsoft.com/office/drawing/2014/main" id="{6AAC1B84-A30C-43BC-A274-D5437261AA11}"/>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7640122"/>
      </p:ext>
    </p:extLst>
  </p:cSld>
  <p:clrMapOvr>
    <a:masterClrMapping/>
  </p:clrMapOvr>
  <mc:AlternateContent xmlns:mc="http://schemas.openxmlformats.org/markup-compatibility/2006" xmlns:p14="http://schemas.microsoft.com/office/powerpoint/2010/main">
    <mc:Choice Requires="p14">
      <p:transition spd="slow" p14:dur="1500" advTm="10000">
        <p:split orient="vert"/>
      </p:transition>
    </mc:Choice>
    <mc:Fallback xmlns="">
      <p:transition spd="slow" advTm="1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750" fill="hold"/>
                                        <p:tgtEl>
                                          <p:spTgt spid="15"/>
                                        </p:tgtEl>
                                        <p:attrNameLst>
                                          <p:attrName>ppt_w</p:attrName>
                                        </p:attrNameLst>
                                      </p:cBhvr>
                                      <p:tavLst>
                                        <p:tav tm="0">
                                          <p:val>
                                            <p:strVal val="#ppt_w+.3"/>
                                          </p:val>
                                        </p:tav>
                                        <p:tav tm="100000">
                                          <p:val>
                                            <p:strVal val="#ppt_w"/>
                                          </p:val>
                                        </p:tav>
                                      </p:tavLst>
                                    </p:anim>
                                    <p:anim calcmode="lin" valueType="num">
                                      <p:cBhvr>
                                        <p:cTn id="8" dur="750" fill="hold"/>
                                        <p:tgtEl>
                                          <p:spTgt spid="15"/>
                                        </p:tgtEl>
                                        <p:attrNameLst>
                                          <p:attrName>ppt_h</p:attrName>
                                        </p:attrNameLst>
                                      </p:cBhvr>
                                      <p:tavLst>
                                        <p:tav tm="0">
                                          <p:val>
                                            <p:strVal val="#ppt_h"/>
                                          </p:val>
                                        </p:tav>
                                        <p:tav tm="100000">
                                          <p:val>
                                            <p:strVal val="#ppt_h"/>
                                          </p:val>
                                        </p:tav>
                                      </p:tavLst>
                                    </p:anim>
                                    <p:animEffect transition="in" filter="fade">
                                      <p:cBhvr>
                                        <p:cTn id="9" dur="750"/>
                                        <p:tgtEl>
                                          <p:spTgt spid="15"/>
                                        </p:tgtEl>
                                      </p:cBhvr>
                                    </p:animEffect>
                                  </p:childTnLst>
                                </p:cTn>
                              </p:par>
                            </p:childTnLst>
                          </p:cTn>
                        </p:par>
                        <p:par>
                          <p:cTn id="10" fill="hold">
                            <p:stCondLst>
                              <p:cond delay="75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strVal val="#ppt_w+.3"/>
                                          </p:val>
                                        </p:tav>
                                        <p:tav tm="100000">
                                          <p:val>
                                            <p:strVal val="#ppt_w"/>
                                          </p:val>
                                        </p:tav>
                                      </p:tavLst>
                                    </p:anim>
                                    <p:anim calcmode="lin" valueType="num">
                                      <p:cBhvr>
                                        <p:cTn id="14" dur="500" fill="hold"/>
                                        <p:tgtEl>
                                          <p:spTgt spid="16"/>
                                        </p:tgtEl>
                                        <p:attrNameLst>
                                          <p:attrName>ppt_h</p:attrName>
                                        </p:attrNameLst>
                                      </p:cBhvr>
                                      <p:tavLst>
                                        <p:tav tm="0">
                                          <p:val>
                                            <p:strVal val="#ppt_h"/>
                                          </p:val>
                                        </p:tav>
                                        <p:tav tm="100000">
                                          <p:val>
                                            <p:strVal val="#ppt_h"/>
                                          </p:val>
                                        </p:tav>
                                      </p:tavLst>
                                    </p:anim>
                                    <p:animEffect transition="in" filter="fade">
                                      <p:cBhvr>
                                        <p:cTn id="15" dur="500"/>
                                        <p:tgtEl>
                                          <p:spTgt spid="16"/>
                                        </p:tgtEl>
                                      </p:cBhvr>
                                    </p:animEffect>
                                  </p:childTnLst>
                                </p:cTn>
                              </p:par>
                            </p:childTnLst>
                          </p:cTn>
                        </p:par>
                        <p:par>
                          <p:cTn id="16" fill="hold">
                            <p:stCondLst>
                              <p:cond delay="3150"/>
                            </p:stCondLst>
                            <p:childTnLst>
                              <p:par>
                                <p:cTn id="17" presetID="16" presetClass="entr" presetSubtype="2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par>
                          <p:cTn id="20" fill="hold">
                            <p:stCondLst>
                              <p:cond delay="365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p:stCondLst>
                              <p:cond delay="4150"/>
                            </p:stCondLst>
                            <p:childTnLst>
                              <p:par>
                                <p:cTn id="27" presetID="12" presetClass="entr" presetSubtype="2"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ppt_x</p:attrName>
                                        </p:attrNameLst>
                                      </p:cBhvr>
                                      <p:tavLst>
                                        <p:tav tm="0">
                                          <p:val>
                                            <p:strVal val="#ppt_x+#ppt_w*1.125000"/>
                                          </p:val>
                                        </p:tav>
                                        <p:tav tm="100000">
                                          <p:val>
                                            <p:strVal val="#ppt_x"/>
                                          </p:val>
                                        </p:tav>
                                      </p:tavLst>
                                    </p:anim>
                                    <p:animEffect transition="in" filter="wipe(left)">
                                      <p:cBhvr>
                                        <p:cTn id="30" dur="500"/>
                                        <p:tgtEl>
                                          <p:spTgt spid="11"/>
                                        </p:tgtEl>
                                      </p:cBhvr>
                                    </p:animEffect>
                                  </p:childTnLst>
                                </p:cTn>
                              </p:par>
                            </p:childTnLst>
                          </p:cTn>
                        </p:par>
                        <p:par>
                          <p:cTn id="31" fill="hold">
                            <p:stCondLst>
                              <p:cond delay="4650"/>
                            </p:stCondLst>
                            <p:childTnLst>
                              <p:par>
                                <p:cTn id="32" presetID="10"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par>
                          <p:cTn id="35" fill="hold">
                            <p:stCondLst>
                              <p:cond delay="5150"/>
                            </p:stCondLst>
                            <p:childTnLst>
                              <p:par>
                                <p:cTn id="36" presetID="22" presetClass="entr" presetSubtype="1"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750"/>
                                        <p:tgtEl>
                                          <p:spTgt spid="17"/>
                                        </p:tgtEl>
                                      </p:cBhvr>
                                    </p:animEffect>
                                  </p:childTnLst>
                                </p:cTn>
                              </p:par>
                            </p:childTnLst>
                          </p:cTn>
                        </p:par>
                        <p:par>
                          <p:cTn id="39" fill="hold">
                            <p:stCondLst>
                              <p:cond delay="5900"/>
                            </p:stCondLst>
                            <p:childTnLst>
                              <p:par>
                                <p:cTn id="40" presetID="1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p:tgtEl>
                                          <p:spTgt spid="10"/>
                                        </p:tgtEl>
                                        <p:attrNameLst>
                                          <p:attrName>ppt_x</p:attrName>
                                        </p:attrNameLst>
                                      </p:cBhvr>
                                      <p:tavLst>
                                        <p:tav tm="0">
                                          <p:val>
                                            <p:strVal val="#ppt_x-#ppt_w*1.125000"/>
                                          </p:val>
                                        </p:tav>
                                        <p:tav tm="100000">
                                          <p:val>
                                            <p:strVal val="#ppt_x"/>
                                          </p:val>
                                        </p:tav>
                                      </p:tavLst>
                                    </p:anim>
                                    <p:animEffect transition="in" filter="wipe(right)">
                                      <p:cBhvr>
                                        <p:cTn id="43" dur="500"/>
                                        <p:tgtEl>
                                          <p:spTgt spid="10"/>
                                        </p:tgtEl>
                                      </p:cBhvr>
                                    </p:animEffect>
                                  </p:childTnLst>
                                </p:cTn>
                              </p:par>
                            </p:childTnLst>
                          </p:cTn>
                        </p:par>
                        <p:par>
                          <p:cTn id="44" fill="hold">
                            <p:stCondLst>
                              <p:cond delay="6400"/>
                            </p:stCondLst>
                            <p:childTnLst>
                              <p:par>
                                <p:cTn id="45" presetID="10"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par>
                          <p:cTn id="48" fill="hold">
                            <p:stCondLst>
                              <p:cond delay="6900"/>
                            </p:stCondLst>
                            <p:childTnLst>
                              <p:par>
                                <p:cTn id="49" presetID="22" presetClass="entr" presetSubtype="1"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up)">
                                      <p:cBhvr>
                                        <p:cTn id="51"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9" grpId="0" animBg="1"/>
      <p:bldP spid="12" grpId="0"/>
      <p:bldP spid="13" grpId="0" animBg="1"/>
      <p:bldP spid="14" grpId="0" animBg="1"/>
      <p:bldP spid="15" grpId="0" animBg="1"/>
      <p:bldP spid="16"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32"/>
          <p:cNvSpPr/>
          <p:nvPr/>
        </p:nvSpPr>
        <p:spPr>
          <a:xfrm rot="17272817">
            <a:off x="4011798" y="2401551"/>
            <a:ext cx="1890788" cy="1100485"/>
          </a:xfrm>
          <a:custGeom>
            <a:avLst/>
            <a:gdLst/>
            <a:ahLst/>
            <a:cxnLst/>
            <a:rect l="l" t="t" r="r" b="b"/>
            <a:pathLst>
              <a:path w="1216247" h="707886">
                <a:moveTo>
                  <a:pt x="353943" y="0"/>
                </a:moveTo>
                <a:cubicBezTo>
                  <a:pt x="549420" y="0"/>
                  <a:pt x="707886" y="158466"/>
                  <a:pt x="707886" y="353943"/>
                </a:cubicBezTo>
                <a:cubicBezTo>
                  <a:pt x="707886" y="468072"/>
                  <a:pt x="653869" y="569584"/>
                  <a:pt x="569128" y="633171"/>
                </a:cubicBezTo>
                <a:lnTo>
                  <a:pt x="1216247" y="633171"/>
                </a:lnTo>
                <a:lnTo>
                  <a:pt x="1168993" y="707886"/>
                </a:lnTo>
                <a:lnTo>
                  <a:pt x="353943" y="707886"/>
                </a:lnTo>
                <a:lnTo>
                  <a:pt x="352151" y="707886"/>
                </a:lnTo>
                <a:lnTo>
                  <a:pt x="352259" y="707716"/>
                </a:lnTo>
                <a:cubicBezTo>
                  <a:pt x="157556" y="706974"/>
                  <a:pt x="0" y="548858"/>
                  <a:pt x="0" y="353943"/>
                </a:cubicBezTo>
                <a:cubicBezTo>
                  <a:pt x="0" y="158466"/>
                  <a:pt x="158466" y="0"/>
                  <a:pt x="353943" y="0"/>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椭圆 10"/>
          <p:cNvSpPr/>
          <p:nvPr/>
        </p:nvSpPr>
        <p:spPr>
          <a:xfrm>
            <a:off x="4398250" y="2904588"/>
            <a:ext cx="850769" cy="850771"/>
          </a:xfrm>
          <a:prstGeom prst="ellipse">
            <a:avLst/>
          </a:prstGeom>
          <a:solidFill>
            <a:schemeClr val="bg1"/>
          </a:solidFill>
          <a:ln w="254000" cap="rnd">
            <a:noFill/>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32"/>
          <p:cNvSpPr/>
          <p:nvPr/>
        </p:nvSpPr>
        <p:spPr>
          <a:xfrm>
            <a:off x="5563416" y="1887670"/>
            <a:ext cx="1629425" cy="1100485"/>
          </a:xfrm>
          <a:custGeom>
            <a:avLst/>
            <a:gdLst/>
            <a:ahLst/>
            <a:cxnLst/>
            <a:rect l="l" t="t" r="r" b="b"/>
            <a:pathLst>
              <a:path w="1048126" h="707886">
                <a:moveTo>
                  <a:pt x="353943" y="0"/>
                </a:moveTo>
                <a:cubicBezTo>
                  <a:pt x="549420" y="0"/>
                  <a:pt x="707886" y="158466"/>
                  <a:pt x="707886" y="353943"/>
                </a:cubicBezTo>
                <a:cubicBezTo>
                  <a:pt x="707886" y="468072"/>
                  <a:pt x="653869" y="569584"/>
                  <a:pt x="569128" y="633171"/>
                </a:cubicBezTo>
                <a:lnTo>
                  <a:pt x="1048126" y="633171"/>
                </a:lnTo>
                <a:cubicBezTo>
                  <a:pt x="1010468" y="651597"/>
                  <a:pt x="977810" y="677007"/>
                  <a:pt x="951690" y="707886"/>
                </a:cubicBezTo>
                <a:lnTo>
                  <a:pt x="353943" y="707886"/>
                </a:lnTo>
                <a:lnTo>
                  <a:pt x="352151" y="707886"/>
                </a:lnTo>
                <a:lnTo>
                  <a:pt x="352259" y="707716"/>
                </a:lnTo>
                <a:cubicBezTo>
                  <a:pt x="157556" y="706974"/>
                  <a:pt x="0" y="548858"/>
                  <a:pt x="0" y="353943"/>
                </a:cubicBezTo>
                <a:cubicBezTo>
                  <a:pt x="0" y="158466"/>
                  <a:pt x="158466" y="0"/>
                  <a:pt x="353943" y="0"/>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椭圆 13"/>
          <p:cNvSpPr/>
          <p:nvPr/>
        </p:nvSpPr>
        <p:spPr>
          <a:xfrm>
            <a:off x="5675958" y="2021380"/>
            <a:ext cx="850769" cy="850771"/>
          </a:xfrm>
          <a:prstGeom prst="ellipse">
            <a:avLst/>
          </a:prstGeom>
          <a:solidFill>
            <a:schemeClr val="bg1"/>
          </a:solidFill>
          <a:ln w="254000" cap="rnd">
            <a:noFill/>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32"/>
          <p:cNvSpPr/>
          <p:nvPr/>
        </p:nvSpPr>
        <p:spPr>
          <a:xfrm rot="4321632">
            <a:off x="6623234" y="3184095"/>
            <a:ext cx="1890788" cy="1100485"/>
          </a:xfrm>
          <a:custGeom>
            <a:avLst/>
            <a:gdLst/>
            <a:ahLst/>
            <a:cxnLst/>
            <a:rect l="l" t="t" r="r" b="b"/>
            <a:pathLst>
              <a:path w="1216247" h="707886">
                <a:moveTo>
                  <a:pt x="353943" y="0"/>
                </a:moveTo>
                <a:cubicBezTo>
                  <a:pt x="549420" y="0"/>
                  <a:pt x="707886" y="158466"/>
                  <a:pt x="707886" y="353943"/>
                </a:cubicBezTo>
                <a:cubicBezTo>
                  <a:pt x="707886" y="468072"/>
                  <a:pt x="653869" y="569584"/>
                  <a:pt x="569128" y="633171"/>
                </a:cubicBezTo>
                <a:lnTo>
                  <a:pt x="1216247" y="633171"/>
                </a:lnTo>
                <a:lnTo>
                  <a:pt x="1168993" y="707886"/>
                </a:lnTo>
                <a:lnTo>
                  <a:pt x="353943" y="707886"/>
                </a:lnTo>
                <a:lnTo>
                  <a:pt x="352151" y="707886"/>
                </a:lnTo>
                <a:lnTo>
                  <a:pt x="352259" y="707716"/>
                </a:lnTo>
                <a:cubicBezTo>
                  <a:pt x="157556" y="706974"/>
                  <a:pt x="0" y="548858"/>
                  <a:pt x="0" y="353943"/>
                </a:cubicBezTo>
                <a:cubicBezTo>
                  <a:pt x="0" y="158466"/>
                  <a:pt x="158466" y="0"/>
                  <a:pt x="353943" y="0"/>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p:nvSpPr>
        <p:spPr>
          <a:xfrm>
            <a:off x="7020046" y="2933081"/>
            <a:ext cx="850769" cy="850771"/>
          </a:xfrm>
          <a:prstGeom prst="ellipse">
            <a:avLst/>
          </a:prstGeom>
          <a:solidFill>
            <a:schemeClr val="bg1"/>
          </a:solidFill>
          <a:ln w="254000" cap="rnd">
            <a:noFill/>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32"/>
          <p:cNvSpPr/>
          <p:nvPr/>
        </p:nvSpPr>
        <p:spPr>
          <a:xfrm rot="8629277">
            <a:off x="5676497" y="4598784"/>
            <a:ext cx="1890787" cy="1100485"/>
          </a:xfrm>
          <a:custGeom>
            <a:avLst/>
            <a:gdLst/>
            <a:ahLst/>
            <a:cxnLst/>
            <a:rect l="l" t="t" r="r" b="b"/>
            <a:pathLst>
              <a:path w="1216247" h="707886">
                <a:moveTo>
                  <a:pt x="353943" y="0"/>
                </a:moveTo>
                <a:cubicBezTo>
                  <a:pt x="549420" y="0"/>
                  <a:pt x="707886" y="158466"/>
                  <a:pt x="707886" y="353943"/>
                </a:cubicBezTo>
                <a:cubicBezTo>
                  <a:pt x="707886" y="468072"/>
                  <a:pt x="653869" y="569584"/>
                  <a:pt x="569128" y="633171"/>
                </a:cubicBezTo>
                <a:lnTo>
                  <a:pt x="1216247" y="633171"/>
                </a:lnTo>
                <a:lnTo>
                  <a:pt x="1168993" y="707886"/>
                </a:lnTo>
                <a:lnTo>
                  <a:pt x="353943" y="707886"/>
                </a:lnTo>
                <a:lnTo>
                  <a:pt x="352151" y="707886"/>
                </a:lnTo>
                <a:lnTo>
                  <a:pt x="352259" y="707716"/>
                </a:lnTo>
                <a:cubicBezTo>
                  <a:pt x="157556" y="706974"/>
                  <a:pt x="0" y="548858"/>
                  <a:pt x="0" y="353943"/>
                </a:cubicBezTo>
                <a:cubicBezTo>
                  <a:pt x="0" y="158466"/>
                  <a:pt x="158466" y="0"/>
                  <a:pt x="353943" y="0"/>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20" name="椭圆 19"/>
          <p:cNvSpPr/>
          <p:nvPr/>
        </p:nvSpPr>
        <p:spPr>
          <a:xfrm>
            <a:off x="6517626" y="4504344"/>
            <a:ext cx="850769" cy="850771"/>
          </a:xfrm>
          <a:prstGeom prst="ellipse">
            <a:avLst/>
          </a:prstGeom>
          <a:solidFill>
            <a:schemeClr val="bg1"/>
          </a:solidFill>
          <a:ln w="254000" cap="rnd">
            <a:noFill/>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椭圆 32"/>
          <p:cNvSpPr/>
          <p:nvPr/>
        </p:nvSpPr>
        <p:spPr>
          <a:xfrm rot="12955799">
            <a:off x="4073131" y="4132794"/>
            <a:ext cx="1890787" cy="1100485"/>
          </a:xfrm>
          <a:custGeom>
            <a:avLst/>
            <a:gdLst/>
            <a:ahLst/>
            <a:cxnLst/>
            <a:rect l="l" t="t" r="r" b="b"/>
            <a:pathLst>
              <a:path w="1216247" h="707886">
                <a:moveTo>
                  <a:pt x="353943" y="0"/>
                </a:moveTo>
                <a:cubicBezTo>
                  <a:pt x="549420" y="0"/>
                  <a:pt x="707886" y="158466"/>
                  <a:pt x="707886" y="353943"/>
                </a:cubicBezTo>
                <a:cubicBezTo>
                  <a:pt x="707886" y="468072"/>
                  <a:pt x="653869" y="569584"/>
                  <a:pt x="569128" y="633171"/>
                </a:cubicBezTo>
                <a:lnTo>
                  <a:pt x="1216247" y="633171"/>
                </a:lnTo>
                <a:lnTo>
                  <a:pt x="1168993" y="707886"/>
                </a:lnTo>
                <a:lnTo>
                  <a:pt x="353943" y="707886"/>
                </a:lnTo>
                <a:lnTo>
                  <a:pt x="352151" y="707886"/>
                </a:lnTo>
                <a:lnTo>
                  <a:pt x="352259" y="707716"/>
                </a:lnTo>
                <a:cubicBezTo>
                  <a:pt x="157556" y="706974"/>
                  <a:pt x="0" y="548858"/>
                  <a:pt x="0" y="353943"/>
                </a:cubicBezTo>
                <a:cubicBezTo>
                  <a:pt x="0" y="158466"/>
                  <a:pt x="158466" y="0"/>
                  <a:pt x="353943" y="0"/>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p:nvSpPr>
        <p:spPr>
          <a:xfrm>
            <a:off x="4890818" y="4504345"/>
            <a:ext cx="850769" cy="850769"/>
          </a:xfrm>
          <a:prstGeom prst="ellipse">
            <a:avLst/>
          </a:prstGeom>
          <a:solidFill>
            <a:schemeClr val="bg1"/>
          </a:solidFill>
          <a:ln w="254000" cap="rnd">
            <a:noFill/>
            <a:roun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矩形 28"/>
          <p:cNvSpPr/>
          <p:nvPr/>
        </p:nvSpPr>
        <p:spPr>
          <a:xfrm>
            <a:off x="5707649" y="2097953"/>
            <a:ext cx="787388" cy="666786"/>
          </a:xfrm>
          <a:prstGeom prst="rect">
            <a:avLst/>
          </a:prstGeom>
        </p:spPr>
        <p:txBody>
          <a:bodyPr wrap="square">
            <a:spAutoFit/>
          </a:bodyPr>
          <a:lstStyle/>
          <a:p>
            <a:pPr algn="ctr"/>
            <a:r>
              <a:rPr lang="en-US" altLang="zh-CN" sz="3733" dirty="0">
                <a:solidFill>
                  <a:srgbClr val="FFD737"/>
                </a:solidFill>
                <a:latin typeface="Impact" panose="020B0806030902050204" pitchFamily="34" charset="0"/>
              </a:rPr>
              <a:t>01</a:t>
            </a:r>
            <a:endParaRPr lang="zh-CN" altLang="en-US" sz="3733" dirty="0">
              <a:solidFill>
                <a:srgbClr val="FFD737"/>
              </a:solidFill>
              <a:latin typeface="Impact" panose="020B0806030902050204" pitchFamily="34" charset="0"/>
            </a:endParaRPr>
          </a:p>
        </p:txBody>
      </p:sp>
      <p:sp>
        <p:nvSpPr>
          <p:cNvPr id="30" name="矩形 29"/>
          <p:cNvSpPr/>
          <p:nvPr/>
        </p:nvSpPr>
        <p:spPr>
          <a:xfrm>
            <a:off x="7051737" y="3009654"/>
            <a:ext cx="787388" cy="666786"/>
          </a:xfrm>
          <a:prstGeom prst="rect">
            <a:avLst/>
          </a:prstGeom>
        </p:spPr>
        <p:txBody>
          <a:bodyPr wrap="square">
            <a:spAutoFit/>
          </a:bodyPr>
          <a:lstStyle/>
          <a:p>
            <a:pPr algn="ctr"/>
            <a:r>
              <a:rPr lang="en-US" altLang="zh-CN" sz="3733" dirty="0">
                <a:solidFill>
                  <a:srgbClr val="FFD737"/>
                </a:solidFill>
                <a:latin typeface="Impact" panose="020B0806030902050204" pitchFamily="34" charset="0"/>
              </a:rPr>
              <a:t>02</a:t>
            </a:r>
            <a:endParaRPr lang="zh-CN" altLang="en-US" sz="3733" dirty="0">
              <a:solidFill>
                <a:srgbClr val="FFD737"/>
              </a:solidFill>
              <a:latin typeface="Impact" panose="020B0806030902050204" pitchFamily="34" charset="0"/>
            </a:endParaRPr>
          </a:p>
        </p:txBody>
      </p:sp>
      <p:sp>
        <p:nvSpPr>
          <p:cNvPr id="31" name="矩形 30"/>
          <p:cNvSpPr/>
          <p:nvPr/>
        </p:nvSpPr>
        <p:spPr>
          <a:xfrm>
            <a:off x="6549317" y="4580917"/>
            <a:ext cx="787388" cy="666786"/>
          </a:xfrm>
          <a:prstGeom prst="rect">
            <a:avLst/>
          </a:prstGeom>
        </p:spPr>
        <p:txBody>
          <a:bodyPr wrap="square">
            <a:spAutoFit/>
          </a:bodyPr>
          <a:lstStyle/>
          <a:p>
            <a:pPr algn="ctr"/>
            <a:r>
              <a:rPr lang="en-US" altLang="zh-CN" sz="3733" dirty="0">
                <a:solidFill>
                  <a:srgbClr val="FFD737"/>
                </a:solidFill>
                <a:latin typeface="Impact" panose="020B0806030902050204" pitchFamily="34" charset="0"/>
              </a:rPr>
              <a:t>03</a:t>
            </a:r>
            <a:endParaRPr lang="zh-CN" altLang="en-US" sz="3733" dirty="0">
              <a:solidFill>
                <a:srgbClr val="FFD737"/>
              </a:solidFill>
              <a:latin typeface="Impact" panose="020B0806030902050204" pitchFamily="34" charset="0"/>
            </a:endParaRPr>
          </a:p>
        </p:txBody>
      </p:sp>
      <p:sp>
        <p:nvSpPr>
          <p:cNvPr id="32" name="矩形 31"/>
          <p:cNvSpPr/>
          <p:nvPr/>
        </p:nvSpPr>
        <p:spPr>
          <a:xfrm>
            <a:off x="4922509" y="4580915"/>
            <a:ext cx="787388" cy="666786"/>
          </a:xfrm>
          <a:prstGeom prst="rect">
            <a:avLst/>
          </a:prstGeom>
        </p:spPr>
        <p:txBody>
          <a:bodyPr wrap="square">
            <a:spAutoFit/>
          </a:bodyPr>
          <a:lstStyle/>
          <a:p>
            <a:pPr algn="ctr"/>
            <a:r>
              <a:rPr lang="en-US" altLang="zh-CN" sz="3733" dirty="0">
                <a:solidFill>
                  <a:srgbClr val="FFD737"/>
                </a:solidFill>
                <a:latin typeface="Impact" panose="020B0806030902050204" pitchFamily="34" charset="0"/>
              </a:rPr>
              <a:t>04</a:t>
            </a:r>
            <a:endParaRPr lang="zh-CN" altLang="en-US" sz="3733" dirty="0">
              <a:solidFill>
                <a:srgbClr val="FFD737"/>
              </a:solidFill>
              <a:latin typeface="Impact" panose="020B0806030902050204" pitchFamily="34" charset="0"/>
            </a:endParaRPr>
          </a:p>
        </p:txBody>
      </p:sp>
      <p:sp>
        <p:nvSpPr>
          <p:cNvPr id="33" name="矩形 32"/>
          <p:cNvSpPr/>
          <p:nvPr/>
        </p:nvSpPr>
        <p:spPr>
          <a:xfrm>
            <a:off x="4429941" y="2981161"/>
            <a:ext cx="787388" cy="666786"/>
          </a:xfrm>
          <a:prstGeom prst="rect">
            <a:avLst/>
          </a:prstGeom>
        </p:spPr>
        <p:txBody>
          <a:bodyPr wrap="square">
            <a:spAutoFit/>
          </a:bodyPr>
          <a:lstStyle/>
          <a:p>
            <a:r>
              <a:rPr lang="en-US" altLang="zh-CN" sz="3733" dirty="0">
                <a:solidFill>
                  <a:srgbClr val="FFD737"/>
                </a:solidFill>
                <a:latin typeface="Impact" panose="020B0806030902050204" pitchFamily="34" charset="0"/>
              </a:rPr>
              <a:t>05</a:t>
            </a:r>
            <a:endParaRPr lang="zh-CN" altLang="en-US" sz="3733" dirty="0">
              <a:solidFill>
                <a:srgbClr val="FFD737"/>
              </a:solidFill>
              <a:latin typeface="Impact" panose="020B0806030902050204" pitchFamily="34" charset="0"/>
            </a:endParaRPr>
          </a:p>
        </p:txBody>
      </p:sp>
      <p:sp>
        <p:nvSpPr>
          <p:cNvPr id="34" name="TextBox 33"/>
          <p:cNvSpPr txBox="1"/>
          <p:nvPr/>
        </p:nvSpPr>
        <p:spPr>
          <a:xfrm>
            <a:off x="4919493" y="1192465"/>
            <a:ext cx="2422900" cy="477503"/>
          </a:xfrm>
          <a:prstGeom prst="rect">
            <a:avLst/>
          </a:prstGeom>
          <a:noFill/>
        </p:spPr>
        <p:txBody>
          <a:bodyPr wrap="square" rtlCol="0">
            <a:spAutoFit/>
          </a:bodyPr>
          <a:lstStyle/>
          <a:p>
            <a:pPr algn="ctr">
              <a:lnSpc>
                <a:spcPct val="130000"/>
              </a:lnSpc>
            </a:pPr>
            <a:r>
              <a:rPr lang="zh-CN" altLang="en-US" sz="2133" dirty="0">
                <a:latin typeface="微软雅黑" panose="020B0503020204020204" pitchFamily="34" charset="-122"/>
                <a:ea typeface="微软雅黑" panose="020B0503020204020204" pitchFamily="34" charset="-122"/>
              </a:rPr>
              <a:t>自然终止</a:t>
            </a:r>
          </a:p>
        </p:txBody>
      </p:sp>
      <p:sp>
        <p:nvSpPr>
          <p:cNvPr id="35" name="TextBox 34"/>
          <p:cNvSpPr txBox="1"/>
          <p:nvPr/>
        </p:nvSpPr>
        <p:spPr>
          <a:xfrm>
            <a:off x="8210411" y="2841635"/>
            <a:ext cx="3214368" cy="904222"/>
          </a:xfrm>
          <a:prstGeom prst="rect">
            <a:avLst/>
          </a:prstGeom>
          <a:noFill/>
        </p:spPr>
        <p:txBody>
          <a:bodyPr wrap="square" rtlCol="0">
            <a:spAutoFit/>
          </a:bodyPr>
          <a:lstStyle/>
          <a:p>
            <a:pPr>
              <a:lnSpc>
                <a:spcPct val="130000"/>
              </a:lnSpc>
            </a:pPr>
            <a:r>
              <a:rPr lang="zh-CN" altLang="en-US" sz="2133" dirty="0">
                <a:latin typeface="微软雅黑" panose="020B0503020204020204" pitchFamily="34" charset="-122"/>
                <a:ea typeface="微软雅黑" panose="020B0503020204020204" pitchFamily="34" charset="-122"/>
              </a:rPr>
              <a:t>因保险人完全履行赔偿或给付义务而终止</a:t>
            </a:r>
          </a:p>
        </p:txBody>
      </p:sp>
      <p:sp>
        <p:nvSpPr>
          <p:cNvPr id="36" name="TextBox 35"/>
          <p:cNvSpPr txBox="1"/>
          <p:nvPr/>
        </p:nvSpPr>
        <p:spPr>
          <a:xfrm>
            <a:off x="7659464" y="4706663"/>
            <a:ext cx="3214368" cy="904222"/>
          </a:xfrm>
          <a:prstGeom prst="rect">
            <a:avLst/>
          </a:prstGeom>
          <a:noFill/>
        </p:spPr>
        <p:txBody>
          <a:bodyPr wrap="square" rtlCol="0">
            <a:spAutoFit/>
          </a:bodyPr>
          <a:lstStyle/>
          <a:p>
            <a:pPr>
              <a:lnSpc>
                <a:spcPct val="130000"/>
              </a:lnSpc>
            </a:pPr>
            <a:r>
              <a:rPr lang="zh-CN" altLang="en-US" sz="2133" dirty="0">
                <a:latin typeface="微软雅黑" panose="020B0503020204020204" pitchFamily="34" charset="-122"/>
                <a:ea typeface="微软雅黑" panose="020B0503020204020204" pitchFamily="34" charset="-122"/>
              </a:rPr>
              <a:t>因保险合同主体行使合同终止权而终止</a:t>
            </a:r>
          </a:p>
        </p:txBody>
      </p:sp>
      <p:sp>
        <p:nvSpPr>
          <p:cNvPr id="37" name="TextBox 36"/>
          <p:cNvSpPr txBox="1"/>
          <p:nvPr/>
        </p:nvSpPr>
        <p:spPr>
          <a:xfrm>
            <a:off x="1215571" y="4706663"/>
            <a:ext cx="3214368" cy="904222"/>
          </a:xfrm>
          <a:prstGeom prst="rect">
            <a:avLst/>
          </a:prstGeom>
          <a:noFill/>
        </p:spPr>
        <p:txBody>
          <a:bodyPr wrap="square" rtlCol="0">
            <a:spAutoFit/>
          </a:bodyPr>
          <a:lstStyle/>
          <a:p>
            <a:pPr algn="r">
              <a:lnSpc>
                <a:spcPct val="130000"/>
              </a:lnSpc>
            </a:pPr>
            <a:r>
              <a:rPr lang="zh-CN" altLang="en-US" sz="2133" dirty="0">
                <a:latin typeface="微软雅黑" panose="020B0503020204020204" pitchFamily="34" charset="-122"/>
                <a:ea typeface="微软雅黑" panose="020B0503020204020204" pitchFamily="34" charset="-122"/>
              </a:rPr>
              <a:t>因保险标的全部灭失而终止</a:t>
            </a:r>
          </a:p>
        </p:txBody>
      </p:sp>
      <p:sp>
        <p:nvSpPr>
          <p:cNvPr id="38" name="TextBox 37"/>
          <p:cNvSpPr txBox="1"/>
          <p:nvPr/>
        </p:nvSpPr>
        <p:spPr>
          <a:xfrm>
            <a:off x="921651" y="2649018"/>
            <a:ext cx="3214368" cy="1330942"/>
          </a:xfrm>
          <a:prstGeom prst="rect">
            <a:avLst/>
          </a:prstGeom>
          <a:noFill/>
        </p:spPr>
        <p:txBody>
          <a:bodyPr wrap="square" rtlCol="0">
            <a:spAutoFit/>
          </a:bodyPr>
          <a:lstStyle/>
          <a:p>
            <a:pPr algn="r">
              <a:lnSpc>
                <a:spcPct val="130000"/>
              </a:lnSpc>
            </a:pPr>
            <a:r>
              <a:rPr lang="zh-CN" altLang="en-US" sz="2133" dirty="0">
                <a:latin typeface="微软雅黑" panose="020B0503020204020204" pitchFamily="34" charset="-122"/>
                <a:ea typeface="微软雅黑" panose="020B0503020204020204" pitchFamily="34" charset="-122"/>
              </a:rPr>
              <a:t>因解除而终止</a:t>
            </a:r>
            <a:r>
              <a:rPr lang="en-US" altLang="zh-CN" sz="2133" dirty="0">
                <a:latin typeface="微软雅黑" panose="020B0503020204020204" pitchFamily="34" charset="-122"/>
                <a:ea typeface="微软雅黑" panose="020B0503020204020204" pitchFamily="34" charset="-122"/>
              </a:rPr>
              <a:t>——</a:t>
            </a:r>
            <a:r>
              <a:rPr lang="zh-CN" altLang="en-US" sz="2133" dirty="0">
                <a:latin typeface="微软雅黑" panose="020B0503020204020204" pitchFamily="34" charset="-122"/>
                <a:ea typeface="微软雅黑" panose="020B0503020204020204" pitchFamily="34" charset="-122"/>
              </a:rPr>
              <a:t>约定解除、协商解除、法定解除、裁决解除</a:t>
            </a:r>
          </a:p>
        </p:txBody>
      </p:sp>
      <p:grpSp>
        <p:nvGrpSpPr>
          <p:cNvPr id="39" name="组合 38">
            <a:extLst>
              <a:ext uri="{FF2B5EF4-FFF2-40B4-BE49-F238E27FC236}">
                <a16:creationId xmlns="" xmlns:a16="http://schemas.microsoft.com/office/drawing/2014/main" id="{63FB3899-39D4-4061-9EB4-F3611AAE7616}"/>
              </a:ext>
            </a:extLst>
          </p:cNvPr>
          <p:cNvGrpSpPr/>
          <p:nvPr/>
        </p:nvGrpSpPr>
        <p:grpSpPr>
          <a:xfrm>
            <a:off x="-3518" y="-1"/>
            <a:ext cx="12195518" cy="737406"/>
            <a:chOff x="1300626" y="-1"/>
            <a:chExt cx="12195518" cy="737406"/>
          </a:xfrm>
        </p:grpSpPr>
        <p:grpSp>
          <p:nvGrpSpPr>
            <p:cNvPr id="40" name="组合 39">
              <a:extLst>
                <a:ext uri="{FF2B5EF4-FFF2-40B4-BE49-F238E27FC236}">
                  <a16:creationId xmlns="" xmlns:a16="http://schemas.microsoft.com/office/drawing/2014/main" id="{7A023B11-B696-408B-8BF9-64772FD45042}"/>
                </a:ext>
              </a:extLst>
            </p:cNvPr>
            <p:cNvGrpSpPr/>
            <p:nvPr/>
          </p:nvGrpSpPr>
          <p:grpSpPr>
            <a:xfrm>
              <a:off x="1300626" y="-1"/>
              <a:ext cx="4470216" cy="737406"/>
              <a:chOff x="1300626" y="-1"/>
              <a:chExt cx="4470216" cy="737406"/>
            </a:xfrm>
          </p:grpSpPr>
          <p:sp>
            <p:nvSpPr>
              <p:cNvPr id="42" name="任意多边形 17">
                <a:extLst>
                  <a:ext uri="{FF2B5EF4-FFF2-40B4-BE49-F238E27FC236}">
                    <a16:creationId xmlns="" xmlns:a16="http://schemas.microsoft.com/office/drawing/2014/main" id="{C5FC5110-9D29-40E8-92C7-F083718BF553}"/>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文本框 1">
                <a:extLst>
                  <a:ext uri="{FF2B5EF4-FFF2-40B4-BE49-F238E27FC236}">
                    <a16:creationId xmlns="" xmlns:a16="http://schemas.microsoft.com/office/drawing/2014/main" id="{2D78285F-6F58-40CD-BD18-962DF4E60643}"/>
                  </a:ext>
                </a:extLst>
              </p:cNvPr>
              <p:cNvSpPr>
                <a:spLocks noChangeArrowheads="1"/>
              </p:cNvSpPr>
              <p:nvPr/>
            </p:nvSpPr>
            <p:spPr bwMode="auto">
              <a:xfrm>
                <a:off x="2354522" y="66878"/>
                <a:ext cx="341632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保险合同的中止</a:t>
                </a:r>
              </a:p>
            </p:txBody>
          </p:sp>
          <p:sp>
            <p:nvSpPr>
              <p:cNvPr id="48" name="任意多边形 17">
                <a:extLst>
                  <a:ext uri="{FF2B5EF4-FFF2-40B4-BE49-F238E27FC236}">
                    <a16:creationId xmlns="" xmlns:a16="http://schemas.microsoft.com/office/drawing/2014/main" id="{15BE7930-777D-4E4B-9D71-50D4E5CF9A76}"/>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17">
                <a:extLst>
                  <a:ext uri="{FF2B5EF4-FFF2-40B4-BE49-F238E27FC236}">
                    <a16:creationId xmlns="" xmlns:a16="http://schemas.microsoft.com/office/drawing/2014/main" id="{1A1CA109-EBC0-448C-A931-62777112C762}"/>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41" name="直接连接符 40">
              <a:extLst>
                <a:ext uri="{FF2B5EF4-FFF2-40B4-BE49-F238E27FC236}">
                  <a16:creationId xmlns="" xmlns:a16="http://schemas.microsoft.com/office/drawing/2014/main" id="{889808D4-BA4E-48D4-9366-6C52F1926415}"/>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8893"/>
      </p:ext>
    </p:extLst>
  </p:cSld>
  <p:clrMapOvr>
    <a:masterClrMapping/>
  </p:clrMapOvr>
  <mc:AlternateContent xmlns:mc="http://schemas.openxmlformats.org/markup-compatibility/2006" xmlns:p14="http://schemas.microsoft.com/office/powerpoint/2010/main">
    <mc:Choice Requires="p14">
      <p:transition spd="slow" p14:dur="1600" advTm="12000">
        <p14:gallery dir="l"/>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par>
                                <p:cTn id="9" presetID="12" presetClass="entr" presetSubtype="1" fill="hold" grpId="0"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ppt_y</p:attrName>
                                        </p:attrNameLst>
                                      </p:cBhvr>
                                      <p:tavLst>
                                        <p:tav tm="0">
                                          <p:val>
                                            <p:strVal val="#ppt_y-#ppt_h*1.125000"/>
                                          </p:val>
                                        </p:tav>
                                        <p:tav tm="100000">
                                          <p:val>
                                            <p:strVal val="#ppt_y"/>
                                          </p:val>
                                        </p:tav>
                                      </p:tavLst>
                                    </p:anim>
                                    <p:animEffect transition="in" filter="wipe(down)">
                                      <p:cBhvr>
                                        <p:cTn id="12" dur="500"/>
                                        <p:tgtEl>
                                          <p:spTgt spid="16"/>
                                        </p:tgtEl>
                                      </p:cBhvr>
                                    </p:animEffect>
                                  </p:childTnLst>
                                </p:cTn>
                              </p:par>
                              <p:par>
                                <p:cTn id="13" presetID="12" presetClass="entr" presetSubtype="2" fill="hold" grpId="0"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ppt_x</p:attrName>
                                        </p:attrNameLst>
                                      </p:cBhvr>
                                      <p:tavLst>
                                        <p:tav tm="0">
                                          <p:val>
                                            <p:strVal val="#ppt_x+#ppt_w*1.125000"/>
                                          </p:val>
                                        </p:tav>
                                        <p:tav tm="100000">
                                          <p:val>
                                            <p:strVal val="#ppt_x"/>
                                          </p:val>
                                        </p:tav>
                                      </p:tavLst>
                                    </p:anim>
                                    <p:animEffect transition="in" filter="wipe(left)">
                                      <p:cBhvr>
                                        <p:cTn id="16" dur="500"/>
                                        <p:tgtEl>
                                          <p:spTgt spid="19"/>
                                        </p:tgtEl>
                                      </p:cBhvr>
                                    </p:animEffect>
                                  </p:childTnLst>
                                </p:cTn>
                              </p:par>
                              <p:par>
                                <p:cTn id="17" presetID="12" presetClass="entr" presetSubtype="4" fill="hold" grpId="0" nodeType="withEffect">
                                  <p:stCondLst>
                                    <p:cond delay="7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up)">
                                      <p:cBhvr>
                                        <p:cTn id="20" dur="500"/>
                                        <p:tgtEl>
                                          <p:spTgt spid="22"/>
                                        </p:tgtEl>
                                      </p:cBhvr>
                                    </p:animEffect>
                                  </p:childTnLst>
                                </p:cTn>
                              </p:par>
                              <p:par>
                                <p:cTn id="21" presetID="12" presetClass="entr" presetSubtype="4"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ppt_y</p:attrName>
                                        </p:attrNameLst>
                                      </p:cBhvr>
                                      <p:tavLst>
                                        <p:tav tm="0">
                                          <p:val>
                                            <p:strVal val="#ppt_y+#ppt_h*1.125000"/>
                                          </p:val>
                                        </p:tav>
                                        <p:tav tm="100000">
                                          <p:val>
                                            <p:strVal val="#ppt_y"/>
                                          </p:val>
                                        </p:tav>
                                      </p:tavLst>
                                    </p:anim>
                                    <p:animEffect transition="in" filter="wipe(up)">
                                      <p:cBhvr>
                                        <p:cTn id="24" dur="500"/>
                                        <p:tgtEl>
                                          <p:spTgt spid="10"/>
                                        </p:tgtEl>
                                      </p:cBhvr>
                                    </p:animEffect>
                                  </p:childTnLst>
                                </p:cTn>
                              </p:par>
                            </p:childTnLst>
                          </p:cTn>
                        </p:par>
                        <p:par>
                          <p:cTn id="25" fill="hold">
                            <p:stCondLst>
                              <p:cond delay="1500"/>
                            </p:stCondLst>
                            <p:childTnLst>
                              <p:par>
                                <p:cTn id="26" presetID="16" presetClass="entr" presetSubtype="2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750"/>
                                        <p:tgtEl>
                                          <p:spTgt spid="34"/>
                                        </p:tgtEl>
                                      </p:cBhvr>
                                    </p:animEffect>
                                    <p:anim calcmode="lin" valueType="num">
                                      <p:cBhvr>
                                        <p:cTn id="37" dur="750" fill="hold"/>
                                        <p:tgtEl>
                                          <p:spTgt spid="34"/>
                                        </p:tgtEl>
                                        <p:attrNameLst>
                                          <p:attrName>ppt_x</p:attrName>
                                        </p:attrNameLst>
                                      </p:cBhvr>
                                      <p:tavLst>
                                        <p:tav tm="0">
                                          <p:val>
                                            <p:strVal val="#ppt_x"/>
                                          </p:val>
                                        </p:tav>
                                        <p:tav tm="100000">
                                          <p:val>
                                            <p:strVal val="#ppt_x"/>
                                          </p:val>
                                        </p:tav>
                                      </p:tavLst>
                                    </p:anim>
                                    <p:anim calcmode="lin" valueType="num">
                                      <p:cBhvr>
                                        <p:cTn id="38" dur="750" fill="hold"/>
                                        <p:tgtEl>
                                          <p:spTgt spid="34"/>
                                        </p:tgtEl>
                                        <p:attrNameLst>
                                          <p:attrName>ppt_y</p:attrName>
                                        </p:attrNameLst>
                                      </p:cBhvr>
                                      <p:tavLst>
                                        <p:tav tm="0">
                                          <p:val>
                                            <p:strVal val="#ppt_y+.1"/>
                                          </p:val>
                                        </p:tav>
                                        <p:tav tm="100000">
                                          <p:val>
                                            <p:strVal val="#ppt_y"/>
                                          </p:val>
                                        </p:tav>
                                      </p:tavLst>
                                    </p:anim>
                                  </p:childTnLst>
                                </p:cTn>
                              </p:par>
                            </p:childTnLst>
                          </p:cTn>
                        </p:par>
                        <p:par>
                          <p:cTn id="39" fill="hold">
                            <p:stCondLst>
                              <p:cond delay="3250"/>
                            </p:stCondLst>
                            <p:childTnLst>
                              <p:par>
                                <p:cTn id="40" presetID="16" presetClass="entr" presetSubtype="21"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500"/>
                                        <p:tgtEl>
                                          <p:spTgt spid="17"/>
                                        </p:tgtEl>
                                      </p:cBhvr>
                                    </p:animEffect>
                                  </p:childTnLst>
                                </p:cTn>
                              </p:par>
                            </p:childTnLst>
                          </p:cTn>
                        </p:par>
                        <p:par>
                          <p:cTn id="43" fill="hold">
                            <p:stCondLst>
                              <p:cond delay="3750"/>
                            </p:stCondLst>
                            <p:childTnLst>
                              <p:par>
                                <p:cTn id="44" presetID="10" presetClass="entr" presetSubtype="0"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500"/>
                                        <p:tgtEl>
                                          <p:spTgt spid="30"/>
                                        </p:tgtEl>
                                      </p:cBhvr>
                                    </p:animEffect>
                                  </p:childTnLst>
                                </p:cTn>
                              </p:par>
                            </p:childTnLst>
                          </p:cTn>
                        </p:par>
                        <p:par>
                          <p:cTn id="47" fill="hold">
                            <p:stCondLst>
                              <p:cond delay="4250"/>
                            </p:stCondLst>
                            <p:childTnLst>
                              <p:par>
                                <p:cTn id="48" presetID="42" presetClass="entr" presetSubtype="0"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750"/>
                                        <p:tgtEl>
                                          <p:spTgt spid="35"/>
                                        </p:tgtEl>
                                      </p:cBhvr>
                                    </p:animEffect>
                                    <p:anim calcmode="lin" valueType="num">
                                      <p:cBhvr>
                                        <p:cTn id="51" dur="750" fill="hold"/>
                                        <p:tgtEl>
                                          <p:spTgt spid="35"/>
                                        </p:tgtEl>
                                        <p:attrNameLst>
                                          <p:attrName>ppt_x</p:attrName>
                                        </p:attrNameLst>
                                      </p:cBhvr>
                                      <p:tavLst>
                                        <p:tav tm="0">
                                          <p:val>
                                            <p:strVal val="#ppt_x"/>
                                          </p:val>
                                        </p:tav>
                                        <p:tav tm="100000">
                                          <p:val>
                                            <p:strVal val="#ppt_x"/>
                                          </p:val>
                                        </p:tav>
                                      </p:tavLst>
                                    </p:anim>
                                    <p:anim calcmode="lin" valueType="num">
                                      <p:cBhvr>
                                        <p:cTn id="52" dur="750" fill="hold"/>
                                        <p:tgtEl>
                                          <p:spTgt spid="35"/>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16" presetClass="entr" presetSubtype="21"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barn(inVertical)">
                                      <p:cBhvr>
                                        <p:cTn id="56" dur="500"/>
                                        <p:tgtEl>
                                          <p:spTgt spid="20"/>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500"/>
                                        <p:tgtEl>
                                          <p:spTgt spid="31"/>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750"/>
                                        <p:tgtEl>
                                          <p:spTgt spid="36"/>
                                        </p:tgtEl>
                                      </p:cBhvr>
                                    </p:animEffect>
                                    <p:anim calcmode="lin" valueType="num">
                                      <p:cBhvr>
                                        <p:cTn id="65" dur="750" fill="hold"/>
                                        <p:tgtEl>
                                          <p:spTgt spid="36"/>
                                        </p:tgtEl>
                                        <p:attrNameLst>
                                          <p:attrName>ppt_x</p:attrName>
                                        </p:attrNameLst>
                                      </p:cBhvr>
                                      <p:tavLst>
                                        <p:tav tm="0">
                                          <p:val>
                                            <p:strVal val="#ppt_x"/>
                                          </p:val>
                                        </p:tav>
                                        <p:tav tm="100000">
                                          <p:val>
                                            <p:strVal val="#ppt_x"/>
                                          </p:val>
                                        </p:tav>
                                      </p:tavLst>
                                    </p:anim>
                                    <p:anim calcmode="lin" valueType="num">
                                      <p:cBhvr>
                                        <p:cTn id="66" dur="750" fill="hold"/>
                                        <p:tgtEl>
                                          <p:spTgt spid="36"/>
                                        </p:tgtEl>
                                        <p:attrNameLst>
                                          <p:attrName>ppt_y</p:attrName>
                                        </p:attrNameLst>
                                      </p:cBhvr>
                                      <p:tavLst>
                                        <p:tav tm="0">
                                          <p:val>
                                            <p:strVal val="#ppt_y+.1"/>
                                          </p:val>
                                        </p:tav>
                                        <p:tav tm="100000">
                                          <p:val>
                                            <p:strVal val="#ppt_y"/>
                                          </p:val>
                                        </p:tav>
                                      </p:tavLst>
                                    </p:anim>
                                  </p:childTnLst>
                                </p:cTn>
                              </p:par>
                            </p:childTnLst>
                          </p:cTn>
                        </p:par>
                        <p:par>
                          <p:cTn id="67" fill="hold">
                            <p:stCondLst>
                              <p:cond delay="6750"/>
                            </p:stCondLst>
                            <p:childTnLst>
                              <p:par>
                                <p:cTn id="68" presetID="16" presetClass="entr" presetSubtype="21"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barn(inVertical)">
                                      <p:cBhvr>
                                        <p:cTn id="70" dur="500"/>
                                        <p:tgtEl>
                                          <p:spTgt spid="23"/>
                                        </p:tgtEl>
                                      </p:cBhvr>
                                    </p:animEffect>
                                  </p:childTnLst>
                                </p:cTn>
                              </p:par>
                            </p:childTnLst>
                          </p:cTn>
                        </p:par>
                        <p:par>
                          <p:cTn id="71" fill="hold">
                            <p:stCondLst>
                              <p:cond delay="7250"/>
                            </p:stCondLst>
                            <p:childTnLst>
                              <p:par>
                                <p:cTn id="72" presetID="10" presetClass="entr" presetSubtype="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500"/>
                                        <p:tgtEl>
                                          <p:spTgt spid="32"/>
                                        </p:tgtEl>
                                      </p:cBhvr>
                                    </p:animEffect>
                                  </p:childTnLst>
                                </p:cTn>
                              </p:par>
                            </p:childTnLst>
                          </p:cTn>
                        </p:par>
                        <p:par>
                          <p:cTn id="75" fill="hold">
                            <p:stCondLst>
                              <p:cond delay="7750"/>
                            </p:stCondLst>
                            <p:childTnLst>
                              <p:par>
                                <p:cTn id="76" presetID="42" presetClass="entr" presetSubtype="0"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750"/>
                                        <p:tgtEl>
                                          <p:spTgt spid="37"/>
                                        </p:tgtEl>
                                      </p:cBhvr>
                                    </p:animEffect>
                                    <p:anim calcmode="lin" valueType="num">
                                      <p:cBhvr>
                                        <p:cTn id="79" dur="750" fill="hold"/>
                                        <p:tgtEl>
                                          <p:spTgt spid="37"/>
                                        </p:tgtEl>
                                        <p:attrNameLst>
                                          <p:attrName>ppt_x</p:attrName>
                                        </p:attrNameLst>
                                      </p:cBhvr>
                                      <p:tavLst>
                                        <p:tav tm="0">
                                          <p:val>
                                            <p:strVal val="#ppt_x"/>
                                          </p:val>
                                        </p:tav>
                                        <p:tav tm="100000">
                                          <p:val>
                                            <p:strVal val="#ppt_x"/>
                                          </p:val>
                                        </p:tav>
                                      </p:tavLst>
                                    </p:anim>
                                    <p:anim calcmode="lin" valueType="num">
                                      <p:cBhvr>
                                        <p:cTn id="80" dur="750" fill="hold"/>
                                        <p:tgtEl>
                                          <p:spTgt spid="37"/>
                                        </p:tgtEl>
                                        <p:attrNameLst>
                                          <p:attrName>ppt_y</p:attrName>
                                        </p:attrNameLst>
                                      </p:cBhvr>
                                      <p:tavLst>
                                        <p:tav tm="0">
                                          <p:val>
                                            <p:strVal val="#ppt_y+.1"/>
                                          </p:val>
                                        </p:tav>
                                        <p:tav tm="100000">
                                          <p:val>
                                            <p:strVal val="#ppt_y"/>
                                          </p:val>
                                        </p:tav>
                                      </p:tavLst>
                                    </p:anim>
                                  </p:childTnLst>
                                </p:cTn>
                              </p:par>
                            </p:childTnLst>
                          </p:cTn>
                        </p:par>
                        <p:par>
                          <p:cTn id="81" fill="hold">
                            <p:stCondLst>
                              <p:cond delay="8500"/>
                            </p:stCondLst>
                            <p:childTnLst>
                              <p:par>
                                <p:cTn id="82" presetID="16" presetClass="entr" presetSubtype="21"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barn(inVertical)">
                                      <p:cBhvr>
                                        <p:cTn id="84" dur="500"/>
                                        <p:tgtEl>
                                          <p:spTgt spid="11"/>
                                        </p:tgtEl>
                                      </p:cBhvr>
                                    </p:animEffect>
                                  </p:childTnLst>
                                </p:cTn>
                              </p:par>
                            </p:childTnLst>
                          </p:cTn>
                        </p:par>
                        <p:par>
                          <p:cTn id="85" fill="hold">
                            <p:stCondLst>
                              <p:cond delay="9000"/>
                            </p:stCondLst>
                            <p:childTnLst>
                              <p:par>
                                <p:cTn id="86" presetID="10" presetClass="entr" presetSubtype="0" fill="hold" grpId="0" nodeType="after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500"/>
                                        <p:tgtEl>
                                          <p:spTgt spid="33"/>
                                        </p:tgtEl>
                                      </p:cBhvr>
                                    </p:animEffect>
                                  </p:childTnLst>
                                </p:cTn>
                              </p:par>
                            </p:childTnLst>
                          </p:cTn>
                        </p:par>
                        <p:par>
                          <p:cTn id="89" fill="hold">
                            <p:stCondLst>
                              <p:cond delay="9500"/>
                            </p:stCondLst>
                            <p:childTnLst>
                              <p:par>
                                <p:cTn id="90" presetID="42" presetClass="entr" presetSubtype="0"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fade">
                                      <p:cBhvr>
                                        <p:cTn id="92" dur="750"/>
                                        <p:tgtEl>
                                          <p:spTgt spid="38"/>
                                        </p:tgtEl>
                                      </p:cBhvr>
                                    </p:animEffect>
                                    <p:anim calcmode="lin" valueType="num">
                                      <p:cBhvr>
                                        <p:cTn id="93" dur="750" fill="hold"/>
                                        <p:tgtEl>
                                          <p:spTgt spid="38"/>
                                        </p:tgtEl>
                                        <p:attrNameLst>
                                          <p:attrName>ppt_x</p:attrName>
                                        </p:attrNameLst>
                                      </p:cBhvr>
                                      <p:tavLst>
                                        <p:tav tm="0">
                                          <p:val>
                                            <p:strVal val="#ppt_x"/>
                                          </p:val>
                                        </p:tav>
                                        <p:tav tm="100000">
                                          <p:val>
                                            <p:strVal val="#ppt_x"/>
                                          </p:val>
                                        </p:tav>
                                      </p:tavLst>
                                    </p:anim>
                                    <p:anim calcmode="lin" valueType="num">
                                      <p:cBhvr>
                                        <p:cTn id="94" dur="75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6" grpId="0" animBg="1"/>
      <p:bldP spid="17" grpId="0" animBg="1"/>
      <p:bldP spid="19" grpId="0" animBg="1"/>
      <p:bldP spid="20" grpId="0" animBg="1"/>
      <p:bldP spid="22" grpId="0" animBg="1"/>
      <p:bldP spid="23" grpId="0" animBg="1"/>
      <p:bldP spid="29" grpId="0"/>
      <p:bldP spid="30" grpId="0"/>
      <p:bldP spid="31" grpId="0"/>
      <p:bldP spid="32" grpId="0"/>
      <p:bldP spid="33" grpId="0"/>
      <p:bldP spid="34" grpId="0"/>
      <p:bldP spid="35" grpId="0"/>
      <p:bldP spid="36" grpId="0"/>
      <p:bldP spid="37"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708376" y="1861071"/>
            <a:ext cx="3338739" cy="3338739"/>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10"/>
          <p:cNvSpPr/>
          <p:nvPr/>
        </p:nvSpPr>
        <p:spPr>
          <a:xfrm>
            <a:off x="5118101" y="1916115"/>
            <a:ext cx="6094811" cy="862952"/>
          </a:xfrm>
          <a:prstGeom prst="roundRect">
            <a:avLst>
              <a:gd name="adj" fmla="val 50000"/>
            </a:avLst>
          </a:prstGeom>
          <a:noFill/>
          <a:ln w="1905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圆角矩形 15"/>
          <p:cNvSpPr/>
          <p:nvPr/>
        </p:nvSpPr>
        <p:spPr>
          <a:xfrm>
            <a:off x="5469067" y="3091657"/>
            <a:ext cx="6094811" cy="862952"/>
          </a:xfrm>
          <a:prstGeom prst="roundRect">
            <a:avLst>
              <a:gd name="adj" fmla="val 50000"/>
            </a:avLst>
          </a:prstGeom>
          <a:noFill/>
          <a:ln w="19050">
            <a:solidFill>
              <a:srgbClr val="3539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圆角矩形 20"/>
          <p:cNvSpPr/>
          <p:nvPr/>
        </p:nvSpPr>
        <p:spPr>
          <a:xfrm>
            <a:off x="5118101" y="4267200"/>
            <a:ext cx="6094811" cy="862952"/>
          </a:xfrm>
          <a:prstGeom prst="roundRect">
            <a:avLst>
              <a:gd name="adj" fmla="val 50000"/>
            </a:avLst>
          </a:prstGeom>
          <a:noFill/>
          <a:ln w="19050">
            <a:solidFill>
              <a:srgbClr val="FFD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 name="组合 1"/>
          <p:cNvGrpSpPr/>
          <p:nvPr/>
        </p:nvGrpSpPr>
        <p:grpSpPr>
          <a:xfrm>
            <a:off x="4122493" y="2017350"/>
            <a:ext cx="828479" cy="660480"/>
            <a:chOff x="3227134" y="1489982"/>
            <a:chExt cx="621359" cy="495360"/>
          </a:xfrm>
        </p:grpSpPr>
        <p:sp>
          <p:nvSpPr>
            <p:cNvPr id="14" name="椭圆 13"/>
            <p:cNvSpPr/>
            <p:nvPr/>
          </p:nvSpPr>
          <p:spPr>
            <a:xfrm flipH="1">
              <a:off x="3290133" y="1489982"/>
              <a:ext cx="495360" cy="49536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矩形 26"/>
            <p:cNvSpPr/>
            <p:nvPr/>
          </p:nvSpPr>
          <p:spPr>
            <a:xfrm>
              <a:off x="3227134" y="1527167"/>
              <a:ext cx="621359" cy="377074"/>
            </a:xfrm>
            <a:prstGeom prst="rect">
              <a:avLst/>
            </a:prstGeom>
          </p:spPr>
          <p:txBody>
            <a:bodyPr wrap="square">
              <a:spAutoFit/>
            </a:bodyPr>
            <a:lstStyle/>
            <a:p>
              <a:pPr algn="ctr"/>
              <a:r>
                <a:rPr lang="en-US" altLang="zh-CN" sz="2667" dirty="0">
                  <a:solidFill>
                    <a:schemeClr val="bg1"/>
                  </a:solidFill>
                  <a:latin typeface="Impact" panose="020B0806030902050204" pitchFamily="34" charset="0"/>
                </a:rPr>
                <a:t>01</a:t>
              </a:r>
              <a:endParaRPr lang="zh-CN" altLang="en-US" sz="2667" dirty="0">
                <a:solidFill>
                  <a:schemeClr val="bg1"/>
                </a:solidFill>
                <a:latin typeface="Impact" panose="020B0806030902050204" pitchFamily="34" charset="0"/>
              </a:endParaRPr>
            </a:p>
          </p:txBody>
        </p:sp>
      </p:grpSp>
      <p:grpSp>
        <p:nvGrpSpPr>
          <p:cNvPr id="3" name="组合 2"/>
          <p:cNvGrpSpPr/>
          <p:nvPr/>
        </p:nvGrpSpPr>
        <p:grpSpPr>
          <a:xfrm>
            <a:off x="4463550" y="3192893"/>
            <a:ext cx="828479" cy="660480"/>
            <a:chOff x="3482927" y="2371640"/>
            <a:chExt cx="621359" cy="495360"/>
          </a:xfrm>
        </p:grpSpPr>
        <p:sp>
          <p:nvSpPr>
            <p:cNvPr id="19" name="椭圆 18"/>
            <p:cNvSpPr/>
            <p:nvPr/>
          </p:nvSpPr>
          <p:spPr>
            <a:xfrm flipH="1">
              <a:off x="3545926" y="2371640"/>
              <a:ext cx="495360" cy="495360"/>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矩形 27"/>
            <p:cNvSpPr/>
            <p:nvPr/>
          </p:nvSpPr>
          <p:spPr>
            <a:xfrm>
              <a:off x="3482927" y="2408825"/>
              <a:ext cx="621359" cy="377074"/>
            </a:xfrm>
            <a:prstGeom prst="rect">
              <a:avLst/>
            </a:prstGeom>
          </p:spPr>
          <p:txBody>
            <a:bodyPr wrap="square">
              <a:spAutoFit/>
            </a:bodyPr>
            <a:lstStyle/>
            <a:p>
              <a:pPr algn="ctr"/>
              <a:r>
                <a:rPr lang="en-US" altLang="zh-CN" sz="2667" dirty="0">
                  <a:solidFill>
                    <a:schemeClr val="bg1"/>
                  </a:solidFill>
                  <a:latin typeface="Impact" panose="020B0806030902050204" pitchFamily="34" charset="0"/>
                </a:rPr>
                <a:t>02</a:t>
              </a:r>
              <a:endParaRPr lang="zh-CN" altLang="en-US" sz="2667" dirty="0">
                <a:solidFill>
                  <a:schemeClr val="bg1"/>
                </a:solidFill>
                <a:latin typeface="Impact" panose="020B0806030902050204" pitchFamily="34" charset="0"/>
              </a:endParaRPr>
            </a:p>
          </p:txBody>
        </p:sp>
      </p:grpSp>
      <p:grpSp>
        <p:nvGrpSpPr>
          <p:cNvPr id="10" name="组合 9"/>
          <p:cNvGrpSpPr/>
          <p:nvPr/>
        </p:nvGrpSpPr>
        <p:grpSpPr>
          <a:xfrm>
            <a:off x="4079777" y="4368435"/>
            <a:ext cx="828479" cy="660480"/>
            <a:chOff x="3195097" y="3253297"/>
            <a:chExt cx="621359" cy="495360"/>
          </a:xfrm>
        </p:grpSpPr>
        <p:sp>
          <p:nvSpPr>
            <p:cNvPr id="24" name="椭圆 23"/>
            <p:cNvSpPr/>
            <p:nvPr/>
          </p:nvSpPr>
          <p:spPr>
            <a:xfrm flipH="1">
              <a:off x="3258096" y="3253297"/>
              <a:ext cx="495360" cy="495360"/>
            </a:xfrm>
            <a:prstGeom prst="ellips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矩形 28"/>
            <p:cNvSpPr/>
            <p:nvPr/>
          </p:nvSpPr>
          <p:spPr>
            <a:xfrm>
              <a:off x="3195097" y="3290482"/>
              <a:ext cx="621359" cy="377074"/>
            </a:xfrm>
            <a:prstGeom prst="rect">
              <a:avLst/>
            </a:prstGeom>
          </p:spPr>
          <p:txBody>
            <a:bodyPr wrap="square">
              <a:spAutoFit/>
            </a:bodyPr>
            <a:lstStyle/>
            <a:p>
              <a:pPr algn="ctr"/>
              <a:r>
                <a:rPr lang="en-US" altLang="zh-CN" sz="2667" dirty="0">
                  <a:solidFill>
                    <a:schemeClr val="bg1"/>
                  </a:solidFill>
                  <a:latin typeface="Impact" panose="020B0806030902050204" pitchFamily="34" charset="0"/>
                </a:rPr>
                <a:t>03</a:t>
              </a:r>
              <a:endParaRPr lang="zh-CN" altLang="en-US" sz="2667" dirty="0">
                <a:solidFill>
                  <a:schemeClr val="bg1"/>
                </a:solidFill>
                <a:latin typeface="Impact" panose="020B0806030902050204" pitchFamily="34" charset="0"/>
              </a:endParaRPr>
            </a:p>
          </p:txBody>
        </p:sp>
      </p:grpSp>
      <p:sp>
        <p:nvSpPr>
          <p:cNvPr id="30" name="TextBox 29"/>
          <p:cNvSpPr txBox="1"/>
          <p:nvPr/>
        </p:nvSpPr>
        <p:spPr>
          <a:xfrm>
            <a:off x="5346100" y="2019296"/>
            <a:ext cx="5786557" cy="625684"/>
          </a:xfrm>
          <a:prstGeom prst="rect">
            <a:avLst/>
          </a:prstGeom>
          <a:noFill/>
        </p:spPr>
        <p:txBody>
          <a:bodyPr wrap="square" rtlCol="0">
            <a:spAutoFit/>
          </a:bodyPr>
          <a:lstStyle/>
          <a:p>
            <a:r>
              <a:rPr lang="zh-CN" altLang="en-US" sz="1733" dirty="0">
                <a:latin typeface="微软雅黑" panose="020B0503020204020204" pitchFamily="34" charset="-122"/>
                <a:ea typeface="微软雅黑" panose="020B0503020204020204" pitchFamily="34" charset="-122"/>
              </a:rPr>
              <a:t>协商（合同双方在自愿、互谅、实事求是基础上，友好磋商，自行解决争议的办法）</a:t>
            </a:r>
          </a:p>
        </p:txBody>
      </p:sp>
      <p:sp>
        <p:nvSpPr>
          <p:cNvPr id="31" name="TextBox 30"/>
          <p:cNvSpPr txBox="1"/>
          <p:nvPr/>
        </p:nvSpPr>
        <p:spPr>
          <a:xfrm>
            <a:off x="6669387" y="3267671"/>
            <a:ext cx="3819864" cy="429413"/>
          </a:xfrm>
          <a:prstGeom prst="rect">
            <a:avLst/>
          </a:prstGeom>
          <a:noFill/>
        </p:spPr>
        <p:txBody>
          <a:bodyPr wrap="square" rtlCol="0">
            <a:spAutoFit/>
          </a:bodyPr>
          <a:lstStyle/>
          <a:p>
            <a:pPr algn="ctr">
              <a:lnSpc>
                <a:spcPct val="130000"/>
              </a:lnSpc>
            </a:pPr>
            <a:r>
              <a:rPr lang="zh-CN" altLang="en-US" sz="1867" dirty="0">
                <a:latin typeface="微软雅黑" panose="020B0503020204020204" pitchFamily="34" charset="-122"/>
                <a:ea typeface="微软雅黑" panose="020B0503020204020204" pitchFamily="34" charset="-122"/>
              </a:rPr>
              <a:t>仲裁（一裁终局）</a:t>
            </a:r>
          </a:p>
        </p:txBody>
      </p:sp>
      <p:sp>
        <p:nvSpPr>
          <p:cNvPr id="32" name="TextBox 31"/>
          <p:cNvSpPr txBox="1"/>
          <p:nvPr/>
        </p:nvSpPr>
        <p:spPr>
          <a:xfrm>
            <a:off x="6366012" y="4443214"/>
            <a:ext cx="3819864" cy="429413"/>
          </a:xfrm>
          <a:prstGeom prst="rect">
            <a:avLst/>
          </a:prstGeom>
          <a:noFill/>
        </p:spPr>
        <p:txBody>
          <a:bodyPr wrap="square" rtlCol="0">
            <a:spAutoFit/>
          </a:bodyPr>
          <a:lstStyle/>
          <a:p>
            <a:pPr algn="ctr">
              <a:lnSpc>
                <a:spcPct val="130000"/>
              </a:lnSpc>
            </a:pPr>
            <a:r>
              <a:rPr lang="zh-CN" altLang="en-US" sz="1867" dirty="0">
                <a:latin typeface="微软雅黑" panose="020B0503020204020204" pitchFamily="34" charset="-122"/>
                <a:ea typeface="微软雅黑" panose="020B0503020204020204" pitchFamily="34" charset="-122"/>
              </a:rPr>
              <a:t>诉讼（两审终审）</a:t>
            </a:r>
          </a:p>
        </p:txBody>
      </p:sp>
      <p:grpSp>
        <p:nvGrpSpPr>
          <p:cNvPr id="33" name="组合 32">
            <a:extLst>
              <a:ext uri="{FF2B5EF4-FFF2-40B4-BE49-F238E27FC236}">
                <a16:creationId xmlns="" xmlns:a16="http://schemas.microsoft.com/office/drawing/2014/main" id="{30C60552-F83A-4B68-B987-E2384D04C92A}"/>
              </a:ext>
            </a:extLst>
          </p:cNvPr>
          <p:cNvGrpSpPr/>
          <p:nvPr/>
        </p:nvGrpSpPr>
        <p:grpSpPr>
          <a:xfrm>
            <a:off x="-3518" y="-1"/>
            <a:ext cx="12195518" cy="737406"/>
            <a:chOff x="1300626" y="-1"/>
            <a:chExt cx="12195518" cy="737406"/>
          </a:xfrm>
        </p:grpSpPr>
        <p:grpSp>
          <p:nvGrpSpPr>
            <p:cNvPr id="38" name="组合 37">
              <a:extLst>
                <a:ext uri="{FF2B5EF4-FFF2-40B4-BE49-F238E27FC236}">
                  <a16:creationId xmlns="" xmlns:a16="http://schemas.microsoft.com/office/drawing/2014/main" id="{3024E314-98BE-4E87-820F-14C3360E7E6B}"/>
                </a:ext>
              </a:extLst>
            </p:cNvPr>
            <p:cNvGrpSpPr/>
            <p:nvPr/>
          </p:nvGrpSpPr>
          <p:grpSpPr>
            <a:xfrm>
              <a:off x="1300626" y="-1"/>
              <a:ext cx="6316875" cy="737406"/>
              <a:chOff x="1300626" y="-1"/>
              <a:chExt cx="6316875" cy="737406"/>
            </a:xfrm>
          </p:grpSpPr>
          <p:sp>
            <p:nvSpPr>
              <p:cNvPr id="40" name="任意多边形 17">
                <a:extLst>
                  <a:ext uri="{FF2B5EF4-FFF2-40B4-BE49-F238E27FC236}">
                    <a16:creationId xmlns="" xmlns:a16="http://schemas.microsoft.com/office/drawing/2014/main" id="{F542C02A-1031-4622-9783-3E9A2837A4BA}"/>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文本框 1">
                <a:extLst>
                  <a:ext uri="{FF2B5EF4-FFF2-40B4-BE49-F238E27FC236}">
                    <a16:creationId xmlns="" xmlns:a16="http://schemas.microsoft.com/office/drawing/2014/main" id="{5B687B83-15E8-42D6-9778-EE2E5A42B7FD}"/>
                  </a:ext>
                </a:extLst>
              </p:cNvPr>
              <p:cNvSpPr>
                <a:spLocks noChangeArrowheads="1"/>
              </p:cNvSpPr>
              <p:nvPr/>
            </p:nvSpPr>
            <p:spPr bwMode="auto">
              <a:xfrm>
                <a:off x="2354522" y="66878"/>
                <a:ext cx="52629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保险合同争议的处理方式</a:t>
                </a:r>
              </a:p>
            </p:txBody>
          </p:sp>
          <p:sp>
            <p:nvSpPr>
              <p:cNvPr id="48" name="任意多边形 17">
                <a:extLst>
                  <a:ext uri="{FF2B5EF4-FFF2-40B4-BE49-F238E27FC236}">
                    <a16:creationId xmlns="" xmlns:a16="http://schemas.microsoft.com/office/drawing/2014/main" id="{55C08478-3722-4FBF-96F6-0A60C3C64753}"/>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17">
                <a:extLst>
                  <a:ext uri="{FF2B5EF4-FFF2-40B4-BE49-F238E27FC236}">
                    <a16:creationId xmlns="" xmlns:a16="http://schemas.microsoft.com/office/drawing/2014/main" id="{BA39C4D0-0D8F-4B2A-870E-777C27FC74FD}"/>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9" name="直接连接符 38">
              <a:extLst>
                <a:ext uri="{FF2B5EF4-FFF2-40B4-BE49-F238E27FC236}">
                  <a16:creationId xmlns="" xmlns:a16="http://schemas.microsoft.com/office/drawing/2014/main" id="{2E0A66B8-3084-4BE2-94C5-BA06813C5161}"/>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76803005"/>
      </p:ext>
    </p:extLst>
  </p:cSld>
  <p:clrMapOvr>
    <a:masterClrMapping/>
  </p:clrMapOvr>
  <mc:AlternateContent xmlns:mc="http://schemas.openxmlformats.org/markup-compatibility/2006" xmlns:p14="http://schemas.microsoft.com/office/powerpoint/2010/main">
    <mc:Choice Requires="p14">
      <p:transition spd="slow" p14:dur="900" advTm="11000">
        <p14:warp dir="in"/>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1"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750"/>
                                        <p:tgtEl>
                                          <p:spTgt spid="2"/>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par>
                          <p:cTn id="18" fill="hold">
                            <p:stCondLst>
                              <p:cond delay="2000"/>
                            </p:stCondLst>
                            <p:childTnLst>
                              <p:par>
                                <p:cTn id="19" presetID="14" presetClass="entr" presetSubtype="10" fill="hold" grpId="0" nodeType="afterEffect">
                                  <p:stCondLst>
                                    <p:cond delay="0"/>
                                  </p:stCondLst>
                                  <p:iterate type="lt">
                                    <p:tmPct val="10000"/>
                                  </p:iterate>
                                  <p:childTnLst>
                                    <p:set>
                                      <p:cBhvr>
                                        <p:cTn id="20" dur="1" fill="hold">
                                          <p:stCondLst>
                                            <p:cond delay="0"/>
                                          </p:stCondLst>
                                        </p:cTn>
                                        <p:tgtEl>
                                          <p:spTgt spid="30"/>
                                        </p:tgtEl>
                                        <p:attrNameLst>
                                          <p:attrName>style.visibility</p:attrName>
                                        </p:attrNameLst>
                                      </p:cBhvr>
                                      <p:to>
                                        <p:strVal val="visible"/>
                                      </p:to>
                                    </p:set>
                                    <p:animEffect transition="in" filter="randombar(horizontal)">
                                      <p:cBhvr>
                                        <p:cTn id="21" dur="500"/>
                                        <p:tgtEl>
                                          <p:spTgt spid="30"/>
                                        </p:tgtEl>
                                      </p:cBhvr>
                                    </p:animEffect>
                                  </p:childTnLst>
                                </p:cTn>
                              </p:par>
                            </p:childTnLst>
                          </p:cTn>
                        </p:par>
                        <p:par>
                          <p:cTn id="22" fill="hold">
                            <p:stCondLst>
                              <p:cond delay="4300"/>
                            </p:stCondLst>
                            <p:childTnLst>
                              <p:par>
                                <p:cTn id="23" presetID="21" presetClass="entr" presetSubtype="1"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heel(1)">
                                      <p:cBhvr>
                                        <p:cTn id="25" dur="750"/>
                                        <p:tgtEl>
                                          <p:spTgt spid="3"/>
                                        </p:tgtEl>
                                      </p:cBhvr>
                                    </p:animEffect>
                                  </p:childTnLst>
                                </p:cTn>
                              </p:par>
                            </p:childTnLst>
                          </p:cTn>
                        </p:par>
                        <p:par>
                          <p:cTn id="26" fill="hold">
                            <p:stCondLst>
                              <p:cond delay="5050"/>
                            </p:stCondLst>
                            <p:childTnLst>
                              <p:par>
                                <p:cTn id="27" presetID="16" presetClass="entr" presetSubtype="2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childTnLst>
                          </p:cTn>
                        </p:par>
                        <p:par>
                          <p:cTn id="30" fill="hold">
                            <p:stCondLst>
                              <p:cond delay="5550"/>
                            </p:stCondLst>
                            <p:childTnLst>
                              <p:par>
                                <p:cTn id="31" presetID="14" presetClass="entr" presetSubtype="10" fill="hold" grpId="0" nodeType="after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Effect transition="in" filter="randombar(horizontal)">
                                      <p:cBhvr>
                                        <p:cTn id="33" dur="500"/>
                                        <p:tgtEl>
                                          <p:spTgt spid="31"/>
                                        </p:tgtEl>
                                      </p:cBhvr>
                                    </p:animEffect>
                                  </p:childTnLst>
                                </p:cTn>
                              </p:par>
                            </p:childTnLst>
                          </p:cTn>
                        </p:par>
                        <p:par>
                          <p:cTn id="34" fill="hold">
                            <p:stCondLst>
                              <p:cond delay="6400"/>
                            </p:stCondLst>
                            <p:childTnLst>
                              <p:par>
                                <p:cTn id="35" presetID="21" presetClass="entr" presetSubtype="1"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heel(1)">
                                      <p:cBhvr>
                                        <p:cTn id="37" dur="750"/>
                                        <p:tgtEl>
                                          <p:spTgt spid="10"/>
                                        </p:tgtEl>
                                      </p:cBhvr>
                                    </p:animEffect>
                                  </p:childTnLst>
                                </p:cTn>
                              </p:par>
                            </p:childTnLst>
                          </p:cTn>
                        </p:par>
                        <p:par>
                          <p:cTn id="38" fill="hold">
                            <p:stCondLst>
                              <p:cond delay="7150"/>
                            </p:stCondLst>
                            <p:childTnLst>
                              <p:par>
                                <p:cTn id="39" presetID="16" presetClass="entr" presetSubtype="21"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barn(inVertical)">
                                      <p:cBhvr>
                                        <p:cTn id="41" dur="500"/>
                                        <p:tgtEl>
                                          <p:spTgt spid="21"/>
                                        </p:tgtEl>
                                      </p:cBhvr>
                                    </p:animEffect>
                                  </p:childTnLst>
                                </p:cTn>
                              </p:par>
                            </p:childTnLst>
                          </p:cTn>
                        </p:par>
                        <p:par>
                          <p:cTn id="42" fill="hold">
                            <p:stCondLst>
                              <p:cond delay="7650"/>
                            </p:stCondLst>
                            <p:childTnLst>
                              <p:par>
                                <p:cTn id="43" presetID="14" presetClass="entr" presetSubtype="10" fill="hold" grpId="0" nodeType="afterEffect">
                                  <p:stCondLst>
                                    <p:cond delay="0"/>
                                  </p:stCondLst>
                                  <p:iterate type="lt">
                                    <p:tmPct val="10000"/>
                                  </p:iterate>
                                  <p:childTnLst>
                                    <p:set>
                                      <p:cBhvr>
                                        <p:cTn id="44" dur="1" fill="hold">
                                          <p:stCondLst>
                                            <p:cond delay="0"/>
                                          </p:stCondLst>
                                        </p:cTn>
                                        <p:tgtEl>
                                          <p:spTgt spid="32"/>
                                        </p:tgtEl>
                                        <p:attrNameLst>
                                          <p:attrName>style.visibility</p:attrName>
                                        </p:attrNameLst>
                                      </p:cBhvr>
                                      <p:to>
                                        <p:strVal val="visible"/>
                                      </p:to>
                                    </p:set>
                                    <p:animEffect transition="in" filter="randombar(horizontal)">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6" grpId="0" animBg="1"/>
      <p:bldP spid="21" grpId="0" animBg="1"/>
      <p:bldP spid="30" grpId="0"/>
      <p:bldP spid="31" grpId="0"/>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D4DA69F3-86A3-4E7D-BCEF-4227E17AD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9086"/>
            <a:ext cx="5936105" cy="4466557"/>
          </a:xfrm>
          <a:prstGeom prst="rect">
            <a:avLst/>
          </a:prstGeom>
        </p:spPr>
      </p:pic>
      <p:sp>
        <p:nvSpPr>
          <p:cNvPr id="23" name="平行四边形 22"/>
          <p:cNvSpPr/>
          <p:nvPr/>
        </p:nvSpPr>
        <p:spPr>
          <a:xfrm rot="10800000" flipH="1">
            <a:off x="6051408" y="5806476"/>
            <a:ext cx="732852" cy="783140"/>
          </a:xfrm>
          <a:prstGeom prst="parallelogram">
            <a:avLst>
              <a:gd name="adj" fmla="val 560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254014" y="1060237"/>
            <a:ext cx="2113127" cy="5326523"/>
            <a:chOff x="4254014" y="1060237"/>
            <a:chExt cx="2113127" cy="5326523"/>
          </a:xfrm>
        </p:grpSpPr>
        <p:sp>
          <p:nvSpPr>
            <p:cNvPr id="21" name="平行四边形 20"/>
            <p:cNvSpPr/>
            <p:nvPr/>
          </p:nvSpPr>
          <p:spPr>
            <a:xfrm rot="10800000" flipH="1">
              <a:off x="4254014" y="3435765"/>
              <a:ext cx="2113127" cy="2299877"/>
            </a:xfrm>
            <a:prstGeom prst="parallelogram">
              <a:avLst>
                <a:gd name="adj" fmla="val 56099"/>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rotWithShape="1">
            <a:blip r:embed="rId4">
              <a:biLevel thresh="75000"/>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14546685" flipV="1">
              <a:off x="2542117" y="3609089"/>
              <a:ext cx="5326523" cy="228819"/>
            </a:xfrm>
            <a:prstGeom prst="rect">
              <a:avLst/>
            </a:prstGeom>
            <a:ln>
              <a:noFill/>
            </a:ln>
            <a:effectLst>
              <a:outerShdw blurRad="50800" dist="38100" dir="8100000" algn="tr" rotWithShape="0">
                <a:prstClr val="black">
                  <a:alpha val="40000"/>
                </a:prstClr>
              </a:outerShdw>
            </a:effectLst>
          </p:spPr>
        </p:pic>
      </p:grpSp>
      <p:sp>
        <p:nvSpPr>
          <p:cNvPr id="27" name="平行四边形 26"/>
          <p:cNvSpPr/>
          <p:nvPr/>
        </p:nvSpPr>
        <p:spPr>
          <a:xfrm rot="10800000" flipH="1">
            <a:off x="3365625" y="-5"/>
            <a:ext cx="3215148" cy="3435771"/>
          </a:xfrm>
          <a:prstGeom prst="parallelogram">
            <a:avLst>
              <a:gd name="adj" fmla="val 56099"/>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51">
            <a:extLst>
              <a:ext uri="{FF2B5EF4-FFF2-40B4-BE49-F238E27FC236}">
                <a16:creationId xmlns="" xmlns:a16="http://schemas.microsoft.com/office/drawing/2014/main" id="{27107300-701D-4165-8D71-0F3865E82E2B}"/>
              </a:ext>
            </a:extLst>
          </p:cNvPr>
          <p:cNvSpPr/>
          <p:nvPr/>
        </p:nvSpPr>
        <p:spPr>
          <a:xfrm flipH="1">
            <a:off x="5936101" y="2457310"/>
            <a:ext cx="6061173" cy="978454"/>
          </a:xfrm>
          <a:custGeom>
            <a:avLst/>
            <a:gdLst>
              <a:gd name="connsiteX0" fmla="*/ 6092680 w 6092680"/>
              <a:gd name="connsiteY0" fmla="*/ 0 h 978454"/>
              <a:gd name="connsiteX1" fmla="*/ 5625148 w 6092680"/>
              <a:gd name="connsiteY1" fmla="*/ 0 h 978454"/>
              <a:gd name="connsiteX2" fmla="*/ 5519545 w 6092680"/>
              <a:gd name="connsiteY2" fmla="*/ 0 h 978454"/>
              <a:gd name="connsiteX3" fmla="*/ 5052013 w 6092680"/>
              <a:gd name="connsiteY3" fmla="*/ 0 h 978454"/>
              <a:gd name="connsiteX4" fmla="*/ 1460260 w 6092680"/>
              <a:gd name="connsiteY4" fmla="*/ 0 h 978454"/>
              <a:gd name="connsiteX5" fmla="*/ 992728 w 6092680"/>
              <a:gd name="connsiteY5" fmla="*/ 0 h 978454"/>
              <a:gd name="connsiteX6" fmla="*/ 726055 w 6092680"/>
              <a:gd name="connsiteY6" fmla="*/ 0 h 978454"/>
              <a:gd name="connsiteX7" fmla="*/ 258523 w 6092680"/>
              <a:gd name="connsiteY7" fmla="*/ 0 h 978454"/>
              <a:gd name="connsiteX8" fmla="*/ 258523 w 6092680"/>
              <a:gd name="connsiteY8" fmla="*/ 1 h 978454"/>
              <a:gd name="connsiteX9" fmla="*/ 0 w 6092680"/>
              <a:gd name="connsiteY9" fmla="*/ 1 h 978454"/>
              <a:gd name="connsiteX10" fmla="*/ 0 w 6092680"/>
              <a:gd name="connsiteY10" fmla="*/ 978454 h 978454"/>
              <a:gd name="connsiteX11" fmla="*/ 467532 w 6092680"/>
              <a:gd name="connsiteY11" fmla="*/ 978454 h 978454"/>
              <a:gd name="connsiteX12" fmla="*/ 5262393 w 6092680"/>
              <a:gd name="connsiteY12" fmla="*/ 978454 h 978454"/>
              <a:gd name="connsiteX13" fmla="*/ 5729925 w 6092680"/>
              <a:gd name="connsiteY13" fmla="*/ 978454 h 97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92680" h="978454">
                <a:moveTo>
                  <a:pt x="6092680" y="0"/>
                </a:moveTo>
                <a:lnTo>
                  <a:pt x="5625148" y="0"/>
                </a:lnTo>
                <a:lnTo>
                  <a:pt x="5519545" y="0"/>
                </a:lnTo>
                <a:lnTo>
                  <a:pt x="5052013" y="0"/>
                </a:lnTo>
                <a:lnTo>
                  <a:pt x="1460260" y="0"/>
                </a:lnTo>
                <a:lnTo>
                  <a:pt x="992728" y="0"/>
                </a:lnTo>
                <a:lnTo>
                  <a:pt x="726055" y="0"/>
                </a:lnTo>
                <a:lnTo>
                  <a:pt x="258523" y="0"/>
                </a:lnTo>
                <a:lnTo>
                  <a:pt x="258523" y="1"/>
                </a:lnTo>
                <a:lnTo>
                  <a:pt x="0" y="1"/>
                </a:lnTo>
                <a:lnTo>
                  <a:pt x="0" y="978454"/>
                </a:lnTo>
                <a:lnTo>
                  <a:pt x="467532" y="978454"/>
                </a:lnTo>
                <a:lnTo>
                  <a:pt x="5262393" y="978454"/>
                </a:lnTo>
                <a:lnTo>
                  <a:pt x="5729925" y="978454"/>
                </a:lnTo>
                <a:close/>
              </a:path>
            </a:pathLst>
          </a:custGeom>
          <a:solidFill>
            <a:srgbClr val="FFD7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2" name="文本框 31">
            <a:extLst>
              <a:ext uri="{FF2B5EF4-FFF2-40B4-BE49-F238E27FC236}">
                <a16:creationId xmlns="" xmlns:a16="http://schemas.microsoft.com/office/drawing/2014/main" id="{9F5D9486-AE49-446C-A2D9-32A3479702E6}"/>
              </a:ext>
            </a:extLst>
          </p:cNvPr>
          <p:cNvSpPr txBox="1"/>
          <p:nvPr/>
        </p:nvSpPr>
        <p:spPr>
          <a:xfrm>
            <a:off x="6932894" y="2531063"/>
            <a:ext cx="4562467" cy="1107996"/>
          </a:xfrm>
          <a:prstGeom prst="rect">
            <a:avLst/>
          </a:prstGeom>
          <a:noFill/>
        </p:spPr>
        <p:txBody>
          <a:bodyPr wrap="none" rtlCol="0">
            <a:spAutoFit/>
          </a:bodyPr>
          <a:lstStyle/>
          <a:p>
            <a:r>
              <a:rPr lang="en-US" altLang="zh-CN" sz="6600" b="1" dirty="0">
                <a:solidFill>
                  <a:srgbClr val="353943"/>
                </a:solidFill>
                <a:latin typeface="Kartika" panose="02020503030404060203" pitchFamily="18" charset="0"/>
                <a:ea typeface="方正姚体" panose="02010601030101010101" pitchFamily="2" charset="-122"/>
                <a:cs typeface="Kartika" panose="02020503030404060203" pitchFamily="18" charset="0"/>
              </a:rPr>
              <a:t>PART    04</a:t>
            </a:r>
            <a:endParaRPr lang="zh-CN" altLang="en-US" sz="6600" b="1" dirty="0">
              <a:solidFill>
                <a:srgbClr val="353943"/>
              </a:solidFill>
              <a:latin typeface="Kartika" panose="02020503030404060203" pitchFamily="18" charset="0"/>
              <a:ea typeface="方正姚体" panose="02010601030101010101" pitchFamily="2" charset="-122"/>
              <a:cs typeface="Kartika" panose="02020503030404060203" pitchFamily="18" charset="0"/>
            </a:endParaRPr>
          </a:p>
        </p:txBody>
      </p:sp>
      <p:sp>
        <p:nvSpPr>
          <p:cNvPr id="33" name="文本框 1">
            <a:extLst>
              <a:ext uri="{FF2B5EF4-FFF2-40B4-BE49-F238E27FC236}">
                <a16:creationId xmlns="" xmlns:a16="http://schemas.microsoft.com/office/drawing/2014/main" id="{F0711527-C41D-433F-8BCA-E8F62469ED9D}"/>
              </a:ext>
            </a:extLst>
          </p:cNvPr>
          <p:cNvSpPr>
            <a:spLocks noChangeArrowheads="1"/>
          </p:cNvSpPr>
          <p:nvPr/>
        </p:nvSpPr>
        <p:spPr bwMode="auto">
          <a:xfrm>
            <a:off x="6991627" y="4024627"/>
            <a:ext cx="480131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60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保险基本原则</a:t>
            </a:r>
          </a:p>
        </p:txBody>
      </p:sp>
      <p:sp>
        <p:nvSpPr>
          <p:cNvPr id="34" name="TextBox 11">
            <a:extLst>
              <a:ext uri="{FF2B5EF4-FFF2-40B4-BE49-F238E27FC236}">
                <a16:creationId xmlns="" xmlns:a16="http://schemas.microsoft.com/office/drawing/2014/main" id="{F5D2B8F1-69FA-452A-9CBE-307F9C4F8DA1}"/>
              </a:ext>
            </a:extLst>
          </p:cNvPr>
          <p:cNvSpPr txBox="1"/>
          <p:nvPr/>
        </p:nvSpPr>
        <p:spPr>
          <a:xfrm>
            <a:off x="7167169" y="5089159"/>
            <a:ext cx="4450229" cy="461665"/>
          </a:xfrm>
          <a:prstGeom prst="rect">
            <a:avLst/>
          </a:prstGeom>
        </p:spPr>
        <p:txBody>
          <a:bodyPr wrap="square">
            <a:spAutoFit/>
          </a:bodyPr>
          <a:lstStyle>
            <a:defPPr>
              <a:defRPr lang="zh-CN"/>
            </a:defPPr>
            <a:lvl1pPr>
              <a:defRPr sz="2400">
                <a:solidFill>
                  <a:srgbClr val="376092"/>
                </a:solidFill>
                <a:latin typeface="Impact" panose="020B0806030902050204" pitchFamily="34" charset="0"/>
                <a:ea typeface="微软雅黑" panose="020B0503020204020204" pitchFamily="34" charset="-122"/>
              </a:defRPr>
            </a:lvl1pPr>
          </a:lstStyle>
          <a:p>
            <a:r>
              <a:rPr lang="en-US" altLang="zh-CN" b="1" dirty="0">
                <a:solidFill>
                  <a:srgbClr val="FFD737"/>
                </a:solidFill>
                <a:latin typeface="Arial" panose="020B0604020202020204" pitchFamily="34" charset="0"/>
                <a:cs typeface="Arial" panose="020B0604020202020204" pitchFamily="34" charset="0"/>
              </a:rPr>
              <a:t>Basic principles of insurance</a:t>
            </a:r>
          </a:p>
        </p:txBody>
      </p:sp>
      <p:sp>
        <p:nvSpPr>
          <p:cNvPr id="36" name="平行四边形 35">
            <a:extLst>
              <a:ext uri="{FF2B5EF4-FFF2-40B4-BE49-F238E27FC236}">
                <a16:creationId xmlns="" xmlns:a16="http://schemas.microsoft.com/office/drawing/2014/main" id="{5255179B-4FC8-46B4-93F5-8F30F8020F26}"/>
              </a:ext>
            </a:extLst>
          </p:cNvPr>
          <p:cNvSpPr>
            <a:spLocks noChangeAspect="1"/>
          </p:cNvSpPr>
          <p:nvPr/>
        </p:nvSpPr>
        <p:spPr>
          <a:xfrm>
            <a:off x="10762938" y="196911"/>
            <a:ext cx="1067892" cy="607004"/>
          </a:xfrm>
          <a:prstGeom prst="parallelogram">
            <a:avLst>
              <a:gd name="adj" fmla="val 50044"/>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a:extLst>
              <a:ext uri="{FF2B5EF4-FFF2-40B4-BE49-F238E27FC236}">
                <a16:creationId xmlns="" xmlns:a16="http://schemas.microsoft.com/office/drawing/2014/main" id="{6527A872-4650-4FE2-A277-4772AFB7ACD1}"/>
              </a:ext>
            </a:extLst>
          </p:cNvPr>
          <p:cNvSpPr>
            <a:spLocks noChangeAspect="1"/>
          </p:cNvSpPr>
          <p:nvPr/>
        </p:nvSpPr>
        <p:spPr>
          <a:xfrm>
            <a:off x="11317575" y="662117"/>
            <a:ext cx="606764" cy="404670"/>
          </a:xfrm>
          <a:prstGeom prst="parallelogram">
            <a:avLst>
              <a:gd name="adj" fmla="val 50044"/>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280029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up)">
                                      <p:cBhvr>
                                        <p:cTn id="19" dur="500"/>
                                        <p:tgtEl>
                                          <p:spTgt spid="23"/>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5"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31" dur="1000" fill="hold"/>
                                        <p:tgtEl>
                                          <p:spTgt spid="32"/>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32"/>
                                        </p:tgtEl>
                                      </p:cBhvr>
                                    </p:animEffect>
                                  </p:childTnLst>
                                </p:cTn>
                              </p:par>
                            </p:childTnLst>
                          </p:cTn>
                        </p:par>
                        <p:par>
                          <p:cTn id="36" fill="hold">
                            <p:stCondLst>
                              <p:cond delay="3500"/>
                            </p:stCondLst>
                            <p:childTnLst>
                              <p:par>
                                <p:cTn id="37" presetID="52"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Scale>
                                      <p:cBhvr>
                                        <p:cTn id="39"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33"/>
                                        </p:tgtEl>
                                        <p:attrNameLst>
                                          <p:attrName>ppt_x</p:attrName>
                                          <p:attrName>ppt_y</p:attrName>
                                        </p:attrNameLst>
                                      </p:cBhvr>
                                    </p:animMotion>
                                    <p:animEffect transition="in" filter="fade">
                                      <p:cBhvr>
                                        <p:cTn id="41" dur="1000"/>
                                        <p:tgtEl>
                                          <p:spTgt spid="33"/>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750"/>
                                        <p:tgtEl>
                                          <p:spTgt spid="34"/>
                                        </p:tgtEl>
                                      </p:cBhvr>
                                    </p:animEffect>
                                    <p:anim calcmode="lin" valueType="num">
                                      <p:cBhvr>
                                        <p:cTn id="45" dur="750" fill="hold"/>
                                        <p:tgtEl>
                                          <p:spTgt spid="34"/>
                                        </p:tgtEl>
                                        <p:attrNameLst>
                                          <p:attrName>ppt_x</p:attrName>
                                        </p:attrNameLst>
                                      </p:cBhvr>
                                      <p:tavLst>
                                        <p:tav tm="0">
                                          <p:val>
                                            <p:strVal val="#ppt_x"/>
                                          </p:val>
                                        </p:tav>
                                        <p:tav tm="100000">
                                          <p:val>
                                            <p:strVal val="#ppt_x"/>
                                          </p:val>
                                        </p:tav>
                                      </p:tavLst>
                                    </p:anim>
                                    <p:anim calcmode="lin" valueType="num">
                                      <p:cBhvr>
                                        <p:cTn id="46" dur="750" fill="hold"/>
                                        <p:tgtEl>
                                          <p:spTgt spid="34"/>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28" grpId="0" animBg="1"/>
      <p:bldP spid="32" grpId="0"/>
      <p:bldP spid="33" grpId="0"/>
      <p:bldP spid="34" grpId="0"/>
      <p:bldP spid="36" grpId="0" animBg="1"/>
      <p:bldP spid="4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rot="257723">
            <a:off x="7269661" y="1111419"/>
            <a:ext cx="3251571" cy="2640616"/>
          </a:xfrm>
          <a:prstGeom prst="rect">
            <a:avLst/>
          </a:prstGeom>
        </p:spPr>
      </p:pic>
      <p:sp>
        <p:nvSpPr>
          <p:cNvPr id="8" name="TextBox 7"/>
          <p:cNvSpPr txBox="1"/>
          <p:nvPr/>
        </p:nvSpPr>
        <p:spPr>
          <a:xfrm>
            <a:off x="1212963" y="1735586"/>
            <a:ext cx="5349584" cy="1021433"/>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保险合同当事人订立合同及在合同有效期内，应依法向对方提供足以影响对方作出订约与履约决定的全部实质性重要事实，同时绝对信守合同订立的约定与承诺</a:t>
            </a:r>
          </a:p>
        </p:txBody>
      </p:sp>
      <p:sp>
        <p:nvSpPr>
          <p:cNvPr id="10" name="矩形 9"/>
          <p:cNvSpPr/>
          <p:nvPr/>
        </p:nvSpPr>
        <p:spPr>
          <a:xfrm>
            <a:off x="1212963" y="1365932"/>
            <a:ext cx="3334403" cy="400110"/>
          </a:xfrm>
          <a:prstGeom prst="rect">
            <a:avLst/>
          </a:prstGeom>
        </p:spPr>
        <p:txBody>
          <a:bodyPr wrap="square">
            <a:spAutoFit/>
          </a:bodyPr>
          <a:lstStyle/>
          <a:p>
            <a:pPr marL="380990" indent="-380990">
              <a:buFont typeface="Wingdings" panose="05000000000000000000" pitchFamily="2" charset="2"/>
              <a:buChar char="Ø"/>
            </a:pPr>
            <a:r>
              <a:rPr lang="zh-CN" altLang="en-US" sz="2000" b="1" dirty="0">
                <a:solidFill>
                  <a:srgbClr val="353943"/>
                </a:solidFill>
                <a:latin typeface="微软雅黑" panose="020B0503020204020204" pitchFamily="34" charset="-122"/>
                <a:ea typeface="微软雅黑" panose="020B0503020204020204" pitchFamily="34" charset="-122"/>
              </a:rPr>
              <a:t>最大诚信原则</a:t>
            </a:r>
            <a:endParaRPr lang="zh-CN" altLang="en-US" sz="2000" b="1" dirty="0">
              <a:solidFill>
                <a:srgbClr val="353943"/>
              </a:solidFill>
            </a:endParaRPr>
          </a:p>
        </p:txBody>
      </p:sp>
      <p:sp>
        <p:nvSpPr>
          <p:cNvPr id="11" name="矩形-1"/>
          <p:cNvSpPr/>
          <p:nvPr/>
        </p:nvSpPr>
        <p:spPr>
          <a:xfrm>
            <a:off x="1353523" y="4127937"/>
            <a:ext cx="483163" cy="483163"/>
          </a:xfrm>
          <a:custGeom>
            <a:avLst/>
            <a:gdLst>
              <a:gd name="connsiteX0" fmla="*/ 481576 w 607554"/>
              <a:gd name="connsiteY0" fmla="*/ 446886 h 598959"/>
              <a:gd name="connsiteX1" fmla="*/ 481576 w 607554"/>
              <a:gd name="connsiteY1" fmla="*/ 503769 h 598959"/>
              <a:gd name="connsiteX2" fmla="*/ 519134 w 607554"/>
              <a:gd name="connsiteY2" fmla="*/ 503769 h 598959"/>
              <a:gd name="connsiteX3" fmla="*/ 519134 w 607554"/>
              <a:gd name="connsiteY3" fmla="*/ 446886 h 598959"/>
              <a:gd name="connsiteX4" fmla="*/ 481576 w 607554"/>
              <a:gd name="connsiteY4" fmla="*/ 270994 h 598959"/>
              <a:gd name="connsiteX5" fmla="*/ 481576 w 607554"/>
              <a:gd name="connsiteY5" fmla="*/ 327877 h 598959"/>
              <a:gd name="connsiteX6" fmla="*/ 519134 w 607554"/>
              <a:gd name="connsiteY6" fmla="*/ 327877 h 598959"/>
              <a:gd name="connsiteX7" fmla="*/ 519134 w 607554"/>
              <a:gd name="connsiteY7" fmla="*/ 270994 h 598959"/>
              <a:gd name="connsiteX8" fmla="*/ 195909 w 607554"/>
              <a:gd name="connsiteY8" fmla="*/ 265961 h 598959"/>
              <a:gd name="connsiteX9" fmla="*/ 358877 w 607554"/>
              <a:gd name="connsiteY9" fmla="*/ 265961 h 598959"/>
              <a:gd name="connsiteX10" fmla="*/ 378725 w 607554"/>
              <a:gd name="connsiteY10" fmla="*/ 285870 h 598959"/>
              <a:gd name="connsiteX11" fmla="*/ 358877 w 607554"/>
              <a:gd name="connsiteY11" fmla="*/ 305689 h 598959"/>
              <a:gd name="connsiteX12" fmla="*/ 195909 w 607554"/>
              <a:gd name="connsiteY12" fmla="*/ 305689 h 598959"/>
              <a:gd name="connsiteX13" fmla="*/ 176061 w 607554"/>
              <a:gd name="connsiteY13" fmla="*/ 285870 h 598959"/>
              <a:gd name="connsiteX14" fmla="*/ 195909 w 607554"/>
              <a:gd name="connsiteY14" fmla="*/ 265961 h 598959"/>
              <a:gd name="connsiteX15" fmla="*/ 195909 w 607554"/>
              <a:gd name="connsiteY15" fmla="*/ 169145 h 598959"/>
              <a:gd name="connsiteX16" fmla="*/ 358877 w 607554"/>
              <a:gd name="connsiteY16" fmla="*/ 169145 h 598959"/>
              <a:gd name="connsiteX17" fmla="*/ 378725 w 607554"/>
              <a:gd name="connsiteY17" fmla="*/ 189053 h 598959"/>
              <a:gd name="connsiteX18" fmla="*/ 358877 w 607554"/>
              <a:gd name="connsiteY18" fmla="*/ 208873 h 598959"/>
              <a:gd name="connsiteX19" fmla="*/ 195909 w 607554"/>
              <a:gd name="connsiteY19" fmla="*/ 208873 h 598959"/>
              <a:gd name="connsiteX20" fmla="*/ 176061 w 607554"/>
              <a:gd name="connsiteY20" fmla="*/ 189053 h 598959"/>
              <a:gd name="connsiteX21" fmla="*/ 195909 w 607554"/>
              <a:gd name="connsiteY21" fmla="*/ 169145 h 598959"/>
              <a:gd name="connsiteX22" fmla="*/ 481576 w 607554"/>
              <a:gd name="connsiteY22" fmla="*/ 95190 h 598959"/>
              <a:gd name="connsiteX23" fmla="*/ 481576 w 607554"/>
              <a:gd name="connsiteY23" fmla="*/ 152073 h 598959"/>
              <a:gd name="connsiteX24" fmla="*/ 552954 w 607554"/>
              <a:gd name="connsiteY24" fmla="*/ 152073 h 598959"/>
              <a:gd name="connsiteX25" fmla="*/ 565858 w 607554"/>
              <a:gd name="connsiteY25" fmla="*/ 123631 h 598959"/>
              <a:gd name="connsiteX26" fmla="*/ 552954 w 607554"/>
              <a:gd name="connsiteY26" fmla="*/ 95190 h 598959"/>
              <a:gd name="connsiteX27" fmla="*/ 118547 w 607554"/>
              <a:gd name="connsiteY27" fmla="*/ 39640 h 598959"/>
              <a:gd name="connsiteX28" fmla="*/ 118547 w 607554"/>
              <a:gd name="connsiteY28" fmla="*/ 559230 h 598959"/>
              <a:gd name="connsiteX29" fmla="*/ 441793 w 607554"/>
              <a:gd name="connsiteY29" fmla="*/ 559230 h 598959"/>
              <a:gd name="connsiteX30" fmla="*/ 441793 w 607554"/>
              <a:gd name="connsiteY30" fmla="*/ 39640 h 598959"/>
              <a:gd name="connsiteX31" fmla="*/ 39783 w 607554"/>
              <a:gd name="connsiteY31" fmla="*/ 39640 h 598959"/>
              <a:gd name="connsiteX32" fmla="*/ 39783 w 607554"/>
              <a:gd name="connsiteY32" fmla="*/ 559230 h 598959"/>
              <a:gd name="connsiteX33" fmla="*/ 78764 w 607554"/>
              <a:gd name="connsiteY33" fmla="*/ 559230 h 598959"/>
              <a:gd name="connsiteX34" fmla="*/ 78764 w 607554"/>
              <a:gd name="connsiteY34" fmla="*/ 39640 h 598959"/>
              <a:gd name="connsiteX35" fmla="*/ 19847 w 607554"/>
              <a:gd name="connsiteY35" fmla="*/ 0 h 598959"/>
              <a:gd name="connsiteX36" fmla="*/ 461729 w 607554"/>
              <a:gd name="connsiteY36" fmla="*/ 0 h 598959"/>
              <a:gd name="connsiteX37" fmla="*/ 481576 w 607554"/>
              <a:gd name="connsiteY37" fmla="*/ 19820 h 598959"/>
              <a:gd name="connsiteX38" fmla="*/ 481576 w 607554"/>
              <a:gd name="connsiteY38" fmla="*/ 55461 h 598959"/>
              <a:gd name="connsiteX39" fmla="*/ 565769 w 607554"/>
              <a:gd name="connsiteY39" fmla="*/ 55461 h 598959"/>
              <a:gd name="connsiteX40" fmla="*/ 583836 w 607554"/>
              <a:gd name="connsiteY40" fmla="*/ 67104 h 598959"/>
              <a:gd name="connsiteX41" fmla="*/ 605819 w 607554"/>
              <a:gd name="connsiteY41" fmla="*/ 115454 h 598959"/>
              <a:gd name="connsiteX42" fmla="*/ 605819 w 607554"/>
              <a:gd name="connsiteY42" fmla="*/ 131808 h 598959"/>
              <a:gd name="connsiteX43" fmla="*/ 583836 w 607554"/>
              <a:gd name="connsiteY43" fmla="*/ 180159 h 598959"/>
              <a:gd name="connsiteX44" fmla="*/ 565769 w 607554"/>
              <a:gd name="connsiteY44" fmla="*/ 191802 h 598959"/>
              <a:gd name="connsiteX45" fmla="*/ 481576 w 607554"/>
              <a:gd name="connsiteY45" fmla="*/ 191802 h 598959"/>
              <a:gd name="connsiteX46" fmla="*/ 481576 w 607554"/>
              <a:gd name="connsiteY46" fmla="*/ 231264 h 598959"/>
              <a:gd name="connsiteX47" fmla="*/ 539070 w 607554"/>
              <a:gd name="connsiteY47" fmla="*/ 231264 h 598959"/>
              <a:gd name="connsiteX48" fmla="*/ 558916 w 607554"/>
              <a:gd name="connsiteY48" fmla="*/ 251173 h 598959"/>
              <a:gd name="connsiteX49" fmla="*/ 558916 w 607554"/>
              <a:gd name="connsiteY49" fmla="*/ 347786 h 598959"/>
              <a:gd name="connsiteX50" fmla="*/ 539070 w 607554"/>
              <a:gd name="connsiteY50" fmla="*/ 367606 h 598959"/>
              <a:gd name="connsiteX51" fmla="*/ 481576 w 607554"/>
              <a:gd name="connsiteY51" fmla="*/ 367606 h 598959"/>
              <a:gd name="connsiteX52" fmla="*/ 481576 w 607554"/>
              <a:gd name="connsiteY52" fmla="*/ 407157 h 598959"/>
              <a:gd name="connsiteX53" fmla="*/ 539070 w 607554"/>
              <a:gd name="connsiteY53" fmla="*/ 407157 h 598959"/>
              <a:gd name="connsiteX54" fmla="*/ 558916 w 607554"/>
              <a:gd name="connsiteY54" fmla="*/ 426977 h 598959"/>
              <a:gd name="connsiteX55" fmla="*/ 558916 w 607554"/>
              <a:gd name="connsiteY55" fmla="*/ 523589 h 598959"/>
              <a:gd name="connsiteX56" fmla="*/ 539070 w 607554"/>
              <a:gd name="connsiteY56" fmla="*/ 543498 h 598959"/>
              <a:gd name="connsiteX57" fmla="*/ 481576 w 607554"/>
              <a:gd name="connsiteY57" fmla="*/ 543498 h 598959"/>
              <a:gd name="connsiteX58" fmla="*/ 481576 w 607554"/>
              <a:gd name="connsiteY58" fmla="*/ 579139 h 598959"/>
              <a:gd name="connsiteX59" fmla="*/ 461729 w 607554"/>
              <a:gd name="connsiteY59" fmla="*/ 598959 h 598959"/>
              <a:gd name="connsiteX60" fmla="*/ 19847 w 607554"/>
              <a:gd name="connsiteY60" fmla="*/ 598959 h 598959"/>
              <a:gd name="connsiteX61" fmla="*/ 0 w 607554"/>
              <a:gd name="connsiteY61" fmla="*/ 579139 h 598959"/>
              <a:gd name="connsiteX62" fmla="*/ 0 w 607554"/>
              <a:gd name="connsiteY62" fmla="*/ 19820 h 598959"/>
              <a:gd name="connsiteX63" fmla="*/ 19847 w 607554"/>
              <a:gd name="connsiteY63" fmla="*/ 0 h 59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7554" h="598959">
                <a:moveTo>
                  <a:pt x="481576" y="446886"/>
                </a:moveTo>
                <a:lnTo>
                  <a:pt x="481576" y="503769"/>
                </a:lnTo>
                <a:lnTo>
                  <a:pt x="519134" y="503769"/>
                </a:lnTo>
                <a:lnTo>
                  <a:pt x="519134" y="446886"/>
                </a:lnTo>
                <a:close/>
                <a:moveTo>
                  <a:pt x="481576" y="270994"/>
                </a:moveTo>
                <a:lnTo>
                  <a:pt x="481576" y="327877"/>
                </a:lnTo>
                <a:lnTo>
                  <a:pt x="519134" y="327877"/>
                </a:lnTo>
                <a:lnTo>
                  <a:pt x="519134" y="270994"/>
                </a:lnTo>
                <a:close/>
                <a:moveTo>
                  <a:pt x="195909" y="265961"/>
                </a:moveTo>
                <a:lnTo>
                  <a:pt x="358877" y="265961"/>
                </a:lnTo>
                <a:cubicBezTo>
                  <a:pt x="369825" y="265961"/>
                  <a:pt x="378725" y="274849"/>
                  <a:pt x="378725" y="285870"/>
                </a:cubicBezTo>
                <a:cubicBezTo>
                  <a:pt x="378725" y="296801"/>
                  <a:pt x="369825" y="305689"/>
                  <a:pt x="358877" y="305689"/>
                </a:cubicBezTo>
                <a:lnTo>
                  <a:pt x="195909" y="305689"/>
                </a:lnTo>
                <a:cubicBezTo>
                  <a:pt x="184962" y="305689"/>
                  <a:pt x="176061" y="296801"/>
                  <a:pt x="176061" y="285870"/>
                </a:cubicBezTo>
                <a:cubicBezTo>
                  <a:pt x="176061" y="274849"/>
                  <a:pt x="184962" y="265961"/>
                  <a:pt x="195909" y="265961"/>
                </a:cubicBezTo>
                <a:close/>
                <a:moveTo>
                  <a:pt x="195909" y="169145"/>
                </a:moveTo>
                <a:lnTo>
                  <a:pt x="358877" y="169145"/>
                </a:lnTo>
                <a:cubicBezTo>
                  <a:pt x="369825" y="169145"/>
                  <a:pt x="378725" y="178033"/>
                  <a:pt x="378725" y="189053"/>
                </a:cubicBezTo>
                <a:cubicBezTo>
                  <a:pt x="378725" y="199985"/>
                  <a:pt x="369825" y="208873"/>
                  <a:pt x="358877" y="208873"/>
                </a:cubicBezTo>
                <a:lnTo>
                  <a:pt x="195909" y="208873"/>
                </a:lnTo>
                <a:cubicBezTo>
                  <a:pt x="184962" y="208873"/>
                  <a:pt x="176061" y="199985"/>
                  <a:pt x="176061" y="189053"/>
                </a:cubicBezTo>
                <a:cubicBezTo>
                  <a:pt x="176061" y="178033"/>
                  <a:pt x="184962" y="169145"/>
                  <a:pt x="195909" y="169145"/>
                </a:cubicBezTo>
                <a:close/>
                <a:moveTo>
                  <a:pt x="481576" y="95190"/>
                </a:moveTo>
                <a:lnTo>
                  <a:pt x="481576" y="152073"/>
                </a:lnTo>
                <a:lnTo>
                  <a:pt x="552954" y="152073"/>
                </a:lnTo>
                <a:lnTo>
                  <a:pt x="565858" y="123631"/>
                </a:lnTo>
                <a:lnTo>
                  <a:pt x="552954" y="95190"/>
                </a:lnTo>
                <a:close/>
                <a:moveTo>
                  <a:pt x="118547" y="39640"/>
                </a:moveTo>
                <a:lnTo>
                  <a:pt x="118547" y="559230"/>
                </a:lnTo>
                <a:lnTo>
                  <a:pt x="441793" y="559230"/>
                </a:lnTo>
                <a:lnTo>
                  <a:pt x="441793" y="39640"/>
                </a:lnTo>
                <a:close/>
                <a:moveTo>
                  <a:pt x="39783" y="39640"/>
                </a:moveTo>
                <a:lnTo>
                  <a:pt x="39783" y="559230"/>
                </a:lnTo>
                <a:lnTo>
                  <a:pt x="78764" y="559230"/>
                </a:lnTo>
                <a:lnTo>
                  <a:pt x="78764" y="39640"/>
                </a:lnTo>
                <a:close/>
                <a:moveTo>
                  <a:pt x="19847" y="0"/>
                </a:moveTo>
                <a:lnTo>
                  <a:pt x="461729" y="0"/>
                </a:lnTo>
                <a:cubicBezTo>
                  <a:pt x="472676" y="0"/>
                  <a:pt x="481576" y="8888"/>
                  <a:pt x="481576" y="19820"/>
                </a:cubicBezTo>
                <a:lnTo>
                  <a:pt x="481576" y="55461"/>
                </a:lnTo>
                <a:lnTo>
                  <a:pt x="565769" y="55461"/>
                </a:lnTo>
                <a:cubicBezTo>
                  <a:pt x="573512" y="55461"/>
                  <a:pt x="580632" y="59994"/>
                  <a:pt x="583836" y="67104"/>
                </a:cubicBezTo>
                <a:lnTo>
                  <a:pt x="605819" y="115454"/>
                </a:lnTo>
                <a:cubicBezTo>
                  <a:pt x="608133" y="120609"/>
                  <a:pt x="608133" y="126653"/>
                  <a:pt x="605819" y="131808"/>
                </a:cubicBezTo>
                <a:lnTo>
                  <a:pt x="583836" y="180159"/>
                </a:lnTo>
                <a:cubicBezTo>
                  <a:pt x="580632" y="187269"/>
                  <a:pt x="573512" y="191802"/>
                  <a:pt x="565769" y="191802"/>
                </a:cubicBezTo>
                <a:lnTo>
                  <a:pt x="481576" y="191802"/>
                </a:lnTo>
                <a:lnTo>
                  <a:pt x="481576" y="231264"/>
                </a:lnTo>
                <a:lnTo>
                  <a:pt x="539070" y="231264"/>
                </a:lnTo>
                <a:cubicBezTo>
                  <a:pt x="550017" y="231264"/>
                  <a:pt x="558916" y="240152"/>
                  <a:pt x="558916" y="251173"/>
                </a:cubicBezTo>
                <a:lnTo>
                  <a:pt x="558916" y="347786"/>
                </a:lnTo>
                <a:cubicBezTo>
                  <a:pt x="558916" y="358718"/>
                  <a:pt x="550017" y="367606"/>
                  <a:pt x="539070" y="367606"/>
                </a:cubicBezTo>
                <a:lnTo>
                  <a:pt x="481576" y="367606"/>
                </a:lnTo>
                <a:lnTo>
                  <a:pt x="481576" y="407157"/>
                </a:lnTo>
                <a:lnTo>
                  <a:pt x="539070" y="407157"/>
                </a:lnTo>
                <a:cubicBezTo>
                  <a:pt x="550017" y="407157"/>
                  <a:pt x="558916" y="416045"/>
                  <a:pt x="558916" y="426977"/>
                </a:cubicBezTo>
                <a:lnTo>
                  <a:pt x="558916" y="523589"/>
                </a:lnTo>
                <a:cubicBezTo>
                  <a:pt x="558916" y="534610"/>
                  <a:pt x="550017" y="543498"/>
                  <a:pt x="539070" y="543498"/>
                </a:cubicBezTo>
                <a:lnTo>
                  <a:pt x="481576" y="543498"/>
                </a:lnTo>
                <a:lnTo>
                  <a:pt x="481576" y="579139"/>
                </a:lnTo>
                <a:cubicBezTo>
                  <a:pt x="481576" y="590071"/>
                  <a:pt x="472676" y="598959"/>
                  <a:pt x="461729" y="598959"/>
                </a:cubicBezTo>
                <a:lnTo>
                  <a:pt x="19847" y="598959"/>
                </a:lnTo>
                <a:cubicBezTo>
                  <a:pt x="8900" y="598959"/>
                  <a:pt x="0" y="590071"/>
                  <a:pt x="0" y="579139"/>
                </a:cubicBezTo>
                <a:lnTo>
                  <a:pt x="0" y="19820"/>
                </a:lnTo>
                <a:cubicBezTo>
                  <a:pt x="0" y="8888"/>
                  <a:pt x="8900" y="0"/>
                  <a:pt x="19847" y="0"/>
                </a:cubicBezTo>
                <a:close/>
              </a:path>
            </a:pathLst>
          </a:custGeom>
          <a:solidFill>
            <a:srgbClr val="BFBFBF">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defRPr/>
            </a:pPr>
            <a:endParaRPr lang="zh-CN" altLang="en-US" sz="2400">
              <a:solidFill>
                <a:prstClr val="white"/>
              </a:solidFill>
              <a:latin typeface="Arial"/>
              <a:ea typeface="微软雅黑"/>
            </a:endParaRPr>
          </a:p>
        </p:txBody>
      </p:sp>
      <p:sp>
        <p:nvSpPr>
          <p:cNvPr id="12" name="矩形-3"/>
          <p:cNvSpPr/>
          <p:nvPr/>
        </p:nvSpPr>
        <p:spPr>
          <a:xfrm>
            <a:off x="4224362" y="4101076"/>
            <a:ext cx="536895" cy="536889"/>
          </a:xfrm>
          <a:custGeom>
            <a:avLst/>
            <a:gdLst>
              <a:gd name="connsiteX0" fmla="*/ 200025 w 323850"/>
              <a:gd name="connsiteY0" fmla="*/ 303213 h 336550"/>
              <a:gd name="connsiteX1" fmla="*/ 188912 w 323850"/>
              <a:gd name="connsiteY1" fmla="*/ 314326 h 336550"/>
              <a:gd name="connsiteX2" fmla="*/ 200025 w 323850"/>
              <a:gd name="connsiteY2" fmla="*/ 325439 h 336550"/>
              <a:gd name="connsiteX3" fmla="*/ 211138 w 323850"/>
              <a:gd name="connsiteY3" fmla="*/ 314326 h 336550"/>
              <a:gd name="connsiteX4" fmla="*/ 200025 w 323850"/>
              <a:gd name="connsiteY4" fmla="*/ 303213 h 336550"/>
              <a:gd name="connsiteX5" fmla="*/ 267890 w 323850"/>
              <a:gd name="connsiteY5" fmla="*/ 200026 h 336550"/>
              <a:gd name="connsiteX6" fmla="*/ 306529 w 323850"/>
              <a:gd name="connsiteY6" fmla="*/ 200026 h 336550"/>
              <a:gd name="connsiteX7" fmla="*/ 323850 w 323850"/>
              <a:gd name="connsiteY7" fmla="*/ 217105 h 336550"/>
              <a:gd name="connsiteX8" fmla="*/ 323850 w 323850"/>
              <a:gd name="connsiteY8" fmla="*/ 219733 h 336550"/>
              <a:gd name="connsiteX9" fmla="*/ 306529 w 323850"/>
              <a:gd name="connsiteY9" fmla="*/ 238126 h 336550"/>
              <a:gd name="connsiteX10" fmla="*/ 267890 w 323850"/>
              <a:gd name="connsiteY10" fmla="*/ 238126 h 336550"/>
              <a:gd name="connsiteX11" fmla="*/ 249237 w 323850"/>
              <a:gd name="connsiteY11" fmla="*/ 219733 h 336550"/>
              <a:gd name="connsiteX12" fmla="*/ 249237 w 323850"/>
              <a:gd name="connsiteY12" fmla="*/ 217105 h 336550"/>
              <a:gd name="connsiteX13" fmla="*/ 267890 w 323850"/>
              <a:gd name="connsiteY13" fmla="*/ 200026 h 336550"/>
              <a:gd name="connsiteX14" fmla="*/ 267890 w 323850"/>
              <a:gd name="connsiteY14" fmla="*/ 155576 h 336550"/>
              <a:gd name="connsiteX15" fmla="*/ 306529 w 323850"/>
              <a:gd name="connsiteY15" fmla="*/ 155576 h 336550"/>
              <a:gd name="connsiteX16" fmla="*/ 323850 w 323850"/>
              <a:gd name="connsiteY16" fmla="*/ 172528 h 336550"/>
              <a:gd name="connsiteX17" fmla="*/ 323850 w 323850"/>
              <a:gd name="connsiteY17" fmla="*/ 175137 h 336550"/>
              <a:gd name="connsiteX18" fmla="*/ 306529 w 323850"/>
              <a:gd name="connsiteY18" fmla="*/ 192089 h 336550"/>
              <a:gd name="connsiteX19" fmla="*/ 267890 w 323850"/>
              <a:gd name="connsiteY19" fmla="*/ 192089 h 336550"/>
              <a:gd name="connsiteX20" fmla="*/ 249237 w 323850"/>
              <a:gd name="connsiteY20" fmla="*/ 175137 h 336550"/>
              <a:gd name="connsiteX21" fmla="*/ 249237 w 323850"/>
              <a:gd name="connsiteY21" fmla="*/ 172528 h 336550"/>
              <a:gd name="connsiteX22" fmla="*/ 267890 w 323850"/>
              <a:gd name="connsiteY22" fmla="*/ 155576 h 336550"/>
              <a:gd name="connsiteX23" fmla="*/ 175670 w 323850"/>
              <a:gd name="connsiteY23" fmla="*/ 15876 h 336550"/>
              <a:gd name="connsiteX24" fmla="*/ 173037 w 323850"/>
              <a:gd name="connsiteY24" fmla="*/ 19686 h 336550"/>
              <a:gd name="connsiteX25" fmla="*/ 175670 w 323850"/>
              <a:gd name="connsiteY25" fmla="*/ 22226 h 336550"/>
              <a:gd name="connsiteX26" fmla="*/ 224379 w 323850"/>
              <a:gd name="connsiteY26" fmla="*/ 22226 h 336550"/>
              <a:gd name="connsiteX27" fmla="*/ 227012 w 323850"/>
              <a:gd name="connsiteY27" fmla="*/ 19686 h 336550"/>
              <a:gd name="connsiteX28" fmla="*/ 224379 w 323850"/>
              <a:gd name="connsiteY28" fmla="*/ 15876 h 336550"/>
              <a:gd name="connsiteX29" fmla="*/ 175670 w 323850"/>
              <a:gd name="connsiteY29" fmla="*/ 15876 h 336550"/>
              <a:gd name="connsiteX30" fmla="*/ 125064 w 323850"/>
              <a:gd name="connsiteY30" fmla="*/ 0 h 336550"/>
              <a:gd name="connsiteX31" fmla="*/ 276458 w 323850"/>
              <a:gd name="connsiteY31" fmla="*/ 0 h 336550"/>
              <a:gd name="connsiteX32" fmla="*/ 298837 w 323850"/>
              <a:gd name="connsiteY32" fmla="*/ 22349 h 336550"/>
              <a:gd name="connsiteX33" fmla="*/ 298837 w 323850"/>
              <a:gd name="connsiteY33" fmla="*/ 109116 h 336550"/>
              <a:gd name="connsiteX34" fmla="*/ 306736 w 323850"/>
              <a:gd name="connsiteY34" fmla="*/ 109116 h 336550"/>
              <a:gd name="connsiteX35" fmla="*/ 323850 w 323850"/>
              <a:gd name="connsiteY35" fmla="*/ 127521 h 336550"/>
              <a:gd name="connsiteX36" fmla="*/ 323850 w 323850"/>
              <a:gd name="connsiteY36" fmla="*/ 130150 h 336550"/>
              <a:gd name="connsiteX37" fmla="*/ 306736 w 323850"/>
              <a:gd name="connsiteY37" fmla="*/ 147241 h 336550"/>
              <a:gd name="connsiteX38" fmla="*/ 268559 w 323850"/>
              <a:gd name="connsiteY38" fmla="*/ 147241 h 336550"/>
              <a:gd name="connsiteX39" fmla="*/ 250128 w 323850"/>
              <a:gd name="connsiteY39" fmla="*/ 130150 h 336550"/>
              <a:gd name="connsiteX40" fmla="*/ 250128 w 323850"/>
              <a:gd name="connsiteY40" fmla="*/ 127521 h 336550"/>
              <a:gd name="connsiteX41" fmla="*/ 268559 w 323850"/>
              <a:gd name="connsiteY41" fmla="*/ 109116 h 336550"/>
              <a:gd name="connsiteX42" fmla="*/ 272508 w 323850"/>
              <a:gd name="connsiteY42" fmla="*/ 109116 h 336550"/>
              <a:gd name="connsiteX43" fmla="*/ 283040 w 323850"/>
              <a:gd name="connsiteY43" fmla="*/ 109116 h 336550"/>
              <a:gd name="connsiteX44" fmla="*/ 283040 w 323850"/>
              <a:gd name="connsiteY44" fmla="*/ 35496 h 336550"/>
              <a:gd name="connsiteX45" fmla="*/ 118481 w 323850"/>
              <a:gd name="connsiteY45" fmla="*/ 35496 h 336550"/>
              <a:gd name="connsiteX46" fmla="*/ 118481 w 323850"/>
              <a:gd name="connsiteY46" fmla="*/ 76250 h 336550"/>
              <a:gd name="connsiteX47" fmla="*/ 155342 w 323850"/>
              <a:gd name="connsiteY47" fmla="*/ 56530 h 336550"/>
              <a:gd name="connsiteX48" fmla="*/ 184305 w 323850"/>
              <a:gd name="connsiteY48" fmla="*/ 74935 h 336550"/>
              <a:gd name="connsiteX49" fmla="*/ 139545 w 323850"/>
              <a:gd name="connsiteY49" fmla="*/ 117004 h 336550"/>
              <a:gd name="connsiteX50" fmla="*/ 118481 w 323850"/>
              <a:gd name="connsiteY50" fmla="*/ 131465 h 336550"/>
              <a:gd name="connsiteX51" fmla="*/ 118481 w 323850"/>
              <a:gd name="connsiteY51" fmla="*/ 294481 h 336550"/>
              <a:gd name="connsiteX52" fmla="*/ 283040 w 323850"/>
              <a:gd name="connsiteY52" fmla="*/ 294481 h 336550"/>
              <a:gd name="connsiteX53" fmla="*/ 283040 w 323850"/>
              <a:gd name="connsiteY53" fmla="*/ 282649 h 336550"/>
              <a:gd name="connsiteX54" fmla="*/ 268559 w 323850"/>
              <a:gd name="connsiteY54" fmla="*/ 282649 h 336550"/>
              <a:gd name="connsiteX55" fmla="*/ 250128 w 323850"/>
              <a:gd name="connsiteY55" fmla="*/ 264244 h 336550"/>
              <a:gd name="connsiteX56" fmla="*/ 250128 w 323850"/>
              <a:gd name="connsiteY56" fmla="*/ 262930 h 336550"/>
              <a:gd name="connsiteX57" fmla="*/ 268559 w 323850"/>
              <a:gd name="connsiteY57" fmla="*/ 244525 h 336550"/>
              <a:gd name="connsiteX58" fmla="*/ 306736 w 323850"/>
              <a:gd name="connsiteY58" fmla="*/ 244525 h 336550"/>
              <a:gd name="connsiteX59" fmla="*/ 323850 w 323850"/>
              <a:gd name="connsiteY59" fmla="*/ 262930 h 336550"/>
              <a:gd name="connsiteX60" fmla="*/ 323850 w 323850"/>
              <a:gd name="connsiteY60" fmla="*/ 264244 h 336550"/>
              <a:gd name="connsiteX61" fmla="*/ 306736 w 323850"/>
              <a:gd name="connsiteY61" fmla="*/ 282649 h 336550"/>
              <a:gd name="connsiteX62" fmla="*/ 301470 w 323850"/>
              <a:gd name="connsiteY62" fmla="*/ 282649 h 336550"/>
              <a:gd name="connsiteX63" fmla="*/ 298837 w 323850"/>
              <a:gd name="connsiteY63" fmla="*/ 282649 h 336550"/>
              <a:gd name="connsiteX64" fmla="*/ 298837 w 323850"/>
              <a:gd name="connsiteY64" fmla="*/ 314201 h 336550"/>
              <a:gd name="connsiteX65" fmla="*/ 276458 w 323850"/>
              <a:gd name="connsiteY65" fmla="*/ 336550 h 336550"/>
              <a:gd name="connsiteX66" fmla="*/ 125064 w 323850"/>
              <a:gd name="connsiteY66" fmla="*/ 336550 h 336550"/>
              <a:gd name="connsiteX67" fmla="*/ 102684 w 323850"/>
              <a:gd name="connsiteY67" fmla="*/ 314201 h 336550"/>
              <a:gd name="connsiteX68" fmla="*/ 102684 w 323850"/>
              <a:gd name="connsiteY68" fmla="*/ 287908 h 336550"/>
              <a:gd name="connsiteX69" fmla="*/ 75038 w 323850"/>
              <a:gd name="connsiteY69" fmla="*/ 287908 h 336550"/>
              <a:gd name="connsiteX70" fmla="*/ 13164 w 323850"/>
              <a:gd name="connsiteY70" fmla="*/ 255042 h 336550"/>
              <a:gd name="connsiteX71" fmla="*/ 11848 w 323850"/>
              <a:gd name="connsiteY71" fmla="*/ 253727 h 336550"/>
              <a:gd name="connsiteX72" fmla="*/ 9215 w 323850"/>
              <a:gd name="connsiteY72" fmla="*/ 249783 h 336550"/>
              <a:gd name="connsiteX73" fmla="*/ 7899 w 323850"/>
              <a:gd name="connsiteY73" fmla="*/ 244525 h 336550"/>
              <a:gd name="connsiteX74" fmla="*/ 6582 w 323850"/>
              <a:gd name="connsiteY74" fmla="*/ 240581 h 336550"/>
              <a:gd name="connsiteX75" fmla="*/ 2633 w 323850"/>
              <a:gd name="connsiteY75" fmla="*/ 231378 h 336550"/>
              <a:gd name="connsiteX76" fmla="*/ 2633 w 323850"/>
              <a:gd name="connsiteY76" fmla="*/ 228749 h 336550"/>
              <a:gd name="connsiteX77" fmla="*/ 0 w 323850"/>
              <a:gd name="connsiteY77" fmla="*/ 219546 h 336550"/>
              <a:gd name="connsiteX78" fmla="*/ 0 w 323850"/>
              <a:gd name="connsiteY78" fmla="*/ 215602 h 336550"/>
              <a:gd name="connsiteX79" fmla="*/ 0 w 323850"/>
              <a:gd name="connsiteY79" fmla="*/ 202456 h 336550"/>
              <a:gd name="connsiteX80" fmla="*/ 40810 w 323850"/>
              <a:gd name="connsiteY80" fmla="*/ 119633 h 336550"/>
              <a:gd name="connsiteX81" fmla="*/ 102684 w 323850"/>
              <a:gd name="connsiteY81" fmla="*/ 85452 h 336550"/>
              <a:gd name="connsiteX82" fmla="*/ 102684 w 323850"/>
              <a:gd name="connsiteY82" fmla="*/ 22349 h 336550"/>
              <a:gd name="connsiteX83" fmla="*/ 125064 w 323850"/>
              <a:gd name="connsiteY8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23850" h="336550">
                <a:moveTo>
                  <a:pt x="200025" y="303213"/>
                </a:moveTo>
                <a:cubicBezTo>
                  <a:pt x="193887" y="303213"/>
                  <a:pt x="188912" y="308188"/>
                  <a:pt x="188912" y="314326"/>
                </a:cubicBezTo>
                <a:cubicBezTo>
                  <a:pt x="188912" y="320464"/>
                  <a:pt x="193887" y="325439"/>
                  <a:pt x="200025" y="325439"/>
                </a:cubicBezTo>
                <a:cubicBezTo>
                  <a:pt x="206163" y="325439"/>
                  <a:pt x="211138" y="320464"/>
                  <a:pt x="211138" y="314326"/>
                </a:cubicBezTo>
                <a:cubicBezTo>
                  <a:pt x="211138" y="308188"/>
                  <a:pt x="206163" y="303213"/>
                  <a:pt x="200025" y="303213"/>
                </a:cubicBezTo>
                <a:close/>
                <a:moveTo>
                  <a:pt x="267890" y="200026"/>
                </a:moveTo>
                <a:cubicBezTo>
                  <a:pt x="267890" y="200026"/>
                  <a:pt x="267890" y="200026"/>
                  <a:pt x="306529" y="200026"/>
                </a:cubicBezTo>
                <a:cubicBezTo>
                  <a:pt x="315856" y="200026"/>
                  <a:pt x="323850" y="207909"/>
                  <a:pt x="323850" y="217105"/>
                </a:cubicBezTo>
                <a:cubicBezTo>
                  <a:pt x="323850" y="217105"/>
                  <a:pt x="323850" y="217105"/>
                  <a:pt x="323850" y="219733"/>
                </a:cubicBezTo>
                <a:cubicBezTo>
                  <a:pt x="323850" y="228929"/>
                  <a:pt x="315856" y="238126"/>
                  <a:pt x="306529" y="238126"/>
                </a:cubicBezTo>
                <a:cubicBezTo>
                  <a:pt x="306529" y="238126"/>
                  <a:pt x="306529" y="238126"/>
                  <a:pt x="267890" y="238126"/>
                </a:cubicBezTo>
                <a:cubicBezTo>
                  <a:pt x="257231" y="238126"/>
                  <a:pt x="249237" y="228929"/>
                  <a:pt x="249237" y="219733"/>
                </a:cubicBezTo>
                <a:cubicBezTo>
                  <a:pt x="249237" y="219733"/>
                  <a:pt x="249237" y="219733"/>
                  <a:pt x="249237" y="217105"/>
                </a:cubicBezTo>
                <a:cubicBezTo>
                  <a:pt x="249237" y="207909"/>
                  <a:pt x="257231" y="200026"/>
                  <a:pt x="267890" y="200026"/>
                </a:cubicBezTo>
                <a:close/>
                <a:moveTo>
                  <a:pt x="267890" y="155576"/>
                </a:moveTo>
                <a:cubicBezTo>
                  <a:pt x="267890" y="155576"/>
                  <a:pt x="267890" y="155576"/>
                  <a:pt x="306529" y="155576"/>
                </a:cubicBezTo>
                <a:cubicBezTo>
                  <a:pt x="315856" y="155576"/>
                  <a:pt x="323850" y="163400"/>
                  <a:pt x="323850" y="172528"/>
                </a:cubicBezTo>
                <a:cubicBezTo>
                  <a:pt x="323850" y="172528"/>
                  <a:pt x="323850" y="172528"/>
                  <a:pt x="323850" y="175137"/>
                </a:cubicBezTo>
                <a:cubicBezTo>
                  <a:pt x="323850" y="184265"/>
                  <a:pt x="315856" y="192089"/>
                  <a:pt x="306529" y="192089"/>
                </a:cubicBezTo>
                <a:cubicBezTo>
                  <a:pt x="306529" y="192089"/>
                  <a:pt x="306529" y="192089"/>
                  <a:pt x="267890" y="192089"/>
                </a:cubicBezTo>
                <a:cubicBezTo>
                  <a:pt x="257231" y="192089"/>
                  <a:pt x="249237" y="184265"/>
                  <a:pt x="249237" y="175137"/>
                </a:cubicBezTo>
                <a:cubicBezTo>
                  <a:pt x="249237" y="175137"/>
                  <a:pt x="249237" y="175137"/>
                  <a:pt x="249237" y="172528"/>
                </a:cubicBezTo>
                <a:cubicBezTo>
                  <a:pt x="249237" y="163400"/>
                  <a:pt x="257231" y="155576"/>
                  <a:pt x="267890" y="155576"/>
                </a:cubicBezTo>
                <a:close/>
                <a:moveTo>
                  <a:pt x="175670" y="15876"/>
                </a:moveTo>
                <a:cubicBezTo>
                  <a:pt x="174353" y="15876"/>
                  <a:pt x="173037" y="17146"/>
                  <a:pt x="173037" y="19686"/>
                </a:cubicBezTo>
                <a:cubicBezTo>
                  <a:pt x="173037" y="20956"/>
                  <a:pt x="174353" y="22226"/>
                  <a:pt x="175670" y="22226"/>
                </a:cubicBezTo>
                <a:cubicBezTo>
                  <a:pt x="175670" y="22226"/>
                  <a:pt x="175670" y="22226"/>
                  <a:pt x="224379" y="22226"/>
                </a:cubicBezTo>
                <a:cubicBezTo>
                  <a:pt x="225695" y="22226"/>
                  <a:pt x="227012" y="20956"/>
                  <a:pt x="227012" y="19686"/>
                </a:cubicBezTo>
                <a:cubicBezTo>
                  <a:pt x="227012" y="17146"/>
                  <a:pt x="225695" y="15876"/>
                  <a:pt x="224379" y="15876"/>
                </a:cubicBezTo>
                <a:cubicBezTo>
                  <a:pt x="224379" y="15876"/>
                  <a:pt x="224379" y="15876"/>
                  <a:pt x="175670" y="15876"/>
                </a:cubicBezTo>
                <a:close/>
                <a:moveTo>
                  <a:pt x="125064" y="0"/>
                </a:moveTo>
                <a:cubicBezTo>
                  <a:pt x="125064" y="0"/>
                  <a:pt x="125064" y="0"/>
                  <a:pt x="276458" y="0"/>
                </a:cubicBezTo>
                <a:cubicBezTo>
                  <a:pt x="288306" y="0"/>
                  <a:pt x="298837" y="10517"/>
                  <a:pt x="298837" y="22349"/>
                </a:cubicBezTo>
                <a:cubicBezTo>
                  <a:pt x="298837" y="22349"/>
                  <a:pt x="298837" y="22349"/>
                  <a:pt x="298837" y="109116"/>
                </a:cubicBezTo>
                <a:cubicBezTo>
                  <a:pt x="298837" y="109116"/>
                  <a:pt x="298837" y="109116"/>
                  <a:pt x="306736" y="109116"/>
                </a:cubicBezTo>
                <a:cubicBezTo>
                  <a:pt x="315951" y="109116"/>
                  <a:pt x="323850" y="118318"/>
                  <a:pt x="323850" y="127521"/>
                </a:cubicBezTo>
                <a:cubicBezTo>
                  <a:pt x="323850" y="127521"/>
                  <a:pt x="323850" y="127521"/>
                  <a:pt x="323850" y="130150"/>
                </a:cubicBezTo>
                <a:cubicBezTo>
                  <a:pt x="323850" y="139353"/>
                  <a:pt x="315951" y="147241"/>
                  <a:pt x="306736" y="147241"/>
                </a:cubicBezTo>
                <a:cubicBezTo>
                  <a:pt x="306736" y="147241"/>
                  <a:pt x="306736" y="147241"/>
                  <a:pt x="268559" y="147241"/>
                </a:cubicBezTo>
                <a:cubicBezTo>
                  <a:pt x="258027" y="147241"/>
                  <a:pt x="250128" y="139353"/>
                  <a:pt x="250128" y="130150"/>
                </a:cubicBezTo>
                <a:cubicBezTo>
                  <a:pt x="250128" y="130150"/>
                  <a:pt x="250128" y="130150"/>
                  <a:pt x="250128" y="127521"/>
                </a:cubicBezTo>
                <a:cubicBezTo>
                  <a:pt x="250128" y="118318"/>
                  <a:pt x="258027" y="109116"/>
                  <a:pt x="268559" y="109116"/>
                </a:cubicBezTo>
                <a:cubicBezTo>
                  <a:pt x="268559" y="109116"/>
                  <a:pt x="268559" y="109116"/>
                  <a:pt x="272508" y="109116"/>
                </a:cubicBezTo>
                <a:cubicBezTo>
                  <a:pt x="272508" y="109116"/>
                  <a:pt x="272508" y="109116"/>
                  <a:pt x="283040" y="109116"/>
                </a:cubicBezTo>
                <a:cubicBezTo>
                  <a:pt x="283040" y="109116"/>
                  <a:pt x="283040" y="109116"/>
                  <a:pt x="283040" y="35496"/>
                </a:cubicBezTo>
                <a:cubicBezTo>
                  <a:pt x="283040" y="35496"/>
                  <a:pt x="283040" y="35496"/>
                  <a:pt x="118481" y="35496"/>
                </a:cubicBezTo>
                <a:cubicBezTo>
                  <a:pt x="118481" y="35496"/>
                  <a:pt x="118481" y="35496"/>
                  <a:pt x="118481" y="76250"/>
                </a:cubicBezTo>
                <a:cubicBezTo>
                  <a:pt x="134279" y="67047"/>
                  <a:pt x="148760" y="59159"/>
                  <a:pt x="155342" y="56530"/>
                </a:cubicBezTo>
                <a:cubicBezTo>
                  <a:pt x="176406" y="44698"/>
                  <a:pt x="188254" y="59159"/>
                  <a:pt x="184305" y="74935"/>
                </a:cubicBezTo>
                <a:cubicBezTo>
                  <a:pt x="181672" y="86767"/>
                  <a:pt x="160608" y="99913"/>
                  <a:pt x="139545" y="117004"/>
                </a:cubicBezTo>
                <a:cubicBezTo>
                  <a:pt x="134279" y="120948"/>
                  <a:pt x="126380" y="126206"/>
                  <a:pt x="118481" y="131465"/>
                </a:cubicBezTo>
                <a:cubicBezTo>
                  <a:pt x="118481" y="131465"/>
                  <a:pt x="118481" y="131465"/>
                  <a:pt x="118481" y="294481"/>
                </a:cubicBezTo>
                <a:cubicBezTo>
                  <a:pt x="118481" y="294481"/>
                  <a:pt x="118481" y="294481"/>
                  <a:pt x="283040" y="294481"/>
                </a:cubicBezTo>
                <a:cubicBezTo>
                  <a:pt x="283040" y="294481"/>
                  <a:pt x="283040" y="294481"/>
                  <a:pt x="283040" y="282649"/>
                </a:cubicBezTo>
                <a:cubicBezTo>
                  <a:pt x="283040" y="282649"/>
                  <a:pt x="283040" y="282649"/>
                  <a:pt x="268559" y="282649"/>
                </a:cubicBezTo>
                <a:cubicBezTo>
                  <a:pt x="258027" y="282649"/>
                  <a:pt x="250128" y="274762"/>
                  <a:pt x="250128" y="264244"/>
                </a:cubicBezTo>
                <a:cubicBezTo>
                  <a:pt x="250128" y="264244"/>
                  <a:pt x="250128" y="264244"/>
                  <a:pt x="250128" y="262930"/>
                </a:cubicBezTo>
                <a:cubicBezTo>
                  <a:pt x="250128" y="252413"/>
                  <a:pt x="258027" y="244525"/>
                  <a:pt x="268559" y="244525"/>
                </a:cubicBezTo>
                <a:cubicBezTo>
                  <a:pt x="268559" y="244525"/>
                  <a:pt x="268559" y="244525"/>
                  <a:pt x="306736" y="244525"/>
                </a:cubicBezTo>
                <a:cubicBezTo>
                  <a:pt x="315951" y="244525"/>
                  <a:pt x="323850" y="252413"/>
                  <a:pt x="323850" y="262930"/>
                </a:cubicBezTo>
                <a:cubicBezTo>
                  <a:pt x="323850" y="262930"/>
                  <a:pt x="323850" y="262930"/>
                  <a:pt x="323850" y="264244"/>
                </a:cubicBezTo>
                <a:cubicBezTo>
                  <a:pt x="323850" y="274762"/>
                  <a:pt x="315951" y="282649"/>
                  <a:pt x="306736" y="282649"/>
                </a:cubicBezTo>
                <a:cubicBezTo>
                  <a:pt x="306736" y="282649"/>
                  <a:pt x="306736" y="282649"/>
                  <a:pt x="301470" y="282649"/>
                </a:cubicBezTo>
                <a:cubicBezTo>
                  <a:pt x="301470" y="282649"/>
                  <a:pt x="301470" y="282649"/>
                  <a:pt x="298837" y="282649"/>
                </a:cubicBezTo>
                <a:cubicBezTo>
                  <a:pt x="298837" y="282649"/>
                  <a:pt x="298837" y="282649"/>
                  <a:pt x="298837" y="314201"/>
                </a:cubicBezTo>
                <a:cubicBezTo>
                  <a:pt x="298837" y="326033"/>
                  <a:pt x="288306" y="336550"/>
                  <a:pt x="276458" y="336550"/>
                </a:cubicBezTo>
                <a:cubicBezTo>
                  <a:pt x="276458" y="336550"/>
                  <a:pt x="276458" y="336550"/>
                  <a:pt x="125064" y="336550"/>
                </a:cubicBezTo>
                <a:cubicBezTo>
                  <a:pt x="113216" y="336550"/>
                  <a:pt x="102684" y="326033"/>
                  <a:pt x="102684" y="314201"/>
                </a:cubicBezTo>
                <a:cubicBezTo>
                  <a:pt x="102684" y="314201"/>
                  <a:pt x="102684" y="314201"/>
                  <a:pt x="102684" y="287908"/>
                </a:cubicBezTo>
                <a:cubicBezTo>
                  <a:pt x="102684" y="287908"/>
                  <a:pt x="102684" y="287908"/>
                  <a:pt x="75038" y="287908"/>
                </a:cubicBezTo>
                <a:cubicBezTo>
                  <a:pt x="75038" y="287908"/>
                  <a:pt x="35544" y="287908"/>
                  <a:pt x="13164" y="255042"/>
                </a:cubicBezTo>
                <a:cubicBezTo>
                  <a:pt x="13164" y="253727"/>
                  <a:pt x="13164" y="253727"/>
                  <a:pt x="11848" y="253727"/>
                </a:cubicBezTo>
                <a:cubicBezTo>
                  <a:pt x="11848" y="252413"/>
                  <a:pt x="10531" y="251098"/>
                  <a:pt x="9215" y="249783"/>
                </a:cubicBezTo>
                <a:cubicBezTo>
                  <a:pt x="9215" y="248469"/>
                  <a:pt x="7899" y="245839"/>
                  <a:pt x="7899" y="244525"/>
                </a:cubicBezTo>
                <a:cubicBezTo>
                  <a:pt x="6582" y="243210"/>
                  <a:pt x="6582" y="241895"/>
                  <a:pt x="6582" y="240581"/>
                </a:cubicBezTo>
                <a:cubicBezTo>
                  <a:pt x="5266" y="237951"/>
                  <a:pt x="3949" y="235322"/>
                  <a:pt x="2633" y="231378"/>
                </a:cubicBezTo>
                <a:cubicBezTo>
                  <a:pt x="2633" y="230063"/>
                  <a:pt x="2633" y="230063"/>
                  <a:pt x="2633" y="228749"/>
                </a:cubicBezTo>
                <a:cubicBezTo>
                  <a:pt x="1316" y="226120"/>
                  <a:pt x="1316" y="223490"/>
                  <a:pt x="0" y="219546"/>
                </a:cubicBezTo>
                <a:cubicBezTo>
                  <a:pt x="0" y="218232"/>
                  <a:pt x="0" y="216917"/>
                  <a:pt x="0" y="215602"/>
                </a:cubicBezTo>
                <a:cubicBezTo>
                  <a:pt x="0" y="211658"/>
                  <a:pt x="0" y="207714"/>
                  <a:pt x="0" y="202456"/>
                </a:cubicBezTo>
                <a:cubicBezTo>
                  <a:pt x="0" y="149870"/>
                  <a:pt x="23696" y="127521"/>
                  <a:pt x="40810" y="119633"/>
                </a:cubicBezTo>
                <a:cubicBezTo>
                  <a:pt x="40810" y="119633"/>
                  <a:pt x="72405" y="102543"/>
                  <a:pt x="102684" y="85452"/>
                </a:cubicBezTo>
                <a:cubicBezTo>
                  <a:pt x="102684" y="85452"/>
                  <a:pt x="102684" y="85452"/>
                  <a:pt x="102684" y="22349"/>
                </a:cubicBezTo>
                <a:cubicBezTo>
                  <a:pt x="102684" y="10517"/>
                  <a:pt x="113216" y="0"/>
                  <a:pt x="125064" y="0"/>
                </a:cubicBezTo>
                <a:close/>
              </a:path>
            </a:pathLst>
          </a:custGeom>
          <a:solidFill>
            <a:srgbClr val="FFD737">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defRPr/>
            </a:pPr>
            <a:endParaRPr lang="zh-CN" altLang="en-US" sz="2400">
              <a:solidFill>
                <a:prstClr val="white"/>
              </a:solidFill>
              <a:latin typeface="Arial"/>
              <a:ea typeface="微软雅黑"/>
            </a:endParaRPr>
          </a:p>
        </p:txBody>
      </p:sp>
      <p:cxnSp>
        <p:nvCxnSpPr>
          <p:cNvPr id="13" name="直接连接符 12"/>
          <p:cNvCxnSpPr/>
          <p:nvPr/>
        </p:nvCxnSpPr>
        <p:spPr>
          <a:xfrm>
            <a:off x="3887755" y="4758486"/>
            <a:ext cx="0" cy="14015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212963" y="3382156"/>
            <a:ext cx="3334403" cy="400110"/>
          </a:xfrm>
          <a:prstGeom prst="rect">
            <a:avLst/>
          </a:prstGeom>
        </p:spPr>
        <p:txBody>
          <a:bodyPr wrap="square">
            <a:spAutoFit/>
          </a:bodyPr>
          <a:lstStyle/>
          <a:p>
            <a:pPr marL="380990" indent="-380990">
              <a:buFont typeface="Wingdings" panose="05000000000000000000" pitchFamily="2" charset="2"/>
              <a:buChar char="Ø"/>
            </a:pPr>
            <a:r>
              <a:rPr lang="zh-CN" altLang="en-US" sz="2000" b="1" dirty="0">
                <a:solidFill>
                  <a:srgbClr val="353943"/>
                </a:solidFill>
                <a:latin typeface="微软雅黑" panose="020B0503020204020204" pitchFamily="34" charset="-122"/>
                <a:ea typeface="微软雅黑" panose="020B0503020204020204" pitchFamily="34" charset="-122"/>
              </a:rPr>
              <a:t>最大诚信原则的内容</a:t>
            </a:r>
          </a:p>
        </p:txBody>
      </p:sp>
      <p:sp>
        <p:nvSpPr>
          <p:cNvPr id="17" name="TextBox 16"/>
          <p:cNvSpPr txBox="1"/>
          <p:nvPr/>
        </p:nvSpPr>
        <p:spPr>
          <a:xfrm>
            <a:off x="1212963" y="4663784"/>
            <a:ext cx="2482771" cy="1399807"/>
          </a:xfrm>
          <a:prstGeom prst="rect">
            <a:avLst/>
          </a:prstGeom>
          <a:noFill/>
        </p:spPr>
        <p:txBody>
          <a:bodyPr wrap="square" rtlCol="0">
            <a:spAutoFit/>
          </a:bodyPr>
          <a:lstStyle/>
          <a:p>
            <a:pPr>
              <a:lnSpc>
                <a:spcPct val="130000"/>
              </a:lnSpc>
            </a:pPr>
            <a:r>
              <a:rPr lang="zh-CN" altLang="en-US" sz="1333" dirty="0">
                <a:latin typeface="微软雅黑" panose="020B0503020204020204" pitchFamily="34" charset="-122"/>
                <a:ea typeface="微软雅黑" panose="020B0503020204020204" pitchFamily="34" charset="-122"/>
              </a:rPr>
              <a:t>指合同订立前、订立时及在合同有效期内要求当事人按照法律，实事求是、尽自己所知、毫无保留地向对方所做的口头或书面陈述</a:t>
            </a:r>
          </a:p>
        </p:txBody>
      </p:sp>
      <p:sp>
        <p:nvSpPr>
          <p:cNvPr id="18" name="矩形 17"/>
          <p:cNvSpPr/>
          <p:nvPr/>
        </p:nvSpPr>
        <p:spPr>
          <a:xfrm>
            <a:off x="1837677" y="4164335"/>
            <a:ext cx="1042611" cy="379656"/>
          </a:xfrm>
          <a:prstGeom prst="rect">
            <a:avLst/>
          </a:prstGeom>
        </p:spPr>
        <p:txBody>
          <a:bodyPr wrap="square">
            <a:spAutoFit/>
          </a:bodyPr>
          <a:lstStyle/>
          <a:p>
            <a:r>
              <a:rPr lang="zh-CN" altLang="en-US" sz="1867" b="1" dirty="0">
                <a:solidFill>
                  <a:srgbClr val="BFBFBF"/>
                </a:solidFill>
                <a:latin typeface="微软雅黑" panose="020B0503020204020204" pitchFamily="34" charset="-122"/>
                <a:ea typeface="微软雅黑" panose="020B0503020204020204" pitchFamily="34" charset="-122"/>
              </a:rPr>
              <a:t>告 知</a:t>
            </a:r>
            <a:endParaRPr lang="zh-CN" altLang="en-US" sz="1867" b="1" dirty="0">
              <a:solidFill>
                <a:srgbClr val="BFBFBF"/>
              </a:solidFill>
            </a:endParaRPr>
          </a:p>
        </p:txBody>
      </p:sp>
      <p:sp>
        <p:nvSpPr>
          <p:cNvPr id="19" name="TextBox 18"/>
          <p:cNvSpPr txBox="1"/>
          <p:nvPr/>
        </p:nvSpPr>
        <p:spPr>
          <a:xfrm>
            <a:off x="4079776" y="4711135"/>
            <a:ext cx="2482771" cy="1399807"/>
          </a:xfrm>
          <a:prstGeom prst="rect">
            <a:avLst/>
          </a:prstGeom>
          <a:noFill/>
        </p:spPr>
        <p:txBody>
          <a:bodyPr wrap="square" rtlCol="0">
            <a:spAutoFit/>
          </a:bodyPr>
          <a:lstStyle/>
          <a:p>
            <a:pPr>
              <a:lnSpc>
                <a:spcPct val="130000"/>
              </a:lnSpc>
            </a:pPr>
            <a:r>
              <a:rPr lang="zh-CN" altLang="en-US" sz="1333" dirty="0">
                <a:latin typeface="微软雅黑" panose="020B0503020204020204" pitchFamily="34" charset="-122"/>
                <a:ea typeface="微软雅黑" panose="020B0503020204020204" pitchFamily="34" charset="-122"/>
              </a:rPr>
              <a:t>指保险人和投保人在保险合同中约定，投保人或被保险人在保险期限内担保对某种特定事项的作为或不作为或担保其真实性</a:t>
            </a:r>
          </a:p>
        </p:txBody>
      </p:sp>
      <p:sp>
        <p:nvSpPr>
          <p:cNvPr id="20" name="矩形 19"/>
          <p:cNvSpPr/>
          <p:nvPr/>
        </p:nvSpPr>
        <p:spPr>
          <a:xfrm>
            <a:off x="4847861" y="4164335"/>
            <a:ext cx="960107" cy="379656"/>
          </a:xfrm>
          <a:prstGeom prst="rect">
            <a:avLst/>
          </a:prstGeom>
        </p:spPr>
        <p:txBody>
          <a:bodyPr wrap="square">
            <a:spAutoFit/>
          </a:bodyPr>
          <a:lstStyle/>
          <a:p>
            <a:r>
              <a:rPr lang="zh-CN" altLang="en-US" sz="1867" b="1" dirty="0">
                <a:solidFill>
                  <a:srgbClr val="FFD737"/>
                </a:solidFill>
                <a:latin typeface="微软雅黑" panose="020B0503020204020204" pitchFamily="34" charset="-122"/>
                <a:ea typeface="微软雅黑" panose="020B0503020204020204" pitchFamily="34" charset="-122"/>
              </a:rPr>
              <a:t>保 证</a:t>
            </a:r>
            <a:endParaRPr lang="zh-CN" altLang="en-US" sz="1867" b="1" dirty="0">
              <a:solidFill>
                <a:srgbClr val="FFD737"/>
              </a:solidFill>
            </a:endParaRPr>
          </a:p>
        </p:txBody>
      </p:sp>
      <p:sp>
        <p:nvSpPr>
          <p:cNvPr id="22" name="矩形-1"/>
          <p:cNvSpPr>
            <a:spLocks noEditPoints="1"/>
          </p:cNvSpPr>
          <p:nvPr/>
        </p:nvSpPr>
        <p:spPr bwMode="auto">
          <a:xfrm>
            <a:off x="7248129" y="4105915"/>
            <a:ext cx="547039" cy="527208"/>
          </a:xfrm>
          <a:custGeom>
            <a:avLst/>
            <a:gdLst>
              <a:gd name="T0" fmla="*/ 532 w 661"/>
              <a:gd name="T1" fmla="*/ 544 h 639"/>
              <a:gd name="T2" fmla="*/ 549 w 661"/>
              <a:gd name="T3" fmla="*/ 604 h 639"/>
              <a:gd name="T4" fmla="*/ 593 w 661"/>
              <a:gd name="T5" fmla="*/ 563 h 639"/>
              <a:gd name="T6" fmla="*/ 420 w 661"/>
              <a:gd name="T7" fmla="*/ 337 h 639"/>
              <a:gd name="T8" fmla="*/ 619 w 661"/>
              <a:gd name="T9" fmla="*/ 542 h 639"/>
              <a:gd name="T10" fmla="*/ 627 w 661"/>
              <a:gd name="T11" fmla="*/ 582 h 639"/>
              <a:gd name="T12" fmla="*/ 608 w 661"/>
              <a:gd name="T13" fmla="*/ 618 h 639"/>
              <a:gd name="T14" fmla="*/ 577 w 661"/>
              <a:gd name="T15" fmla="*/ 635 h 639"/>
              <a:gd name="T16" fmla="*/ 543 w 661"/>
              <a:gd name="T17" fmla="*/ 635 h 639"/>
              <a:gd name="T18" fmla="*/ 513 w 661"/>
              <a:gd name="T19" fmla="*/ 618 h 639"/>
              <a:gd name="T20" fmla="*/ 325 w 661"/>
              <a:gd name="T21" fmla="*/ 385 h 639"/>
              <a:gd name="T22" fmla="*/ 373 w 661"/>
              <a:gd name="T23" fmla="*/ 409 h 639"/>
              <a:gd name="T24" fmla="*/ 420 w 661"/>
              <a:gd name="T25" fmla="*/ 362 h 639"/>
              <a:gd name="T26" fmla="*/ 420 w 661"/>
              <a:gd name="T27" fmla="*/ 347 h 639"/>
              <a:gd name="T28" fmla="*/ 140 w 661"/>
              <a:gd name="T29" fmla="*/ 15 h 639"/>
              <a:gd name="T30" fmla="*/ 210 w 661"/>
              <a:gd name="T31" fmla="*/ 34 h 639"/>
              <a:gd name="T32" fmla="*/ 259 w 661"/>
              <a:gd name="T33" fmla="*/ 80 h 639"/>
              <a:gd name="T34" fmla="*/ 280 w 661"/>
              <a:gd name="T35" fmla="*/ 136 h 639"/>
              <a:gd name="T36" fmla="*/ 276 w 661"/>
              <a:gd name="T37" fmla="*/ 193 h 639"/>
              <a:gd name="T38" fmla="*/ 322 w 661"/>
              <a:gd name="T39" fmla="*/ 239 h 639"/>
              <a:gd name="T40" fmla="*/ 305 w 661"/>
              <a:gd name="T41" fmla="*/ 241 h 639"/>
              <a:gd name="T42" fmla="*/ 238 w 661"/>
              <a:gd name="T43" fmla="*/ 297 h 639"/>
              <a:gd name="T44" fmla="*/ 274 w 661"/>
              <a:gd name="T45" fmla="*/ 333 h 639"/>
              <a:gd name="T46" fmla="*/ 185 w 661"/>
              <a:gd name="T47" fmla="*/ 290 h 639"/>
              <a:gd name="T48" fmla="*/ 155 w 661"/>
              <a:gd name="T49" fmla="*/ 296 h 639"/>
              <a:gd name="T50" fmla="*/ 94 w 661"/>
              <a:gd name="T51" fmla="*/ 288 h 639"/>
              <a:gd name="T52" fmla="*/ 41 w 661"/>
              <a:gd name="T53" fmla="*/ 256 h 639"/>
              <a:gd name="T54" fmla="*/ 5 w 661"/>
              <a:gd name="T55" fmla="*/ 191 h 639"/>
              <a:gd name="T56" fmla="*/ 5 w 661"/>
              <a:gd name="T57" fmla="*/ 119 h 639"/>
              <a:gd name="T58" fmla="*/ 162 w 661"/>
              <a:gd name="T59" fmla="*/ 178 h 639"/>
              <a:gd name="T60" fmla="*/ 104 w 661"/>
              <a:gd name="T61" fmla="*/ 21 h 639"/>
              <a:gd name="T62" fmla="*/ 558 w 661"/>
              <a:gd name="T63" fmla="*/ 0 h 639"/>
              <a:gd name="T64" fmla="*/ 481 w 661"/>
              <a:gd name="T65" fmla="*/ 280 h 639"/>
              <a:gd name="T66" fmla="*/ 441 w 661"/>
              <a:gd name="T67" fmla="*/ 288 h 639"/>
              <a:gd name="T68" fmla="*/ 411 w 661"/>
              <a:gd name="T69" fmla="*/ 318 h 639"/>
              <a:gd name="T70" fmla="*/ 403 w 661"/>
              <a:gd name="T71" fmla="*/ 356 h 639"/>
              <a:gd name="T72" fmla="*/ 325 w 661"/>
              <a:gd name="T73" fmla="*/ 362 h 639"/>
              <a:gd name="T74" fmla="*/ 155 w 661"/>
              <a:gd name="T75" fmla="*/ 548 h 639"/>
              <a:gd name="T76" fmla="*/ 36 w 661"/>
              <a:gd name="T77" fmla="*/ 639 h 639"/>
              <a:gd name="T78" fmla="*/ 79 w 661"/>
              <a:gd name="T79" fmla="*/ 532 h 639"/>
              <a:gd name="T80" fmla="*/ 119 w 661"/>
              <a:gd name="T81" fmla="*/ 512 h 639"/>
              <a:gd name="T82" fmla="*/ 261 w 661"/>
              <a:gd name="T83" fmla="*/ 297 h 639"/>
              <a:gd name="T84" fmla="*/ 324 w 661"/>
              <a:gd name="T85" fmla="*/ 256 h 639"/>
              <a:gd name="T86" fmla="*/ 360 w 661"/>
              <a:gd name="T87" fmla="*/ 237 h 639"/>
              <a:gd name="T88" fmla="*/ 378 w 661"/>
              <a:gd name="T89" fmla="*/ 201 h 639"/>
              <a:gd name="T90" fmla="*/ 558 w 661"/>
              <a:gd name="T91" fmla="*/ 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1" h="639">
                <a:moveTo>
                  <a:pt x="564" y="536"/>
                </a:moveTo>
                <a:lnTo>
                  <a:pt x="532" y="544"/>
                </a:lnTo>
                <a:lnTo>
                  <a:pt x="522" y="578"/>
                </a:lnTo>
                <a:lnTo>
                  <a:pt x="549" y="604"/>
                </a:lnTo>
                <a:lnTo>
                  <a:pt x="583" y="597"/>
                </a:lnTo>
                <a:lnTo>
                  <a:pt x="593" y="563"/>
                </a:lnTo>
                <a:lnTo>
                  <a:pt x="564" y="536"/>
                </a:lnTo>
                <a:close/>
                <a:moveTo>
                  <a:pt x="420" y="337"/>
                </a:moveTo>
                <a:lnTo>
                  <a:pt x="608" y="525"/>
                </a:lnTo>
                <a:lnTo>
                  <a:pt x="619" y="542"/>
                </a:lnTo>
                <a:lnTo>
                  <a:pt x="627" y="561"/>
                </a:lnTo>
                <a:lnTo>
                  <a:pt x="627" y="582"/>
                </a:lnTo>
                <a:lnTo>
                  <a:pt x="619" y="601"/>
                </a:lnTo>
                <a:lnTo>
                  <a:pt x="608" y="618"/>
                </a:lnTo>
                <a:lnTo>
                  <a:pt x="593" y="629"/>
                </a:lnTo>
                <a:lnTo>
                  <a:pt x="577" y="635"/>
                </a:lnTo>
                <a:lnTo>
                  <a:pt x="560" y="637"/>
                </a:lnTo>
                <a:lnTo>
                  <a:pt x="543" y="635"/>
                </a:lnTo>
                <a:lnTo>
                  <a:pt x="528" y="629"/>
                </a:lnTo>
                <a:lnTo>
                  <a:pt x="513" y="618"/>
                </a:lnTo>
                <a:lnTo>
                  <a:pt x="303" y="407"/>
                </a:lnTo>
                <a:lnTo>
                  <a:pt x="325" y="385"/>
                </a:lnTo>
                <a:lnTo>
                  <a:pt x="361" y="421"/>
                </a:lnTo>
                <a:lnTo>
                  <a:pt x="373" y="409"/>
                </a:lnTo>
                <a:lnTo>
                  <a:pt x="414" y="368"/>
                </a:lnTo>
                <a:lnTo>
                  <a:pt x="420" y="362"/>
                </a:lnTo>
                <a:lnTo>
                  <a:pt x="420" y="354"/>
                </a:lnTo>
                <a:lnTo>
                  <a:pt x="420" y="347"/>
                </a:lnTo>
                <a:lnTo>
                  <a:pt x="420" y="337"/>
                </a:lnTo>
                <a:close/>
                <a:moveTo>
                  <a:pt x="140" y="15"/>
                </a:moveTo>
                <a:lnTo>
                  <a:pt x="176" y="19"/>
                </a:lnTo>
                <a:lnTo>
                  <a:pt x="210" y="34"/>
                </a:lnTo>
                <a:lnTo>
                  <a:pt x="240" y="57"/>
                </a:lnTo>
                <a:lnTo>
                  <a:pt x="259" y="80"/>
                </a:lnTo>
                <a:lnTo>
                  <a:pt x="272" y="108"/>
                </a:lnTo>
                <a:lnTo>
                  <a:pt x="280" y="136"/>
                </a:lnTo>
                <a:lnTo>
                  <a:pt x="282" y="165"/>
                </a:lnTo>
                <a:lnTo>
                  <a:pt x="276" y="193"/>
                </a:lnTo>
                <a:lnTo>
                  <a:pt x="280" y="197"/>
                </a:lnTo>
                <a:lnTo>
                  <a:pt x="322" y="239"/>
                </a:lnTo>
                <a:lnTo>
                  <a:pt x="310" y="241"/>
                </a:lnTo>
                <a:lnTo>
                  <a:pt x="305" y="241"/>
                </a:lnTo>
                <a:lnTo>
                  <a:pt x="297" y="239"/>
                </a:lnTo>
                <a:lnTo>
                  <a:pt x="238" y="297"/>
                </a:lnTo>
                <a:lnTo>
                  <a:pt x="250" y="309"/>
                </a:lnTo>
                <a:lnTo>
                  <a:pt x="274" y="333"/>
                </a:lnTo>
                <a:lnTo>
                  <a:pt x="252" y="356"/>
                </a:lnTo>
                <a:lnTo>
                  <a:pt x="185" y="290"/>
                </a:lnTo>
                <a:lnTo>
                  <a:pt x="185" y="290"/>
                </a:lnTo>
                <a:lnTo>
                  <a:pt x="155" y="296"/>
                </a:lnTo>
                <a:lnTo>
                  <a:pt x="125" y="296"/>
                </a:lnTo>
                <a:lnTo>
                  <a:pt x="94" y="288"/>
                </a:lnTo>
                <a:lnTo>
                  <a:pt x="66" y="275"/>
                </a:lnTo>
                <a:lnTo>
                  <a:pt x="41" y="256"/>
                </a:lnTo>
                <a:lnTo>
                  <a:pt x="18" y="225"/>
                </a:lnTo>
                <a:lnTo>
                  <a:pt x="5" y="191"/>
                </a:lnTo>
                <a:lnTo>
                  <a:pt x="0" y="155"/>
                </a:lnTo>
                <a:lnTo>
                  <a:pt x="5" y="119"/>
                </a:lnTo>
                <a:lnTo>
                  <a:pt x="85" y="199"/>
                </a:lnTo>
                <a:lnTo>
                  <a:pt x="162" y="178"/>
                </a:lnTo>
                <a:lnTo>
                  <a:pt x="183" y="100"/>
                </a:lnTo>
                <a:lnTo>
                  <a:pt x="104" y="21"/>
                </a:lnTo>
                <a:lnTo>
                  <a:pt x="140" y="15"/>
                </a:lnTo>
                <a:close/>
                <a:moveTo>
                  <a:pt x="558" y="0"/>
                </a:moveTo>
                <a:lnTo>
                  <a:pt x="661" y="100"/>
                </a:lnTo>
                <a:lnTo>
                  <a:pt x="481" y="280"/>
                </a:lnTo>
                <a:lnTo>
                  <a:pt x="460" y="282"/>
                </a:lnTo>
                <a:lnTo>
                  <a:pt x="441" y="288"/>
                </a:lnTo>
                <a:lnTo>
                  <a:pt x="424" y="301"/>
                </a:lnTo>
                <a:lnTo>
                  <a:pt x="411" y="318"/>
                </a:lnTo>
                <a:lnTo>
                  <a:pt x="405" y="337"/>
                </a:lnTo>
                <a:lnTo>
                  <a:pt x="403" y="356"/>
                </a:lnTo>
                <a:lnTo>
                  <a:pt x="363" y="398"/>
                </a:lnTo>
                <a:lnTo>
                  <a:pt x="325" y="362"/>
                </a:lnTo>
                <a:lnTo>
                  <a:pt x="147" y="540"/>
                </a:lnTo>
                <a:lnTo>
                  <a:pt x="155" y="548"/>
                </a:lnTo>
                <a:lnTo>
                  <a:pt x="126" y="582"/>
                </a:lnTo>
                <a:lnTo>
                  <a:pt x="36" y="639"/>
                </a:lnTo>
                <a:lnTo>
                  <a:pt x="22" y="623"/>
                </a:lnTo>
                <a:lnTo>
                  <a:pt x="79" y="532"/>
                </a:lnTo>
                <a:lnTo>
                  <a:pt x="113" y="506"/>
                </a:lnTo>
                <a:lnTo>
                  <a:pt x="119" y="512"/>
                </a:lnTo>
                <a:lnTo>
                  <a:pt x="297" y="333"/>
                </a:lnTo>
                <a:lnTo>
                  <a:pt x="261" y="297"/>
                </a:lnTo>
                <a:lnTo>
                  <a:pt x="303" y="256"/>
                </a:lnTo>
                <a:lnTo>
                  <a:pt x="324" y="256"/>
                </a:lnTo>
                <a:lnTo>
                  <a:pt x="342" y="248"/>
                </a:lnTo>
                <a:lnTo>
                  <a:pt x="360" y="237"/>
                </a:lnTo>
                <a:lnTo>
                  <a:pt x="371" y="220"/>
                </a:lnTo>
                <a:lnTo>
                  <a:pt x="378" y="201"/>
                </a:lnTo>
                <a:lnTo>
                  <a:pt x="378" y="180"/>
                </a:lnTo>
                <a:lnTo>
                  <a:pt x="558" y="0"/>
                </a:lnTo>
                <a:close/>
              </a:path>
            </a:pathLst>
          </a:custGeom>
          <a:solidFill>
            <a:srgbClr val="353943">
              <a:alpha val="84000"/>
            </a:srgbClr>
          </a:solidFill>
          <a:ln w="15875">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endParaRPr>
          </a:p>
        </p:txBody>
      </p:sp>
      <p:sp>
        <p:nvSpPr>
          <p:cNvPr id="23" name="TextBox 22"/>
          <p:cNvSpPr txBox="1"/>
          <p:nvPr/>
        </p:nvSpPr>
        <p:spPr>
          <a:xfrm>
            <a:off x="7134519" y="4711135"/>
            <a:ext cx="3474544" cy="1399807"/>
          </a:xfrm>
          <a:prstGeom prst="rect">
            <a:avLst/>
          </a:prstGeom>
          <a:noFill/>
        </p:spPr>
        <p:txBody>
          <a:bodyPr wrap="square" rtlCol="0">
            <a:spAutoFit/>
          </a:bodyPr>
          <a:lstStyle/>
          <a:p>
            <a:pPr marL="304792" indent="-304792">
              <a:lnSpc>
                <a:spcPct val="130000"/>
              </a:lnSpc>
              <a:buFont typeface="+mj-ea"/>
              <a:buAutoNum type="circleNumDbPlain"/>
            </a:pPr>
            <a:r>
              <a:rPr lang="zh-CN" altLang="en-US" sz="1333" b="1" dirty="0">
                <a:latin typeface="微软雅黑" panose="020B0503020204020204" pitchFamily="34" charset="-122"/>
                <a:ea typeface="微软雅黑" panose="020B0503020204020204" pitchFamily="34" charset="-122"/>
              </a:rPr>
              <a:t>弃权</a:t>
            </a:r>
            <a:r>
              <a:rPr lang="en-US" altLang="zh-CN" sz="1333" b="1" dirty="0">
                <a:latin typeface="微软雅黑" panose="020B0503020204020204" pitchFamily="34" charset="-122"/>
                <a:ea typeface="微软雅黑" panose="020B0503020204020204" pitchFamily="34" charset="-122"/>
              </a:rPr>
              <a:t>:</a:t>
            </a:r>
            <a:r>
              <a:rPr lang="zh-CN" altLang="en-US" sz="1333" dirty="0">
                <a:latin typeface="微软雅黑" panose="020B0503020204020204" pitchFamily="34" charset="-122"/>
                <a:ea typeface="微软雅黑" panose="020B0503020204020204" pitchFamily="34" charset="-122"/>
              </a:rPr>
              <a:t>指保险合同一方当事人放弃他在保险合同中可以主张的某种权利</a:t>
            </a:r>
            <a:endParaRPr lang="en-US" altLang="zh-CN" sz="1333" dirty="0">
              <a:latin typeface="微软雅黑" panose="020B0503020204020204" pitchFamily="34" charset="-122"/>
              <a:ea typeface="微软雅黑" panose="020B0503020204020204" pitchFamily="34" charset="-122"/>
            </a:endParaRPr>
          </a:p>
          <a:p>
            <a:pPr marL="304792" indent="-304792">
              <a:lnSpc>
                <a:spcPct val="130000"/>
              </a:lnSpc>
              <a:buFont typeface="+mj-ea"/>
              <a:buAutoNum type="circleNumDbPlain"/>
            </a:pPr>
            <a:r>
              <a:rPr lang="zh-CN" altLang="en-US" sz="1333" b="1" dirty="0">
                <a:latin typeface="微软雅黑" panose="020B0503020204020204" pitchFamily="34" charset="-122"/>
                <a:ea typeface="微软雅黑" panose="020B0503020204020204" pitchFamily="34" charset="-122"/>
              </a:rPr>
              <a:t>禁止反言：</a:t>
            </a:r>
            <a:r>
              <a:rPr lang="zh-CN" altLang="en-US" sz="1333" dirty="0">
                <a:latin typeface="微软雅黑" panose="020B0503020204020204" pitchFamily="34" charset="-122"/>
                <a:ea typeface="微软雅黑" panose="020B0503020204020204" pitchFamily="34" charset="-122"/>
              </a:rPr>
              <a:t>指保险合同一方既然已放弃他在合同中的某种权利，将来不得再向他方主张这种权利</a:t>
            </a:r>
          </a:p>
        </p:txBody>
      </p:sp>
      <p:sp>
        <p:nvSpPr>
          <p:cNvPr id="24" name="矩形 23"/>
          <p:cNvSpPr/>
          <p:nvPr/>
        </p:nvSpPr>
        <p:spPr>
          <a:xfrm>
            <a:off x="7893203" y="4164335"/>
            <a:ext cx="2482771" cy="379656"/>
          </a:xfrm>
          <a:prstGeom prst="rect">
            <a:avLst/>
          </a:prstGeom>
        </p:spPr>
        <p:txBody>
          <a:bodyPr wrap="square">
            <a:spAutoFit/>
          </a:bodyPr>
          <a:lstStyle/>
          <a:p>
            <a:r>
              <a:rPr lang="zh-CN" altLang="en-US" sz="1867" b="1" dirty="0">
                <a:solidFill>
                  <a:srgbClr val="353943"/>
                </a:solidFill>
                <a:latin typeface="微软雅黑" panose="020B0503020204020204" pitchFamily="34" charset="-122"/>
                <a:ea typeface="微软雅黑" panose="020B0503020204020204" pitchFamily="34" charset="-122"/>
              </a:rPr>
              <a:t>弃权与禁止反言</a:t>
            </a:r>
            <a:endParaRPr lang="zh-CN" altLang="en-US" sz="1867" b="1" dirty="0">
              <a:solidFill>
                <a:srgbClr val="353943"/>
              </a:solidFill>
            </a:endParaRPr>
          </a:p>
        </p:txBody>
      </p:sp>
      <p:cxnSp>
        <p:nvCxnSpPr>
          <p:cNvPr id="35" name="直接连接符 34"/>
          <p:cNvCxnSpPr/>
          <p:nvPr/>
        </p:nvCxnSpPr>
        <p:spPr>
          <a:xfrm>
            <a:off x="6864085" y="4758486"/>
            <a:ext cx="0" cy="14015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a:extLst>
              <a:ext uri="{FF2B5EF4-FFF2-40B4-BE49-F238E27FC236}">
                <a16:creationId xmlns="" xmlns:a16="http://schemas.microsoft.com/office/drawing/2014/main" id="{12FA9A83-DB33-4F94-8263-C6C556853C67}"/>
              </a:ext>
            </a:extLst>
          </p:cNvPr>
          <p:cNvGrpSpPr/>
          <p:nvPr/>
        </p:nvGrpSpPr>
        <p:grpSpPr>
          <a:xfrm>
            <a:off x="-3518" y="-1"/>
            <a:ext cx="12195518" cy="737406"/>
            <a:chOff x="1300626" y="-1"/>
            <a:chExt cx="12195518" cy="737406"/>
          </a:xfrm>
        </p:grpSpPr>
        <p:grpSp>
          <p:nvGrpSpPr>
            <p:cNvPr id="28" name="组合 27">
              <a:extLst>
                <a:ext uri="{FF2B5EF4-FFF2-40B4-BE49-F238E27FC236}">
                  <a16:creationId xmlns="" xmlns:a16="http://schemas.microsoft.com/office/drawing/2014/main" id="{193B4E98-C3DA-444C-8CAB-71932122CCE2}"/>
                </a:ext>
              </a:extLst>
            </p:cNvPr>
            <p:cNvGrpSpPr/>
            <p:nvPr/>
          </p:nvGrpSpPr>
          <p:grpSpPr>
            <a:xfrm>
              <a:off x="1300626" y="-1"/>
              <a:ext cx="4008551" cy="737406"/>
              <a:chOff x="1300626" y="-1"/>
              <a:chExt cx="4008551" cy="737406"/>
            </a:xfrm>
          </p:grpSpPr>
          <p:sp>
            <p:nvSpPr>
              <p:cNvPr id="30" name="任意多边形 17">
                <a:extLst>
                  <a:ext uri="{FF2B5EF4-FFF2-40B4-BE49-F238E27FC236}">
                    <a16:creationId xmlns="" xmlns:a16="http://schemas.microsoft.com/office/drawing/2014/main" id="{639B585C-A226-4D5B-97EA-E841FCF1FBEC}"/>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6" name="文本框 1">
                <a:extLst>
                  <a:ext uri="{FF2B5EF4-FFF2-40B4-BE49-F238E27FC236}">
                    <a16:creationId xmlns="" xmlns:a16="http://schemas.microsoft.com/office/drawing/2014/main" id="{710C98CD-6B94-49FE-94A8-EF5A88382117}"/>
                  </a:ext>
                </a:extLst>
              </p:cNvPr>
              <p:cNvSpPr>
                <a:spLocks noChangeArrowheads="1"/>
              </p:cNvSpPr>
              <p:nvPr/>
            </p:nvSpPr>
            <p:spPr bwMode="auto">
              <a:xfrm>
                <a:off x="2354522" y="66878"/>
                <a:ext cx="29546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最大诚信原则</a:t>
                </a:r>
              </a:p>
            </p:txBody>
          </p:sp>
          <p:sp>
            <p:nvSpPr>
              <p:cNvPr id="37" name="任意多边形 17">
                <a:extLst>
                  <a:ext uri="{FF2B5EF4-FFF2-40B4-BE49-F238E27FC236}">
                    <a16:creationId xmlns="" xmlns:a16="http://schemas.microsoft.com/office/drawing/2014/main" id="{DD5B6C52-DE1A-433F-88E5-359F6C380804}"/>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17">
                <a:extLst>
                  <a:ext uri="{FF2B5EF4-FFF2-40B4-BE49-F238E27FC236}">
                    <a16:creationId xmlns="" xmlns:a16="http://schemas.microsoft.com/office/drawing/2014/main" id="{1AA20006-ECB5-448B-853A-7FBEB15D668A}"/>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9" name="直接连接符 28">
              <a:extLst>
                <a:ext uri="{FF2B5EF4-FFF2-40B4-BE49-F238E27FC236}">
                  <a16:creationId xmlns="" xmlns:a16="http://schemas.microsoft.com/office/drawing/2014/main" id="{E70723F6-D4BB-4DA4-B9A0-C979ADD1B4A6}"/>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1117787"/>
      </p:ext>
    </p:extLst>
  </p:cSld>
  <p:clrMapOvr>
    <a:masterClrMapping/>
  </p:clrMapOvr>
  <mc:AlternateContent xmlns:mc="http://schemas.openxmlformats.org/markup-compatibility/2006" xmlns:p14="http://schemas.microsoft.com/office/powerpoint/2010/main">
    <mc:Choice Requires="p14">
      <p:transition spd="slow" p14:dur="2500" advTm="13000">
        <p:checker/>
      </p:transition>
    </mc:Choice>
    <mc:Fallback xmlns="">
      <p:transition spd="slow" advTm="1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750"/>
                                        <p:tgtEl>
                                          <p:spTgt spid="8"/>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750"/>
                                        <p:tgtEl>
                                          <p:spTgt spid="2"/>
                                        </p:tgtEl>
                                      </p:cBhvr>
                                    </p:animEffect>
                                    <p:anim calcmode="lin" valueType="num">
                                      <p:cBhvr>
                                        <p:cTn id="16" dur="750" fill="hold"/>
                                        <p:tgtEl>
                                          <p:spTgt spid="2"/>
                                        </p:tgtEl>
                                        <p:attrNameLst>
                                          <p:attrName>ppt_x</p:attrName>
                                        </p:attrNameLst>
                                      </p:cBhvr>
                                      <p:tavLst>
                                        <p:tav tm="0">
                                          <p:val>
                                            <p:strVal val="#ppt_x"/>
                                          </p:val>
                                        </p:tav>
                                        <p:tav tm="100000">
                                          <p:val>
                                            <p:strVal val="#ppt_x"/>
                                          </p:val>
                                        </p:tav>
                                      </p:tavLst>
                                    </p:anim>
                                    <p:anim calcmode="lin" valueType="num">
                                      <p:cBhvr>
                                        <p:cTn id="17" dur="75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14" presetClass="entr" presetSubtype="10" fill="hold" grpId="0" nodeType="afterEffect">
                                  <p:stCondLst>
                                    <p:cond delay="0"/>
                                  </p:stCondLst>
                                  <p:iterate type="lt">
                                    <p:tmPct val="10000"/>
                                  </p:iterate>
                                  <p:childTnLst>
                                    <p:set>
                                      <p:cBhvr>
                                        <p:cTn id="20" dur="1" fill="hold">
                                          <p:stCondLst>
                                            <p:cond delay="0"/>
                                          </p:stCondLst>
                                        </p:cTn>
                                        <p:tgtEl>
                                          <p:spTgt spid="16"/>
                                        </p:tgtEl>
                                        <p:attrNameLst>
                                          <p:attrName>style.visibility</p:attrName>
                                        </p:attrNameLst>
                                      </p:cBhvr>
                                      <p:to>
                                        <p:strVal val="visible"/>
                                      </p:to>
                                    </p:set>
                                    <p:animEffect transition="in" filter="randombar(horizontal)">
                                      <p:cBhvr>
                                        <p:cTn id="21" dur="500"/>
                                        <p:tgtEl>
                                          <p:spTgt spid="16"/>
                                        </p:tgtEl>
                                      </p:cBhvr>
                                    </p:animEffect>
                                  </p:childTnLst>
                                </p:cTn>
                              </p:par>
                            </p:childTnLst>
                          </p:cTn>
                        </p:par>
                        <p:par>
                          <p:cTn id="22" fill="hold">
                            <p:stCondLst>
                              <p:cond delay="3150"/>
                            </p:stCondLst>
                            <p:childTnLst>
                              <p:par>
                                <p:cTn id="23" presetID="12" presetClass="entr" presetSubtype="2"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p:tgtEl>
                                          <p:spTgt spid="11"/>
                                        </p:tgtEl>
                                        <p:attrNameLst>
                                          <p:attrName>ppt_x</p:attrName>
                                        </p:attrNameLst>
                                      </p:cBhvr>
                                      <p:tavLst>
                                        <p:tav tm="0">
                                          <p:val>
                                            <p:strVal val="#ppt_x+#ppt_w*1.125000"/>
                                          </p:val>
                                        </p:tav>
                                        <p:tav tm="100000">
                                          <p:val>
                                            <p:strVal val="#ppt_x"/>
                                          </p:val>
                                        </p:tav>
                                      </p:tavLst>
                                    </p:anim>
                                    <p:animEffect transition="in" filter="wipe(left)">
                                      <p:cBhvr>
                                        <p:cTn id="26" dur="500"/>
                                        <p:tgtEl>
                                          <p:spTgt spid="11"/>
                                        </p:tgtEl>
                                      </p:cBhvr>
                                    </p:animEffect>
                                  </p:childTnLst>
                                </p:cTn>
                              </p:par>
                            </p:childTnLst>
                          </p:cTn>
                        </p:par>
                        <p:par>
                          <p:cTn id="27" fill="hold">
                            <p:stCondLst>
                              <p:cond delay="3650"/>
                            </p:stCondLst>
                            <p:childTnLst>
                              <p:par>
                                <p:cTn id="28" presetID="53" presetClass="entr" presetSubtype="16"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4150"/>
                            </p:stCondLst>
                            <p:childTnLst>
                              <p:par>
                                <p:cTn id="34" presetID="22" presetClass="entr" presetSubtype="1"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up)">
                                      <p:cBhvr>
                                        <p:cTn id="36" dur="1000"/>
                                        <p:tgtEl>
                                          <p:spTgt spid="17"/>
                                        </p:tgtEl>
                                      </p:cBhvr>
                                    </p:animEffect>
                                  </p:childTnLst>
                                </p:cTn>
                              </p:par>
                            </p:childTnLst>
                          </p:cTn>
                        </p:par>
                        <p:par>
                          <p:cTn id="37" fill="hold">
                            <p:stCondLst>
                              <p:cond delay="5150"/>
                            </p:stCondLst>
                            <p:childTnLst>
                              <p:par>
                                <p:cTn id="38" presetID="16" presetClass="entr" presetSubtype="42"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outHorizontal)">
                                      <p:cBhvr>
                                        <p:cTn id="40" dur="500"/>
                                        <p:tgtEl>
                                          <p:spTgt spid="13"/>
                                        </p:tgtEl>
                                      </p:cBhvr>
                                    </p:animEffect>
                                  </p:childTnLst>
                                </p:cTn>
                              </p:par>
                            </p:childTnLst>
                          </p:cTn>
                        </p:par>
                        <p:par>
                          <p:cTn id="41" fill="hold">
                            <p:stCondLst>
                              <p:cond delay="5650"/>
                            </p:stCondLst>
                            <p:childTnLst>
                              <p:par>
                                <p:cTn id="42" presetID="1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left)">
                                      <p:cBhvr>
                                        <p:cTn id="45" dur="500"/>
                                        <p:tgtEl>
                                          <p:spTgt spid="12"/>
                                        </p:tgtEl>
                                      </p:cBhvr>
                                    </p:animEffect>
                                  </p:childTnLst>
                                </p:cTn>
                              </p:par>
                            </p:childTnLst>
                          </p:cTn>
                        </p:par>
                        <p:par>
                          <p:cTn id="46" fill="hold">
                            <p:stCondLst>
                              <p:cond delay="6150"/>
                            </p:stCondLst>
                            <p:childTnLst>
                              <p:par>
                                <p:cTn id="47" presetID="53" presetClass="entr" presetSubtype="16"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fltVal val="0"/>
                                          </p:val>
                                        </p:tav>
                                        <p:tav tm="100000">
                                          <p:val>
                                            <p:strVal val="#ppt_w"/>
                                          </p:val>
                                        </p:tav>
                                      </p:tavLst>
                                    </p:anim>
                                    <p:anim calcmode="lin" valueType="num">
                                      <p:cBhvr>
                                        <p:cTn id="50" dur="500" fill="hold"/>
                                        <p:tgtEl>
                                          <p:spTgt spid="20"/>
                                        </p:tgtEl>
                                        <p:attrNameLst>
                                          <p:attrName>ppt_h</p:attrName>
                                        </p:attrNameLst>
                                      </p:cBhvr>
                                      <p:tavLst>
                                        <p:tav tm="0">
                                          <p:val>
                                            <p:fltVal val="0"/>
                                          </p:val>
                                        </p:tav>
                                        <p:tav tm="100000">
                                          <p:val>
                                            <p:strVal val="#ppt_h"/>
                                          </p:val>
                                        </p:tav>
                                      </p:tavLst>
                                    </p:anim>
                                    <p:animEffect transition="in" filter="fade">
                                      <p:cBhvr>
                                        <p:cTn id="51" dur="500"/>
                                        <p:tgtEl>
                                          <p:spTgt spid="20"/>
                                        </p:tgtEl>
                                      </p:cBhvr>
                                    </p:animEffect>
                                  </p:childTnLst>
                                </p:cTn>
                              </p:par>
                            </p:childTnLst>
                          </p:cTn>
                        </p:par>
                        <p:par>
                          <p:cTn id="52" fill="hold">
                            <p:stCondLst>
                              <p:cond delay="6650"/>
                            </p:stCondLst>
                            <p:childTnLst>
                              <p:par>
                                <p:cTn id="53" presetID="22" presetClass="entr" presetSubtype="1"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up)">
                                      <p:cBhvr>
                                        <p:cTn id="55" dur="1000"/>
                                        <p:tgtEl>
                                          <p:spTgt spid="19"/>
                                        </p:tgtEl>
                                      </p:cBhvr>
                                    </p:animEffect>
                                  </p:childTnLst>
                                </p:cTn>
                              </p:par>
                            </p:childTnLst>
                          </p:cTn>
                        </p:par>
                        <p:par>
                          <p:cTn id="56" fill="hold">
                            <p:stCondLst>
                              <p:cond delay="7650"/>
                            </p:stCondLst>
                            <p:childTnLst>
                              <p:par>
                                <p:cTn id="57" presetID="16" presetClass="entr" presetSubtype="42"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barn(outHorizontal)">
                                      <p:cBhvr>
                                        <p:cTn id="59" dur="500"/>
                                        <p:tgtEl>
                                          <p:spTgt spid="35"/>
                                        </p:tgtEl>
                                      </p:cBhvr>
                                    </p:animEffect>
                                  </p:childTnLst>
                                </p:cTn>
                              </p:par>
                            </p:childTnLst>
                          </p:cTn>
                        </p:par>
                        <p:par>
                          <p:cTn id="60" fill="hold">
                            <p:stCondLst>
                              <p:cond delay="8150"/>
                            </p:stCondLst>
                            <p:childTnLst>
                              <p:par>
                                <p:cTn id="61" presetID="12" presetClass="entr" presetSubtype="2"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p:tgtEl>
                                          <p:spTgt spid="22"/>
                                        </p:tgtEl>
                                        <p:attrNameLst>
                                          <p:attrName>ppt_x</p:attrName>
                                        </p:attrNameLst>
                                      </p:cBhvr>
                                      <p:tavLst>
                                        <p:tav tm="0">
                                          <p:val>
                                            <p:strVal val="#ppt_x+#ppt_w*1.125000"/>
                                          </p:val>
                                        </p:tav>
                                        <p:tav tm="100000">
                                          <p:val>
                                            <p:strVal val="#ppt_x"/>
                                          </p:val>
                                        </p:tav>
                                      </p:tavLst>
                                    </p:anim>
                                    <p:animEffect transition="in" filter="wipe(left)">
                                      <p:cBhvr>
                                        <p:cTn id="64" dur="500"/>
                                        <p:tgtEl>
                                          <p:spTgt spid="22"/>
                                        </p:tgtEl>
                                      </p:cBhvr>
                                    </p:animEffect>
                                  </p:childTnLst>
                                </p:cTn>
                              </p:par>
                            </p:childTnLst>
                          </p:cTn>
                        </p:par>
                        <p:par>
                          <p:cTn id="65" fill="hold">
                            <p:stCondLst>
                              <p:cond delay="8650"/>
                            </p:stCondLst>
                            <p:childTnLst>
                              <p:par>
                                <p:cTn id="66" presetID="53" presetClass="entr" presetSubtype="16"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Effect transition="in" filter="fade">
                                      <p:cBhvr>
                                        <p:cTn id="70" dur="500"/>
                                        <p:tgtEl>
                                          <p:spTgt spid="24"/>
                                        </p:tgtEl>
                                      </p:cBhvr>
                                    </p:animEffect>
                                  </p:childTnLst>
                                </p:cTn>
                              </p:par>
                            </p:childTnLst>
                          </p:cTn>
                        </p:par>
                        <p:par>
                          <p:cTn id="71" fill="hold">
                            <p:stCondLst>
                              <p:cond delay="9150"/>
                            </p:stCondLst>
                            <p:childTnLst>
                              <p:par>
                                <p:cTn id="72" presetID="22" presetClass="entr" presetSubtype="1"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up)">
                                      <p:cBhvr>
                                        <p:cTn id="7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animBg="1"/>
      <p:bldP spid="12" grpId="0" animBg="1"/>
      <p:bldP spid="16" grpId="0"/>
      <p:bldP spid="17" grpId="0"/>
      <p:bldP spid="18" grpId="0"/>
      <p:bldP spid="19" grpId="0"/>
      <p:bldP spid="20" grpId="0"/>
      <p:bldP spid="22" grpId="0" animBg="1"/>
      <p:bldP spid="23" grpId="0"/>
      <p:bldP spid="2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46236" y="1549929"/>
            <a:ext cx="9299528" cy="1176412"/>
          </a:xfrm>
          <a:prstGeom prst="rect">
            <a:avLst/>
          </a:prstGeom>
          <a:noFill/>
        </p:spPr>
        <p:txBody>
          <a:bodyPr wrap="square" rtlCol="0">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投保人对保险标的具有法律上承认的利益。它体现了投保人与保险标的之间存在的金钱上的利益关系，倘若保险标的安全，投保人可以从中获益；倘若保险标的受损，投保人必然会蒙受经济损失</a:t>
            </a:r>
          </a:p>
        </p:txBody>
      </p:sp>
      <p:sp>
        <p:nvSpPr>
          <p:cNvPr id="10" name="矩形 9"/>
          <p:cNvSpPr/>
          <p:nvPr/>
        </p:nvSpPr>
        <p:spPr>
          <a:xfrm>
            <a:off x="1446236" y="1084264"/>
            <a:ext cx="3334403" cy="420564"/>
          </a:xfrm>
          <a:prstGeom prst="rect">
            <a:avLst/>
          </a:prstGeom>
        </p:spPr>
        <p:txBody>
          <a:bodyPr wrap="square">
            <a:spAutoFit/>
          </a:bodyPr>
          <a:lstStyle/>
          <a:p>
            <a:pPr marL="380990" indent="-380990">
              <a:buFont typeface="Wingdings" panose="05000000000000000000" pitchFamily="2" charset="2"/>
              <a:buChar char="Ø"/>
            </a:pPr>
            <a:r>
              <a:rPr lang="zh-CN" altLang="en-US" sz="2133" b="1" dirty="0">
                <a:solidFill>
                  <a:srgbClr val="353943"/>
                </a:solidFill>
                <a:latin typeface="微软雅黑" panose="020B0503020204020204" pitchFamily="34" charset="-122"/>
                <a:ea typeface="微软雅黑" panose="020B0503020204020204" pitchFamily="34" charset="-122"/>
              </a:rPr>
              <a:t>保险利益的定义</a:t>
            </a:r>
            <a:endParaRPr lang="zh-CN" altLang="en-US" sz="2133" b="1" dirty="0">
              <a:solidFill>
                <a:srgbClr val="353943"/>
              </a:solidFill>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2340" y="3044957"/>
            <a:ext cx="3350000" cy="2233576"/>
          </a:xfrm>
          <a:prstGeom prst="roundRect">
            <a:avLst>
              <a:gd name="adj" fmla="val 10169"/>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91745" y="4703740"/>
            <a:ext cx="2479031" cy="1652893"/>
          </a:xfrm>
          <a:prstGeom prst="roundRect">
            <a:avLst>
              <a:gd name="adj" fmla="val 12276"/>
            </a:avLst>
          </a:prstGeom>
        </p:spPr>
      </p:pic>
      <p:sp>
        <p:nvSpPr>
          <p:cNvPr id="11" name="矩形 10"/>
          <p:cNvSpPr/>
          <p:nvPr/>
        </p:nvSpPr>
        <p:spPr>
          <a:xfrm>
            <a:off x="6610625" y="3188974"/>
            <a:ext cx="2810728" cy="480053"/>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p:nvSpPr>
        <p:spPr>
          <a:xfrm>
            <a:off x="6643004" y="3203298"/>
            <a:ext cx="2778349" cy="420564"/>
          </a:xfrm>
          <a:prstGeom prst="rect">
            <a:avLst/>
          </a:prstGeom>
        </p:spPr>
        <p:txBody>
          <a:bodyPr wrap="square">
            <a:spAutoFit/>
          </a:bodyPr>
          <a:lstStyle/>
          <a:p>
            <a:pPr algn="ctr"/>
            <a:r>
              <a:rPr lang="zh-CN" altLang="en-US" sz="2133" b="1" dirty="0">
                <a:solidFill>
                  <a:schemeClr val="bg1"/>
                </a:solidFill>
                <a:latin typeface="微软雅黑" panose="020B0503020204020204" pitchFamily="34" charset="-122"/>
                <a:ea typeface="微软雅黑" panose="020B0503020204020204" pitchFamily="34" charset="-122"/>
              </a:rPr>
              <a:t>保险利益的确立条件</a:t>
            </a:r>
            <a:endParaRPr lang="zh-CN" altLang="en-US" sz="2133" b="1" dirty="0">
              <a:solidFill>
                <a:schemeClr val="bg1"/>
              </a:solidFill>
            </a:endParaRPr>
          </a:p>
        </p:txBody>
      </p:sp>
      <p:grpSp>
        <p:nvGrpSpPr>
          <p:cNvPr id="13" name="组合 12"/>
          <p:cNvGrpSpPr/>
          <p:nvPr/>
        </p:nvGrpSpPr>
        <p:grpSpPr>
          <a:xfrm>
            <a:off x="7056584" y="4161745"/>
            <a:ext cx="531429" cy="531427"/>
            <a:chOff x="3910465" y="4774448"/>
            <a:chExt cx="250469" cy="250468"/>
          </a:xfrm>
        </p:grpSpPr>
        <p:sp>
          <p:nvSpPr>
            <p:cNvPr id="14" name="椭圆 13"/>
            <p:cNvSpPr/>
            <p:nvPr/>
          </p:nvSpPr>
          <p:spPr>
            <a:xfrm>
              <a:off x="3910465" y="4774448"/>
              <a:ext cx="250469" cy="250468"/>
            </a:xfrm>
            <a:prstGeom prst="ellipse">
              <a:avLst/>
            </a:prstGeom>
            <a:solidFill>
              <a:srgbClr val="BFBFB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p:nvSpPr>
          <p:spPr>
            <a:xfrm>
              <a:off x="3957546" y="4821529"/>
              <a:ext cx="156307" cy="156307"/>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任意多边形 15"/>
            <p:cNvSpPr>
              <a:spLocks noChangeAspect="1"/>
            </p:cNvSpPr>
            <p:nvPr/>
          </p:nvSpPr>
          <p:spPr>
            <a:xfrm>
              <a:off x="3999924" y="4860926"/>
              <a:ext cx="71550" cy="77513"/>
            </a:xfrm>
            <a:custGeom>
              <a:avLst/>
              <a:gdLst/>
              <a:ahLst/>
              <a:cxnLst/>
              <a:rect l="l" t="t" r="r" b="b"/>
              <a:pathLst>
                <a:path w="220435" h="238806">
                  <a:moveTo>
                    <a:pt x="57763" y="37027"/>
                  </a:moveTo>
                  <a:cubicBezTo>
                    <a:pt x="62786" y="37696"/>
                    <a:pt x="66781" y="40088"/>
                    <a:pt x="69747" y="44202"/>
                  </a:cubicBezTo>
                  <a:cubicBezTo>
                    <a:pt x="72808" y="48221"/>
                    <a:pt x="73980" y="52741"/>
                    <a:pt x="73263" y="57764"/>
                  </a:cubicBezTo>
                  <a:cubicBezTo>
                    <a:pt x="72545" y="62787"/>
                    <a:pt x="70177" y="66830"/>
                    <a:pt x="66159" y="69891"/>
                  </a:cubicBezTo>
                  <a:cubicBezTo>
                    <a:pt x="56783" y="76971"/>
                    <a:pt x="49535" y="85630"/>
                    <a:pt x="44417" y="95867"/>
                  </a:cubicBezTo>
                  <a:cubicBezTo>
                    <a:pt x="39298" y="106104"/>
                    <a:pt x="36739" y="117011"/>
                    <a:pt x="36739" y="128588"/>
                  </a:cubicBezTo>
                  <a:cubicBezTo>
                    <a:pt x="36739" y="138538"/>
                    <a:pt x="38676" y="148034"/>
                    <a:pt x="42551" y="157075"/>
                  </a:cubicBezTo>
                  <a:cubicBezTo>
                    <a:pt x="46426" y="166117"/>
                    <a:pt x="51664" y="173938"/>
                    <a:pt x="58266" y="180540"/>
                  </a:cubicBezTo>
                  <a:cubicBezTo>
                    <a:pt x="64867" y="187141"/>
                    <a:pt x="72689" y="192379"/>
                    <a:pt x="81730" y="196254"/>
                  </a:cubicBezTo>
                  <a:cubicBezTo>
                    <a:pt x="90771" y="200129"/>
                    <a:pt x="100267" y="202066"/>
                    <a:pt x="110217" y="202066"/>
                  </a:cubicBezTo>
                  <a:cubicBezTo>
                    <a:pt x="120168" y="202066"/>
                    <a:pt x="129663" y="200129"/>
                    <a:pt x="138705" y="196254"/>
                  </a:cubicBezTo>
                  <a:cubicBezTo>
                    <a:pt x="147746" y="192379"/>
                    <a:pt x="155567" y="187141"/>
                    <a:pt x="162169" y="180540"/>
                  </a:cubicBezTo>
                  <a:cubicBezTo>
                    <a:pt x="168771" y="173938"/>
                    <a:pt x="174009" y="166117"/>
                    <a:pt x="177884" y="157075"/>
                  </a:cubicBezTo>
                  <a:cubicBezTo>
                    <a:pt x="181759" y="148034"/>
                    <a:pt x="183696" y="138538"/>
                    <a:pt x="183696" y="128588"/>
                  </a:cubicBezTo>
                  <a:cubicBezTo>
                    <a:pt x="183696" y="117011"/>
                    <a:pt x="181137" y="106104"/>
                    <a:pt x="176018" y="95867"/>
                  </a:cubicBezTo>
                  <a:cubicBezTo>
                    <a:pt x="170899" y="85630"/>
                    <a:pt x="163652" y="76971"/>
                    <a:pt x="154276" y="69891"/>
                  </a:cubicBezTo>
                  <a:cubicBezTo>
                    <a:pt x="150257" y="66830"/>
                    <a:pt x="147889" y="62787"/>
                    <a:pt x="147172" y="57764"/>
                  </a:cubicBezTo>
                  <a:cubicBezTo>
                    <a:pt x="146454" y="52741"/>
                    <a:pt x="147626" y="48221"/>
                    <a:pt x="150688" y="44202"/>
                  </a:cubicBezTo>
                  <a:cubicBezTo>
                    <a:pt x="153654" y="40088"/>
                    <a:pt x="157672" y="37696"/>
                    <a:pt x="162743" y="37027"/>
                  </a:cubicBezTo>
                  <a:cubicBezTo>
                    <a:pt x="167814" y="36357"/>
                    <a:pt x="172358" y="37553"/>
                    <a:pt x="176377" y="40615"/>
                  </a:cubicBezTo>
                  <a:cubicBezTo>
                    <a:pt x="190345" y="51043"/>
                    <a:pt x="201181" y="63959"/>
                    <a:pt x="208882" y="79363"/>
                  </a:cubicBezTo>
                  <a:cubicBezTo>
                    <a:pt x="216584" y="94767"/>
                    <a:pt x="220435" y="111175"/>
                    <a:pt x="220435" y="128588"/>
                  </a:cubicBezTo>
                  <a:cubicBezTo>
                    <a:pt x="220435" y="143513"/>
                    <a:pt x="217517" y="157769"/>
                    <a:pt x="211681" y="171355"/>
                  </a:cubicBezTo>
                  <a:cubicBezTo>
                    <a:pt x="205845" y="184941"/>
                    <a:pt x="197999" y="196661"/>
                    <a:pt x="188145" y="206515"/>
                  </a:cubicBezTo>
                  <a:cubicBezTo>
                    <a:pt x="178290" y="216370"/>
                    <a:pt x="166570" y="224215"/>
                    <a:pt x="152984" y="230052"/>
                  </a:cubicBezTo>
                  <a:cubicBezTo>
                    <a:pt x="139398" y="235888"/>
                    <a:pt x="125143" y="238806"/>
                    <a:pt x="110217" y="238806"/>
                  </a:cubicBezTo>
                  <a:cubicBezTo>
                    <a:pt x="95292" y="238806"/>
                    <a:pt x="81036" y="235888"/>
                    <a:pt x="67451" y="230052"/>
                  </a:cubicBezTo>
                  <a:cubicBezTo>
                    <a:pt x="53865" y="224215"/>
                    <a:pt x="42144" y="216370"/>
                    <a:pt x="32290" y="206515"/>
                  </a:cubicBezTo>
                  <a:cubicBezTo>
                    <a:pt x="22435" y="196661"/>
                    <a:pt x="14590" y="184941"/>
                    <a:pt x="8754" y="171355"/>
                  </a:cubicBezTo>
                  <a:cubicBezTo>
                    <a:pt x="2918" y="157769"/>
                    <a:pt x="0" y="143513"/>
                    <a:pt x="0" y="128588"/>
                  </a:cubicBezTo>
                  <a:cubicBezTo>
                    <a:pt x="0" y="111175"/>
                    <a:pt x="3850" y="94767"/>
                    <a:pt x="11552" y="79363"/>
                  </a:cubicBezTo>
                  <a:cubicBezTo>
                    <a:pt x="19254" y="63959"/>
                    <a:pt x="30089" y="51043"/>
                    <a:pt x="44058" y="40615"/>
                  </a:cubicBezTo>
                  <a:cubicBezTo>
                    <a:pt x="48172" y="37553"/>
                    <a:pt x="52740" y="36357"/>
                    <a:pt x="57763" y="37027"/>
                  </a:cubicBezTo>
                  <a:close/>
                  <a:moveTo>
                    <a:pt x="110217" y="0"/>
                  </a:moveTo>
                  <a:cubicBezTo>
                    <a:pt x="115192" y="0"/>
                    <a:pt x="119498" y="1818"/>
                    <a:pt x="123134" y="5454"/>
                  </a:cubicBezTo>
                  <a:cubicBezTo>
                    <a:pt x="126769" y="9090"/>
                    <a:pt x="128587" y="13395"/>
                    <a:pt x="128587" y="18370"/>
                  </a:cubicBezTo>
                  <a:lnTo>
                    <a:pt x="128587" y="110218"/>
                  </a:lnTo>
                  <a:cubicBezTo>
                    <a:pt x="128587" y="115193"/>
                    <a:pt x="126769" y="119499"/>
                    <a:pt x="123134" y="123134"/>
                  </a:cubicBezTo>
                  <a:cubicBezTo>
                    <a:pt x="119498" y="126770"/>
                    <a:pt x="115192" y="128588"/>
                    <a:pt x="110217" y="128588"/>
                  </a:cubicBezTo>
                  <a:cubicBezTo>
                    <a:pt x="105242" y="128588"/>
                    <a:pt x="100937" y="126770"/>
                    <a:pt x="97301" y="123134"/>
                  </a:cubicBezTo>
                  <a:cubicBezTo>
                    <a:pt x="93666" y="119499"/>
                    <a:pt x="91848" y="115193"/>
                    <a:pt x="91848" y="110218"/>
                  </a:cubicBezTo>
                  <a:lnTo>
                    <a:pt x="91848" y="18370"/>
                  </a:lnTo>
                  <a:cubicBezTo>
                    <a:pt x="91848" y="13395"/>
                    <a:pt x="93666" y="9090"/>
                    <a:pt x="97301" y="5454"/>
                  </a:cubicBezTo>
                  <a:cubicBezTo>
                    <a:pt x="100937" y="1818"/>
                    <a:pt x="105242" y="0"/>
                    <a:pt x="110217" y="0"/>
                  </a:cubicBezTo>
                  <a:close/>
                </a:path>
              </a:pathLst>
            </a:custGeom>
            <a:solidFill>
              <a:srgbClr val="BFBFBF"/>
            </a:solidFill>
            <a:ln>
              <a:noFill/>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dirty="0">
                <a:solidFill>
                  <a:srgbClr val="000000"/>
                </a:solidFill>
                <a:latin typeface="FontAwesome" pitchFamily="2" charset="0"/>
              </a:endParaRPr>
            </a:p>
          </p:txBody>
        </p:sp>
      </p:grpSp>
      <p:grpSp>
        <p:nvGrpSpPr>
          <p:cNvPr id="17" name="组合 16"/>
          <p:cNvGrpSpPr/>
          <p:nvPr/>
        </p:nvGrpSpPr>
        <p:grpSpPr>
          <a:xfrm>
            <a:off x="7056584" y="4838644"/>
            <a:ext cx="531429" cy="531427"/>
            <a:chOff x="4283876" y="4774448"/>
            <a:chExt cx="250469" cy="250468"/>
          </a:xfrm>
        </p:grpSpPr>
        <p:sp>
          <p:nvSpPr>
            <p:cNvPr id="18" name="椭圆 17"/>
            <p:cNvSpPr/>
            <p:nvPr/>
          </p:nvSpPr>
          <p:spPr>
            <a:xfrm>
              <a:off x="4283876" y="4774448"/>
              <a:ext cx="250469" cy="250468"/>
            </a:xfrm>
            <a:prstGeom prst="ellipse">
              <a:avLst/>
            </a:prstGeom>
            <a:solidFill>
              <a:srgbClr val="F2BF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p:nvSpPr>
          <p:spPr>
            <a:xfrm>
              <a:off x="4330957" y="4821529"/>
              <a:ext cx="156307" cy="156307"/>
            </a:xfrm>
            <a:prstGeom prst="ellipse">
              <a:avLst/>
            </a:prstGeom>
            <a:solidFill>
              <a:schemeClr val="bg1"/>
            </a:solidFill>
            <a:ln w="6350">
              <a:solidFill>
                <a:srgbClr val="FFD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任意多边形 19"/>
            <p:cNvSpPr>
              <a:spLocks noChangeAspect="1"/>
            </p:cNvSpPr>
            <p:nvPr/>
          </p:nvSpPr>
          <p:spPr>
            <a:xfrm>
              <a:off x="4375891" y="4860926"/>
              <a:ext cx="66439" cy="77513"/>
            </a:xfrm>
            <a:custGeom>
              <a:avLst/>
              <a:gdLst/>
              <a:ahLst/>
              <a:cxnLst/>
              <a:rect l="l" t="t" r="r" b="b"/>
              <a:pathLst>
                <a:path w="220435" h="257175">
                  <a:moveTo>
                    <a:pt x="59701" y="183697"/>
                  </a:moveTo>
                  <a:cubicBezTo>
                    <a:pt x="58362" y="183697"/>
                    <a:pt x="57261" y="184127"/>
                    <a:pt x="56400" y="184988"/>
                  </a:cubicBezTo>
                  <a:cubicBezTo>
                    <a:pt x="55539" y="185850"/>
                    <a:pt x="55109" y="186950"/>
                    <a:pt x="55109" y="188289"/>
                  </a:cubicBezTo>
                  <a:lnTo>
                    <a:pt x="55109" y="197474"/>
                  </a:lnTo>
                  <a:cubicBezTo>
                    <a:pt x="55109" y="198814"/>
                    <a:pt x="55539" y="199914"/>
                    <a:pt x="56400" y="200775"/>
                  </a:cubicBezTo>
                  <a:cubicBezTo>
                    <a:pt x="57261" y="201636"/>
                    <a:pt x="58362" y="202067"/>
                    <a:pt x="59701" y="202067"/>
                  </a:cubicBezTo>
                  <a:lnTo>
                    <a:pt x="160734" y="202067"/>
                  </a:lnTo>
                  <a:cubicBezTo>
                    <a:pt x="162074" y="202067"/>
                    <a:pt x="163174" y="201636"/>
                    <a:pt x="164035" y="200775"/>
                  </a:cubicBezTo>
                  <a:cubicBezTo>
                    <a:pt x="164896" y="199914"/>
                    <a:pt x="165327" y="198814"/>
                    <a:pt x="165327" y="197474"/>
                  </a:cubicBezTo>
                  <a:lnTo>
                    <a:pt x="165327" y="188289"/>
                  </a:lnTo>
                  <a:cubicBezTo>
                    <a:pt x="165327" y="186950"/>
                    <a:pt x="164896" y="185850"/>
                    <a:pt x="164035" y="184988"/>
                  </a:cubicBezTo>
                  <a:cubicBezTo>
                    <a:pt x="163174" y="184127"/>
                    <a:pt x="162074" y="183697"/>
                    <a:pt x="160734" y="183697"/>
                  </a:cubicBezTo>
                  <a:close/>
                  <a:moveTo>
                    <a:pt x="59701" y="146958"/>
                  </a:moveTo>
                  <a:cubicBezTo>
                    <a:pt x="58362" y="146958"/>
                    <a:pt x="57261" y="147388"/>
                    <a:pt x="56400" y="148249"/>
                  </a:cubicBezTo>
                  <a:cubicBezTo>
                    <a:pt x="55539" y="149110"/>
                    <a:pt x="55109" y="150210"/>
                    <a:pt x="55109" y="151550"/>
                  </a:cubicBezTo>
                  <a:lnTo>
                    <a:pt x="55109" y="160735"/>
                  </a:lnTo>
                  <a:cubicBezTo>
                    <a:pt x="55109" y="162074"/>
                    <a:pt x="55539" y="163174"/>
                    <a:pt x="56400" y="164036"/>
                  </a:cubicBezTo>
                  <a:cubicBezTo>
                    <a:pt x="57261" y="164897"/>
                    <a:pt x="58362" y="165327"/>
                    <a:pt x="59701" y="165327"/>
                  </a:cubicBezTo>
                  <a:lnTo>
                    <a:pt x="160734" y="165327"/>
                  </a:lnTo>
                  <a:cubicBezTo>
                    <a:pt x="162074" y="165327"/>
                    <a:pt x="163174" y="164897"/>
                    <a:pt x="164035" y="164036"/>
                  </a:cubicBezTo>
                  <a:cubicBezTo>
                    <a:pt x="164896" y="163174"/>
                    <a:pt x="165327" y="162074"/>
                    <a:pt x="165327" y="160735"/>
                  </a:cubicBezTo>
                  <a:lnTo>
                    <a:pt x="165327" y="151550"/>
                  </a:lnTo>
                  <a:cubicBezTo>
                    <a:pt x="165327" y="150210"/>
                    <a:pt x="164896" y="149110"/>
                    <a:pt x="164035" y="148249"/>
                  </a:cubicBezTo>
                  <a:cubicBezTo>
                    <a:pt x="163174" y="147388"/>
                    <a:pt x="162074" y="146958"/>
                    <a:pt x="160734" y="146958"/>
                  </a:cubicBezTo>
                  <a:close/>
                  <a:moveTo>
                    <a:pt x="59701" y="110218"/>
                  </a:moveTo>
                  <a:cubicBezTo>
                    <a:pt x="58362" y="110218"/>
                    <a:pt x="57261" y="110649"/>
                    <a:pt x="56400" y="111510"/>
                  </a:cubicBezTo>
                  <a:cubicBezTo>
                    <a:pt x="55539" y="112371"/>
                    <a:pt x="55109" y="113471"/>
                    <a:pt x="55109" y="114811"/>
                  </a:cubicBezTo>
                  <a:lnTo>
                    <a:pt x="55109" y="123995"/>
                  </a:lnTo>
                  <a:cubicBezTo>
                    <a:pt x="55109" y="125335"/>
                    <a:pt x="55539" y="126435"/>
                    <a:pt x="56400" y="127296"/>
                  </a:cubicBezTo>
                  <a:cubicBezTo>
                    <a:pt x="57261" y="128157"/>
                    <a:pt x="58362" y="128588"/>
                    <a:pt x="59701" y="128588"/>
                  </a:cubicBezTo>
                  <a:lnTo>
                    <a:pt x="160734" y="128588"/>
                  </a:lnTo>
                  <a:cubicBezTo>
                    <a:pt x="162074" y="128588"/>
                    <a:pt x="163174" y="128157"/>
                    <a:pt x="164035" y="127296"/>
                  </a:cubicBezTo>
                  <a:cubicBezTo>
                    <a:pt x="164896" y="126435"/>
                    <a:pt x="165327" y="125335"/>
                    <a:pt x="165327" y="123995"/>
                  </a:cubicBezTo>
                  <a:lnTo>
                    <a:pt x="165327" y="114811"/>
                  </a:lnTo>
                  <a:cubicBezTo>
                    <a:pt x="165327" y="113471"/>
                    <a:pt x="164896" y="112371"/>
                    <a:pt x="164035" y="111510"/>
                  </a:cubicBezTo>
                  <a:cubicBezTo>
                    <a:pt x="163174" y="110649"/>
                    <a:pt x="162074" y="110218"/>
                    <a:pt x="160734" y="110218"/>
                  </a:cubicBezTo>
                  <a:close/>
                  <a:moveTo>
                    <a:pt x="146957" y="5741"/>
                  </a:moveTo>
                  <a:cubicBezTo>
                    <a:pt x="149062" y="7080"/>
                    <a:pt x="150784" y="8420"/>
                    <a:pt x="152123" y="9759"/>
                  </a:cubicBezTo>
                  <a:lnTo>
                    <a:pt x="210677" y="68312"/>
                  </a:lnTo>
                  <a:cubicBezTo>
                    <a:pt x="212016" y="69652"/>
                    <a:pt x="213355" y="71374"/>
                    <a:pt x="214695" y="73479"/>
                  </a:cubicBezTo>
                  <a:lnTo>
                    <a:pt x="146957" y="73479"/>
                  </a:lnTo>
                  <a:close/>
                  <a:moveTo>
                    <a:pt x="13777" y="0"/>
                  </a:moveTo>
                  <a:lnTo>
                    <a:pt x="128587" y="0"/>
                  </a:lnTo>
                  <a:lnTo>
                    <a:pt x="128587" y="78071"/>
                  </a:lnTo>
                  <a:cubicBezTo>
                    <a:pt x="128587" y="81898"/>
                    <a:pt x="129927" y="85151"/>
                    <a:pt x="132606" y="87830"/>
                  </a:cubicBezTo>
                  <a:cubicBezTo>
                    <a:pt x="135285" y="90509"/>
                    <a:pt x="138537" y="91849"/>
                    <a:pt x="142364" y="91849"/>
                  </a:cubicBezTo>
                  <a:lnTo>
                    <a:pt x="220435" y="91849"/>
                  </a:lnTo>
                  <a:lnTo>
                    <a:pt x="220435" y="243398"/>
                  </a:lnTo>
                  <a:cubicBezTo>
                    <a:pt x="220435" y="247225"/>
                    <a:pt x="219096" y="250478"/>
                    <a:pt x="216417" y="253157"/>
                  </a:cubicBezTo>
                  <a:cubicBezTo>
                    <a:pt x="213738" y="255836"/>
                    <a:pt x="210485" y="257175"/>
                    <a:pt x="206658" y="257175"/>
                  </a:cubicBezTo>
                  <a:lnTo>
                    <a:pt x="13777" y="257175"/>
                  </a:lnTo>
                  <a:cubicBezTo>
                    <a:pt x="9950" y="257175"/>
                    <a:pt x="6697" y="255836"/>
                    <a:pt x="4018" y="253157"/>
                  </a:cubicBezTo>
                  <a:cubicBezTo>
                    <a:pt x="1339" y="250478"/>
                    <a:pt x="0" y="247225"/>
                    <a:pt x="0" y="243398"/>
                  </a:cubicBezTo>
                  <a:lnTo>
                    <a:pt x="0" y="13778"/>
                  </a:lnTo>
                  <a:cubicBezTo>
                    <a:pt x="0" y="9951"/>
                    <a:pt x="1339" y="6698"/>
                    <a:pt x="4018" y="4019"/>
                  </a:cubicBezTo>
                  <a:cubicBezTo>
                    <a:pt x="6697" y="1340"/>
                    <a:pt x="9950" y="0"/>
                    <a:pt x="13777" y="0"/>
                  </a:cubicBezTo>
                  <a:close/>
                </a:path>
              </a:pathLst>
            </a:custGeom>
            <a:solidFill>
              <a:srgbClr val="F2BF5D"/>
            </a:solidFill>
            <a:ln>
              <a:noFill/>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dirty="0">
                <a:solidFill>
                  <a:prstClr val="black"/>
                </a:solidFill>
                <a:latin typeface="FontAwesome" pitchFamily="2" charset="0"/>
              </a:endParaRPr>
            </a:p>
          </p:txBody>
        </p:sp>
      </p:grpSp>
      <p:grpSp>
        <p:nvGrpSpPr>
          <p:cNvPr id="21" name="组合 20"/>
          <p:cNvGrpSpPr/>
          <p:nvPr/>
        </p:nvGrpSpPr>
        <p:grpSpPr>
          <a:xfrm>
            <a:off x="7056584" y="5530187"/>
            <a:ext cx="531429" cy="531427"/>
            <a:chOff x="4657287" y="4774448"/>
            <a:chExt cx="250469" cy="250468"/>
          </a:xfrm>
        </p:grpSpPr>
        <p:sp>
          <p:nvSpPr>
            <p:cNvPr id="22" name="椭圆 21"/>
            <p:cNvSpPr/>
            <p:nvPr/>
          </p:nvSpPr>
          <p:spPr>
            <a:xfrm>
              <a:off x="4657287" y="4774448"/>
              <a:ext cx="250469" cy="250468"/>
            </a:xfrm>
            <a:prstGeom prst="ellipse">
              <a:avLst/>
            </a:prstGeom>
            <a:solidFill>
              <a:srgbClr val="3539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p:nvSpPr>
          <p:spPr>
            <a:xfrm>
              <a:off x="4704368" y="4821529"/>
              <a:ext cx="156307" cy="156307"/>
            </a:xfrm>
            <a:prstGeom prst="ellips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24" name="任意多边形 23"/>
            <p:cNvSpPr>
              <a:spLocks noChangeAspect="1"/>
            </p:cNvSpPr>
            <p:nvPr/>
          </p:nvSpPr>
          <p:spPr>
            <a:xfrm>
              <a:off x="4742542" y="4860926"/>
              <a:ext cx="79961" cy="77513"/>
            </a:xfrm>
            <a:custGeom>
              <a:avLst/>
              <a:gdLst/>
              <a:ahLst/>
              <a:cxnLst/>
              <a:rect l="l" t="t" r="r" b="b"/>
              <a:pathLst>
                <a:path w="252551" h="244817">
                  <a:moveTo>
                    <a:pt x="44632" y="163733"/>
                  </a:moveTo>
                  <a:cubicBezTo>
                    <a:pt x="52095" y="164881"/>
                    <a:pt x="76444" y="166220"/>
                    <a:pt x="117680" y="167751"/>
                  </a:cubicBezTo>
                  <a:lnTo>
                    <a:pt x="115528" y="220564"/>
                  </a:lnTo>
                  <a:lnTo>
                    <a:pt x="115241" y="223721"/>
                  </a:lnTo>
                  <a:lnTo>
                    <a:pt x="54965" y="219559"/>
                  </a:lnTo>
                  <a:cubicBezTo>
                    <a:pt x="51521" y="219272"/>
                    <a:pt x="48316" y="217765"/>
                    <a:pt x="45350" y="215039"/>
                  </a:cubicBezTo>
                  <a:cubicBezTo>
                    <a:pt x="42384" y="212312"/>
                    <a:pt x="40136" y="209178"/>
                    <a:pt x="38605" y="205638"/>
                  </a:cubicBezTo>
                  <a:cubicBezTo>
                    <a:pt x="37552" y="203055"/>
                    <a:pt x="36859" y="200424"/>
                    <a:pt x="36524" y="197745"/>
                  </a:cubicBezTo>
                  <a:cubicBezTo>
                    <a:pt x="36189" y="195066"/>
                    <a:pt x="36380" y="191957"/>
                    <a:pt x="37098" y="188417"/>
                  </a:cubicBezTo>
                  <a:cubicBezTo>
                    <a:pt x="37815" y="184877"/>
                    <a:pt x="38389" y="182246"/>
                    <a:pt x="38820" y="180524"/>
                  </a:cubicBezTo>
                  <a:cubicBezTo>
                    <a:pt x="39251" y="178802"/>
                    <a:pt x="40279" y="175740"/>
                    <a:pt x="41906" y="171339"/>
                  </a:cubicBezTo>
                  <a:cubicBezTo>
                    <a:pt x="43532" y="166938"/>
                    <a:pt x="44441" y="164402"/>
                    <a:pt x="44632" y="163733"/>
                  </a:cubicBezTo>
                  <a:close/>
                  <a:moveTo>
                    <a:pt x="164753" y="140197"/>
                  </a:moveTo>
                  <a:lnTo>
                    <a:pt x="165757" y="165024"/>
                  </a:lnTo>
                  <a:cubicBezTo>
                    <a:pt x="182022" y="166555"/>
                    <a:pt x="195560" y="166794"/>
                    <a:pt x="206371" y="165742"/>
                  </a:cubicBezTo>
                  <a:cubicBezTo>
                    <a:pt x="217183" y="164689"/>
                    <a:pt x="225315" y="163111"/>
                    <a:pt x="230768" y="161006"/>
                  </a:cubicBezTo>
                  <a:lnTo>
                    <a:pt x="238805" y="157849"/>
                  </a:lnTo>
                  <a:lnTo>
                    <a:pt x="211825" y="209370"/>
                  </a:lnTo>
                  <a:cubicBezTo>
                    <a:pt x="210677" y="212144"/>
                    <a:pt x="208931" y="214369"/>
                    <a:pt x="206587" y="216043"/>
                  </a:cubicBezTo>
                  <a:cubicBezTo>
                    <a:pt x="204242" y="217717"/>
                    <a:pt x="202162" y="218698"/>
                    <a:pt x="200344" y="218985"/>
                  </a:cubicBezTo>
                  <a:lnTo>
                    <a:pt x="197760" y="219559"/>
                  </a:lnTo>
                  <a:cubicBezTo>
                    <a:pt x="190968" y="220229"/>
                    <a:pt x="180491" y="220803"/>
                    <a:pt x="166331" y="221281"/>
                  </a:cubicBezTo>
                  <a:lnTo>
                    <a:pt x="167479" y="244817"/>
                  </a:lnTo>
                  <a:lnTo>
                    <a:pt x="134471" y="192148"/>
                  </a:lnTo>
                  <a:close/>
                  <a:moveTo>
                    <a:pt x="0" y="81213"/>
                  </a:moveTo>
                  <a:lnTo>
                    <a:pt x="62141" y="83653"/>
                  </a:lnTo>
                  <a:lnTo>
                    <a:pt x="87973" y="138044"/>
                  </a:lnTo>
                  <a:lnTo>
                    <a:pt x="66877" y="124841"/>
                  </a:lnTo>
                  <a:cubicBezTo>
                    <a:pt x="60849" y="131729"/>
                    <a:pt x="55515" y="138642"/>
                    <a:pt x="50875" y="145578"/>
                  </a:cubicBezTo>
                  <a:cubicBezTo>
                    <a:pt x="46235" y="152515"/>
                    <a:pt x="42767" y="158494"/>
                    <a:pt x="40470" y="163517"/>
                  </a:cubicBezTo>
                  <a:cubicBezTo>
                    <a:pt x="38174" y="168540"/>
                    <a:pt x="36285" y="173061"/>
                    <a:pt x="34802" y="177079"/>
                  </a:cubicBezTo>
                  <a:cubicBezTo>
                    <a:pt x="33319" y="181098"/>
                    <a:pt x="32434" y="184111"/>
                    <a:pt x="32147" y="186121"/>
                  </a:cubicBezTo>
                  <a:lnTo>
                    <a:pt x="31573" y="189134"/>
                  </a:lnTo>
                  <a:lnTo>
                    <a:pt x="4305" y="137900"/>
                  </a:lnTo>
                  <a:cubicBezTo>
                    <a:pt x="2679" y="135413"/>
                    <a:pt x="1818" y="132734"/>
                    <a:pt x="1722" y="129864"/>
                  </a:cubicBezTo>
                  <a:cubicBezTo>
                    <a:pt x="1626" y="126993"/>
                    <a:pt x="1913" y="124745"/>
                    <a:pt x="2583" y="123119"/>
                  </a:cubicBezTo>
                  <a:lnTo>
                    <a:pt x="3731" y="120535"/>
                  </a:lnTo>
                  <a:cubicBezTo>
                    <a:pt x="7080" y="114508"/>
                    <a:pt x="12533" y="105514"/>
                    <a:pt x="20092" y="93555"/>
                  </a:cubicBezTo>
                  <a:close/>
                  <a:moveTo>
                    <a:pt x="220148" y="69301"/>
                  </a:moveTo>
                  <a:lnTo>
                    <a:pt x="250573" y="121396"/>
                  </a:lnTo>
                  <a:cubicBezTo>
                    <a:pt x="252295" y="124936"/>
                    <a:pt x="252893" y="128572"/>
                    <a:pt x="252367" y="132303"/>
                  </a:cubicBezTo>
                  <a:cubicBezTo>
                    <a:pt x="251841" y="136035"/>
                    <a:pt x="250525" y="139575"/>
                    <a:pt x="248420" y="142923"/>
                  </a:cubicBezTo>
                  <a:cubicBezTo>
                    <a:pt x="247177" y="144837"/>
                    <a:pt x="245598" y="146607"/>
                    <a:pt x="243685" y="148233"/>
                  </a:cubicBezTo>
                  <a:cubicBezTo>
                    <a:pt x="241771" y="149860"/>
                    <a:pt x="239953" y="151199"/>
                    <a:pt x="238231" y="152252"/>
                  </a:cubicBezTo>
                  <a:cubicBezTo>
                    <a:pt x="236509" y="153304"/>
                    <a:pt x="234189" y="154357"/>
                    <a:pt x="231271" y="155409"/>
                  </a:cubicBezTo>
                  <a:cubicBezTo>
                    <a:pt x="228353" y="156461"/>
                    <a:pt x="226104" y="157227"/>
                    <a:pt x="224526" y="157705"/>
                  </a:cubicBezTo>
                  <a:cubicBezTo>
                    <a:pt x="222947" y="158184"/>
                    <a:pt x="220483" y="158853"/>
                    <a:pt x="217135" y="159714"/>
                  </a:cubicBezTo>
                  <a:cubicBezTo>
                    <a:pt x="213786" y="160575"/>
                    <a:pt x="211586" y="161149"/>
                    <a:pt x="210533" y="161436"/>
                  </a:cubicBezTo>
                  <a:cubicBezTo>
                    <a:pt x="207280" y="154548"/>
                    <a:pt x="194603" y="133691"/>
                    <a:pt x="172502" y="98865"/>
                  </a:cubicBezTo>
                  <a:lnTo>
                    <a:pt x="217422" y="70880"/>
                  </a:lnTo>
                  <a:close/>
                  <a:moveTo>
                    <a:pt x="109931" y="1707"/>
                  </a:moveTo>
                  <a:lnTo>
                    <a:pt x="168053" y="1850"/>
                  </a:lnTo>
                  <a:cubicBezTo>
                    <a:pt x="171019" y="1563"/>
                    <a:pt x="173794" y="2065"/>
                    <a:pt x="176377" y="3357"/>
                  </a:cubicBezTo>
                  <a:cubicBezTo>
                    <a:pt x="178960" y="4649"/>
                    <a:pt x="180826" y="6012"/>
                    <a:pt x="181974" y="7447"/>
                  </a:cubicBezTo>
                  <a:lnTo>
                    <a:pt x="183553" y="9600"/>
                  </a:lnTo>
                  <a:cubicBezTo>
                    <a:pt x="187284" y="15436"/>
                    <a:pt x="192642" y="24525"/>
                    <a:pt x="199626" y="36867"/>
                  </a:cubicBezTo>
                  <a:lnTo>
                    <a:pt x="220005" y="24956"/>
                  </a:lnTo>
                  <a:lnTo>
                    <a:pt x="188432" y="78486"/>
                  </a:lnTo>
                  <a:lnTo>
                    <a:pt x="128300" y="75616"/>
                  </a:lnTo>
                  <a:lnTo>
                    <a:pt x="149971" y="63274"/>
                  </a:lnTo>
                  <a:cubicBezTo>
                    <a:pt x="146718" y="54759"/>
                    <a:pt x="143130" y="46818"/>
                    <a:pt x="139207" y="39451"/>
                  </a:cubicBezTo>
                  <a:cubicBezTo>
                    <a:pt x="135285" y="32084"/>
                    <a:pt x="131673" y="26176"/>
                    <a:pt x="128372" y="21727"/>
                  </a:cubicBezTo>
                  <a:cubicBezTo>
                    <a:pt x="125071" y="17278"/>
                    <a:pt x="121986" y="13451"/>
                    <a:pt x="119115" y="10246"/>
                  </a:cubicBezTo>
                  <a:cubicBezTo>
                    <a:pt x="116245" y="7041"/>
                    <a:pt x="113997" y="4816"/>
                    <a:pt x="112370" y="3572"/>
                  </a:cubicBezTo>
                  <a:close/>
                  <a:moveTo>
                    <a:pt x="92279" y="128"/>
                  </a:moveTo>
                  <a:cubicBezTo>
                    <a:pt x="94575" y="319"/>
                    <a:pt x="96895" y="893"/>
                    <a:pt x="99239" y="1850"/>
                  </a:cubicBezTo>
                  <a:cubicBezTo>
                    <a:pt x="101583" y="2807"/>
                    <a:pt x="103592" y="3812"/>
                    <a:pt x="105266" y="4864"/>
                  </a:cubicBezTo>
                  <a:cubicBezTo>
                    <a:pt x="106941" y="5916"/>
                    <a:pt x="108926" y="7495"/>
                    <a:pt x="111222" y="9600"/>
                  </a:cubicBezTo>
                  <a:cubicBezTo>
                    <a:pt x="113518" y="11705"/>
                    <a:pt x="115241" y="13355"/>
                    <a:pt x="116389" y="14551"/>
                  </a:cubicBezTo>
                  <a:cubicBezTo>
                    <a:pt x="117537" y="15747"/>
                    <a:pt x="119259" y="17637"/>
                    <a:pt x="121555" y="20220"/>
                  </a:cubicBezTo>
                  <a:cubicBezTo>
                    <a:pt x="123851" y="22803"/>
                    <a:pt x="125382" y="24477"/>
                    <a:pt x="126148" y="25243"/>
                  </a:cubicBezTo>
                  <a:cubicBezTo>
                    <a:pt x="121651" y="31270"/>
                    <a:pt x="108974" y="52080"/>
                    <a:pt x="88117" y="87671"/>
                  </a:cubicBezTo>
                  <a:lnTo>
                    <a:pt x="42623" y="60834"/>
                  </a:lnTo>
                  <a:lnTo>
                    <a:pt x="39896" y="59112"/>
                  </a:lnTo>
                  <a:lnTo>
                    <a:pt x="72187" y="8021"/>
                  </a:lnTo>
                  <a:cubicBezTo>
                    <a:pt x="74100" y="5055"/>
                    <a:pt x="76970" y="2903"/>
                    <a:pt x="80797" y="1563"/>
                  </a:cubicBezTo>
                  <a:cubicBezTo>
                    <a:pt x="84625" y="224"/>
                    <a:pt x="88452" y="-255"/>
                    <a:pt x="92279" y="128"/>
                  </a:cubicBezTo>
                  <a:close/>
                </a:path>
              </a:pathLst>
            </a:custGeom>
            <a:solidFill>
              <a:srgbClr val="353943"/>
            </a:solidFill>
            <a:ln>
              <a:noFill/>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dirty="0">
                <a:solidFill>
                  <a:srgbClr val="000000"/>
                </a:solidFill>
                <a:latin typeface="FontAwesome" pitchFamily="2" charset="0"/>
              </a:endParaRPr>
            </a:p>
          </p:txBody>
        </p:sp>
      </p:grpSp>
      <p:sp>
        <p:nvSpPr>
          <p:cNvPr id="25" name="矩形 24"/>
          <p:cNvSpPr/>
          <p:nvPr/>
        </p:nvSpPr>
        <p:spPr>
          <a:xfrm>
            <a:off x="7754152" y="4197085"/>
            <a:ext cx="3334403" cy="379656"/>
          </a:xfrm>
          <a:prstGeom prst="rect">
            <a:avLst/>
          </a:prstGeom>
        </p:spPr>
        <p:txBody>
          <a:bodyPr wrap="square">
            <a:spAutoFit/>
          </a:bodyPr>
          <a:lstStyle/>
          <a:p>
            <a:r>
              <a:rPr lang="zh-CN" altLang="en-US" sz="1867" dirty="0">
                <a:latin typeface="微软雅黑" panose="020B0503020204020204" pitchFamily="34" charset="-122"/>
                <a:ea typeface="微软雅黑" panose="020B0503020204020204" pitchFamily="34" charset="-122"/>
              </a:rPr>
              <a:t>必须是合法的利益</a:t>
            </a:r>
            <a:endParaRPr lang="zh-CN" altLang="en-US" sz="1867" dirty="0"/>
          </a:p>
        </p:txBody>
      </p:sp>
      <p:sp>
        <p:nvSpPr>
          <p:cNvPr id="26" name="矩形 25"/>
          <p:cNvSpPr/>
          <p:nvPr/>
        </p:nvSpPr>
        <p:spPr>
          <a:xfrm>
            <a:off x="7754152" y="4899173"/>
            <a:ext cx="3334403" cy="379656"/>
          </a:xfrm>
          <a:prstGeom prst="rect">
            <a:avLst/>
          </a:prstGeom>
        </p:spPr>
        <p:txBody>
          <a:bodyPr wrap="square">
            <a:spAutoFit/>
          </a:bodyPr>
          <a:lstStyle/>
          <a:p>
            <a:r>
              <a:rPr lang="zh-CN" altLang="en-US" sz="1867" dirty="0">
                <a:latin typeface="微软雅黑" panose="020B0503020204020204" pitchFamily="34" charset="-122"/>
                <a:ea typeface="微软雅黑" panose="020B0503020204020204" pitchFamily="34" charset="-122"/>
              </a:rPr>
              <a:t>必须是经济的利益</a:t>
            </a:r>
            <a:endParaRPr lang="zh-CN" altLang="en-US" sz="1867" dirty="0"/>
          </a:p>
        </p:txBody>
      </p:sp>
      <p:sp>
        <p:nvSpPr>
          <p:cNvPr id="27" name="矩形 26"/>
          <p:cNvSpPr/>
          <p:nvPr/>
        </p:nvSpPr>
        <p:spPr>
          <a:xfrm>
            <a:off x="7754152" y="5636601"/>
            <a:ext cx="3334403" cy="379656"/>
          </a:xfrm>
          <a:prstGeom prst="rect">
            <a:avLst/>
          </a:prstGeom>
        </p:spPr>
        <p:txBody>
          <a:bodyPr wrap="square">
            <a:spAutoFit/>
          </a:bodyPr>
          <a:lstStyle/>
          <a:p>
            <a:r>
              <a:rPr lang="zh-CN" altLang="en-US" sz="1867" dirty="0">
                <a:latin typeface="微软雅黑" panose="020B0503020204020204" pitchFamily="34" charset="-122"/>
                <a:ea typeface="微软雅黑" panose="020B0503020204020204" pitchFamily="34" charset="-122"/>
              </a:rPr>
              <a:t>必须是确定的利益</a:t>
            </a:r>
            <a:endParaRPr lang="zh-CN" altLang="en-US" sz="1867" dirty="0"/>
          </a:p>
        </p:txBody>
      </p:sp>
      <p:grpSp>
        <p:nvGrpSpPr>
          <p:cNvPr id="33" name="组合 32">
            <a:extLst>
              <a:ext uri="{FF2B5EF4-FFF2-40B4-BE49-F238E27FC236}">
                <a16:creationId xmlns="" xmlns:a16="http://schemas.microsoft.com/office/drawing/2014/main" id="{AB375120-725A-47C6-A9FB-0503FD4777A1}"/>
              </a:ext>
            </a:extLst>
          </p:cNvPr>
          <p:cNvGrpSpPr/>
          <p:nvPr/>
        </p:nvGrpSpPr>
        <p:grpSpPr>
          <a:xfrm>
            <a:off x="-3518" y="-1"/>
            <a:ext cx="12195518" cy="737406"/>
            <a:chOff x="1300626" y="-1"/>
            <a:chExt cx="12195518" cy="737406"/>
          </a:xfrm>
        </p:grpSpPr>
        <p:grpSp>
          <p:nvGrpSpPr>
            <p:cNvPr id="38" name="组合 37">
              <a:extLst>
                <a:ext uri="{FF2B5EF4-FFF2-40B4-BE49-F238E27FC236}">
                  <a16:creationId xmlns="" xmlns:a16="http://schemas.microsoft.com/office/drawing/2014/main" id="{3AC36071-8ED2-44DA-B78B-ED8CB652209B}"/>
                </a:ext>
              </a:extLst>
            </p:cNvPr>
            <p:cNvGrpSpPr/>
            <p:nvPr/>
          </p:nvGrpSpPr>
          <p:grpSpPr>
            <a:xfrm>
              <a:off x="1300626" y="-1"/>
              <a:ext cx="4008551" cy="737406"/>
              <a:chOff x="1300626" y="-1"/>
              <a:chExt cx="4008551" cy="737406"/>
            </a:xfrm>
          </p:grpSpPr>
          <p:sp>
            <p:nvSpPr>
              <p:cNvPr id="40" name="任意多边形 17">
                <a:extLst>
                  <a:ext uri="{FF2B5EF4-FFF2-40B4-BE49-F238E27FC236}">
                    <a16:creationId xmlns="" xmlns:a16="http://schemas.microsoft.com/office/drawing/2014/main" id="{BDB2534D-A8E1-4AB6-A423-4CA233D7A57B}"/>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文本框 1">
                <a:extLst>
                  <a:ext uri="{FF2B5EF4-FFF2-40B4-BE49-F238E27FC236}">
                    <a16:creationId xmlns="" xmlns:a16="http://schemas.microsoft.com/office/drawing/2014/main" id="{C6BC6C6E-8605-4DE6-B4C6-0F4F4234AC68}"/>
                  </a:ext>
                </a:extLst>
              </p:cNvPr>
              <p:cNvSpPr>
                <a:spLocks noChangeArrowheads="1"/>
              </p:cNvSpPr>
              <p:nvPr/>
            </p:nvSpPr>
            <p:spPr bwMode="auto">
              <a:xfrm>
                <a:off x="2354522" y="66878"/>
                <a:ext cx="29546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保险利益原则</a:t>
                </a:r>
              </a:p>
            </p:txBody>
          </p:sp>
          <p:sp>
            <p:nvSpPr>
              <p:cNvPr id="48" name="任意多边形 17">
                <a:extLst>
                  <a:ext uri="{FF2B5EF4-FFF2-40B4-BE49-F238E27FC236}">
                    <a16:creationId xmlns="" xmlns:a16="http://schemas.microsoft.com/office/drawing/2014/main" id="{DE529ACE-6C69-4994-919B-805AE164DB13}"/>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17">
                <a:extLst>
                  <a:ext uri="{FF2B5EF4-FFF2-40B4-BE49-F238E27FC236}">
                    <a16:creationId xmlns="" xmlns:a16="http://schemas.microsoft.com/office/drawing/2014/main" id="{22702409-E49C-4A27-8BC0-4D92325577DF}"/>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9" name="直接连接符 38">
              <a:extLst>
                <a:ext uri="{FF2B5EF4-FFF2-40B4-BE49-F238E27FC236}">
                  <a16:creationId xmlns="" xmlns:a16="http://schemas.microsoft.com/office/drawing/2014/main" id="{84658E90-69CE-4D43-8ED0-BCB73263E202}"/>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90687245"/>
      </p:ext>
    </p:extLst>
  </p:cSld>
  <p:clrMapOvr>
    <a:masterClrMapping/>
  </p:clrMapOvr>
  <mc:AlternateContent xmlns:mc="http://schemas.openxmlformats.org/markup-compatibility/2006" xmlns:p14="http://schemas.microsoft.com/office/powerpoint/2010/main">
    <mc:Choice Requires="p14">
      <p:transition spd="slow" p14:dur="1600" advTm="8000">
        <p14:prism isInverted="1"/>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8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750"/>
                                        <p:tgtEl>
                                          <p:spTgt spid="8"/>
                                        </p:tgtEl>
                                      </p:cBhvr>
                                    </p:animEffect>
                                  </p:childTnLst>
                                </p:cTn>
                              </p:par>
                            </p:childTnLst>
                          </p:cTn>
                        </p:par>
                        <p:par>
                          <p:cTn id="12" fill="hold">
                            <p:stCondLst>
                              <p:cond delay="1550"/>
                            </p:stCondLst>
                            <p:childTnLst>
                              <p:par>
                                <p:cTn id="13" presetID="2" presetClass="entr" presetSubtype="8" decel="10000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750" fill="hold"/>
                                        <p:tgtEl>
                                          <p:spTgt spid="2"/>
                                        </p:tgtEl>
                                        <p:attrNameLst>
                                          <p:attrName>ppt_x</p:attrName>
                                        </p:attrNameLst>
                                      </p:cBhvr>
                                      <p:tavLst>
                                        <p:tav tm="0">
                                          <p:val>
                                            <p:strVal val="0-#ppt_w/2"/>
                                          </p:val>
                                        </p:tav>
                                        <p:tav tm="100000">
                                          <p:val>
                                            <p:strVal val="#ppt_x"/>
                                          </p:val>
                                        </p:tav>
                                      </p:tavLst>
                                    </p:anim>
                                    <p:anim calcmode="lin" valueType="num">
                                      <p:cBhvr additive="base">
                                        <p:cTn id="16" dur="75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750" fill="hold"/>
                                        <p:tgtEl>
                                          <p:spTgt spid="3"/>
                                        </p:tgtEl>
                                        <p:attrNameLst>
                                          <p:attrName>ppt_x</p:attrName>
                                        </p:attrNameLst>
                                      </p:cBhvr>
                                      <p:tavLst>
                                        <p:tav tm="0">
                                          <p:val>
                                            <p:strVal val="#ppt_x"/>
                                          </p:val>
                                        </p:tav>
                                        <p:tav tm="100000">
                                          <p:val>
                                            <p:strVal val="#ppt_x"/>
                                          </p:val>
                                        </p:tav>
                                      </p:tavLst>
                                    </p:anim>
                                    <p:anim calcmode="lin" valueType="num">
                                      <p:cBhvr additive="base">
                                        <p:cTn id="20" dur="75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2300"/>
                            </p:stCondLst>
                            <p:childTnLst>
                              <p:par>
                                <p:cTn id="22" presetID="16" presetClass="entr" presetSubtype="2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par>
                          <p:cTn id="25" fill="hold">
                            <p:stCondLst>
                              <p:cond delay="2800"/>
                            </p:stCondLst>
                            <p:childTnLst>
                              <p:par>
                                <p:cTn id="26" presetID="14" presetClass="entr" presetSubtype="10" fill="hold" grpId="0" nodeType="afterEffect">
                                  <p:stCondLst>
                                    <p:cond delay="0"/>
                                  </p:stCondLst>
                                  <p:iterate type="lt">
                                    <p:tmPct val="10000"/>
                                  </p:iterate>
                                  <p:childTnLst>
                                    <p:set>
                                      <p:cBhvr>
                                        <p:cTn id="27" dur="1" fill="hold">
                                          <p:stCondLst>
                                            <p:cond delay="0"/>
                                          </p:stCondLst>
                                        </p:cTn>
                                        <p:tgtEl>
                                          <p:spTgt spid="12"/>
                                        </p:tgtEl>
                                        <p:attrNameLst>
                                          <p:attrName>style.visibility</p:attrName>
                                        </p:attrNameLst>
                                      </p:cBhvr>
                                      <p:to>
                                        <p:strVal val="visible"/>
                                      </p:to>
                                    </p:set>
                                    <p:animEffect transition="in" filter="randombar(horizontal)">
                                      <p:cBhvr>
                                        <p:cTn id="28" dur="500"/>
                                        <p:tgtEl>
                                          <p:spTgt spid="12"/>
                                        </p:tgtEl>
                                      </p:cBhvr>
                                    </p:animEffect>
                                  </p:childTnLst>
                                </p:cTn>
                              </p:par>
                            </p:childTnLst>
                          </p:cTn>
                        </p:par>
                        <p:par>
                          <p:cTn id="29" fill="hold">
                            <p:stCondLst>
                              <p:cond delay="3700"/>
                            </p:stCondLst>
                            <p:childTnLst>
                              <p:par>
                                <p:cTn id="30" presetID="42" presetClass="entr" presetSubtype="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50"/>
                                        <p:tgtEl>
                                          <p:spTgt spid="13"/>
                                        </p:tgtEl>
                                      </p:cBhvr>
                                    </p:animEffect>
                                    <p:anim calcmode="lin" valueType="num">
                                      <p:cBhvr>
                                        <p:cTn id="33" dur="750" fill="hold"/>
                                        <p:tgtEl>
                                          <p:spTgt spid="13"/>
                                        </p:tgtEl>
                                        <p:attrNameLst>
                                          <p:attrName>ppt_x</p:attrName>
                                        </p:attrNameLst>
                                      </p:cBhvr>
                                      <p:tavLst>
                                        <p:tav tm="0">
                                          <p:val>
                                            <p:strVal val="#ppt_x"/>
                                          </p:val>
                                        </p:tav>
                                        <p:tav tm="100000">
                                          <p:val>
                                            <p:strVal val="#ppt_x"/>
                                          </p:val>
                                        </p:tav>
                                      </p:tavLst>
                                    </p:anim>
                                    <p:anim calcmode="lin" valueType="num">
                                      <p:cBhvr>
                                        <p:cTn id="34" dur="75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5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750"/>
                                        <p:tgtEl>
                                          <p:spTgt spid="17"/>
                                        </p:tgtEl>
                                      </p:cBhvr>
                                    </p:animEffect>
                                    <p:anim calcmode="lin" valueType="num">
                                      <p:cBhvr>
                                        <p:cTn id="38" dur="750" fill="hold"/>
                                        <p:tgtEl>
                                          <p:spTgt spid="17"/>
                                        </p:tgtEl>
                                        <p:attrNameLst>
                                          <p:attrName>ppt_x</p:attrName>
                                        </p:attrNameLst>
                                      </p:cBhvr>
                                      <p:tavLst>
                                        <p:tav tm="0">
                                          <p:val>
                                            <p:strVal val="#ppt_x"/>
                                          </p:val>
                                        </p:tav>
                                        <p:tav tm="100000">
                                          <p:val>
                                            <p:strVal val="#ppt_x"/>
                                          </p:val>
                                        </p:tav>
                                      </p:tavLst>
                                    </p:anim>
                                    <p:anim calcmode="lin" valueType="num">
                                      <p:cBhvr>
                                        <p:cTn id="39" dur="750" fill="hold"/>
                                        <p:tgtEl>
                                          <p:spTgt spid="17"/>
                                        </p:tgtEl>
                                        <p:attrNameLst>
                                          <p:attrName>ppt_y</p:attrName>
                                        </p:attrNameLst>
                                      </p:cBhvr>
                                      <p:tavLst>
                                        <p:tav tm="0">
                                          <p:val>
                                            <p:strVal val="#ppt_y+.1"/>
                                          </p:val>
                                        </p:tav>
                                        <p:tav tm="100000">
                                          <p:val>
                                            <p:strVal val="#ppt_y"/>
                                          </p:val>
                                        </p:tav>
                                      </p:tavLst>
                                    </p:anim>
                                  </p:childTnLst>
                                </p:cTn>
                              </p:par>
                              <p:par>
                                <p:cTn id="40" presetID="22" presetClass="entr" presetSubtype="8" fill="hold" grpId="0" nodeType="withEffect">
                                  <p:stCondLst>
                                    <p:cond delay="75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500"/>
                                        <p:tgtEl>
                                          <p:spTgt spid="25"/>
                                        </p:tgtEl>
                                      </p:cBhvr>
                                    </p:animEffect>
                                  </p:childTnLst>
                                </p:cTn>
                              </p:par>
                              <p:par>
                                <p:cTn id="43" presetID="42" presetClass="entr" presetSubtype="0" fill="hold" nodeType="withEffect">
                                  <p:stCondLst>
                                    <p:cond delay="50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750"/>
                                        <p:tgtEl>
                                          <p:spTgt spid="21"/>
                                        </p:tgtEl>
                                      </p:cBhvr>
                                    </p:animEffect>
                                    <p:anim calcmode="lin" valueType="num">
                                      <p:cBhvr>
                                        <p:cTn id="46" dur="750" fill="hold"/>
                                        <p:tgtEl>
                                          <p:spTgt spid="21"/>
                                        </p:tgtEl>
                                        <p:attrNameLst>
                                          <p:attrName>ppt_x</p:attrName>
                                        </p:attrNameLst>
                                      </p:cBhvr>
                                      <p:tavLst>
                                        <p:tav tm="0">
                                          <p:val>
                                            <p:strVal val="#ppt_x"/>
                                          </p:val>
                                        </p:tav>
                                        <p:tav tm="100000">
                                          <p:val>
                                            <p:strVal val="#ppt_x"/>
                                          </p:val>
                                        </p:tav>
                                      </p:tavLst>
                                    </p:anim>
                                    <p:anim calcmode="lin" valueType="num">
                                      <p:cBhvr>
                                        <p:cTn id="47" dur="750" fill="hold"/>
                                        <p:tgtEl>
                                          <p:spTgt spid="21"/>
                                        </p:tgtEl>
                                        <p:attrNameLst>
                                          <p:attrName>ppt_y</p:attrName>
                                        </p:attrNameLst>
                                      </p:cBhvr>
                                      <p:tavLst>
                                        <p:tav tm="0">
                                          <p:val>
                                            <p:strVal val="#ppt_y+.1"/>
                                          </p:val>
                                        </p:tav>
                                        <p:tav tm="100000">
                                          <p:val>
                                            <p:strVal val="#ppt_y"/>
                                          </p:val>
                                        </p:tav>
                                      </p:tavLst>
                                    </p:anim>
                                  </p:childTnLst>
                                </p:cTn>
                              </p:par>
                              <p:par>
                                <p:cTn id="48" presetID="22" presetClass="entr" presetSubtype="8" fill="hold" grpId="0" nodeType="withEffect">
                                  <p:stCondLst>
                                    <p:cond delay="1000"/>
                                  </p:stCondLst>
                                  <p:childTnLst>
                                    <p:set>
                                      <p:cBhvr>
                                        <p:cTn id="49" dur="1" fill="hold">
                                          <p:stCondLst>
                                            <p:cond delay="0"/>
                                          </p:stCondLst>
                                        </p:cTn>
                                        <p:tgtEl>
                                          <p:spTgt spid="26"/>
                                        </p:tgtEl>
                                        <p:attrNameLst>
                                          <p:attrName>style.visibility</p:attrName>
                                        </p:attrNameLst>
                                      </p:cBhvr>
                                      <p:to>
                                        <p:strVal val="visible"/>
                                      </p:to>
                                    </p:set>
                                    <p:animEffect transition="in" filter="wipe(left)">
                                      <p:cBhvr>
                                        <p:cTn id="50" dur="500"/>
                                        <p:tgtEl>
                                          <p:spTgt spid="26"/>
                                        </p:tgtEl>
                                      </p:cBhvr>
                                    </p:animEffect>
                                  </p:childTnLst>
                                </p:cTn>
                              </p:par>
                              <p:par>
                                <p:cTn id="51" presetID="22" presetClass="entr" presetSubtype="8" fill="hold" grpId="0" nodeType="withEffect">
                                  <p:stCondLst>
                                    <p:cond delay="125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animBg="1"/>
      <p:bldP spid="12" grpId="0"/>
      <p:bldP spid="25" grpId="0"/>
      <p:bldP spid="26" grpId="0"/>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12963" y="2401531"/>
            <a:ext cx="4595005" cy="802912"/>
          </a:xfrm>
          <a:prstGeom prst="rect">
            <a:avLst/>
          </a:prstGeom>
          <a:noFill/>
        </p:spPr>
        <p:txBody>
          <a:bodyPr wrap="square" rtlCol="0">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指在签定并履行保险合同的过程中，投保人对保险标的必须具有保险利益</a:t>
            </a:r>
          </a:p>
        </p:txBody>
      </p:sp>
      <p:sp>
        <p:nvSpPr>
          <p:cNvPr id="10" name="矩形 9"/>
          <p:cNvSpPr/>
          <p:nvPr/>
        </p:nvSpPr>
        <p:spPr>
          <a:xfrm>
            <a:off x="1212963" y="1935867"/>
            <a:ext cx="3334403" cy="420564"/>
          </a:xfrm>
          <a:prstGeom prst="rect">
            <a:avLst/>
          </a:prstGeom>
        </p:spPr>
        <p:txBody>
          <a:bodyPr wrap="square">
            <a:spAutoFit/>
          </a:bodyPr>
          <a:lstStyle/>
          <a:p>
            <a:pPr marL="380990" indent="-380990">
              <a:buFont typeface="Wingdings" panose="05000000000000000000" pitchFamily="2" charset="2"/>
              <a:buChar char="Ø"/>
            </a:pPr>
            <a:r>
              <a:rPr lang="zh-CN" altLang="en-US" sz="2133" b="1" dirty="0">
                <a:solidFill>
                  <a:srgbClr val="353943"/>
                </a:solidFill>
                <a:latin typeface="微软雅黑" panose="020B0503020204020204" pitchFamily="34" charset="-122"/>
                <a:ea typeface="微软雅黑" panose="020B0503020204020204" pitchFamily="34" charset="-122"/>
              </a:rPr>
              <a:t>保险利益原则</a:t>
            </a:r>
            <a:endParaRPr lang="zh-CN" altLang="en-US" sz="2133" b="1" dirty="0">
              <a:solidFill>
                <a:srgbClr val="353943"/>
              </a:solidFill>
            </a:endParaRPr>
          </a:p>
        </p:txBody>
      </p:sp>
      <p:grpSp>
        <p:nvGrpSpPr>
          <p:cNvPr id="4" name="组合 3"/>
          <p:cNvGrpSpPr/>
          <p:nvPr/>
        </p:nvGrpSpPr>
        <p:grpSpPr>
          <a:xfrm>
            <a:off x="5981747" y="2222901"/>
            <a:ext cx="1489111" cy="519458"/>
            <a:chOff x="4486307" y="1667177"/>
            <a:chExt cx="1116833" cy="389594"/>
          </a:xfrm>
        </p:grpSpPr>
        <p:sp>
          <p:nvSpPr>
            <p:cNvPr id="12" name="圆角矩形 24"/>
            <p:cNvSpPr/>
            <p:nvPr/>
          </p:nvSpPr>
          <p:spPr>
            <a:xfrm>
              <a:off x="4788023" y="1667177"/>
              <a:ext cx="443688" cy="389594"/>
            </a:xfrm>
            <a:custGeom>
              <a:avLst/>
              <a:gdLst/>
              <a:ahLst/>
              <a:cxnLst/>
              <a:rect l="l" t="t" r="r" b="b"/>
              <a:pathLst>
                <a:path w="515504" h="452654">
                  <a:moveTo>
                    <a:pt x="226327" y="0"/>
                  </a:moveTo>
                  <a:lnTo>
                    <a:pt x="515504" y="0"/>
                  </a:lnTo>
                  <a:lnTo>
                    <a:pt x="515504" y="452654"/>
                  </a:lnTo>
                  <a:lnTo>
                    <a:pt x="226327" y="452654"/>
                  </a:lnTo>
                  <a:cubicBezTo>
                    <a:pt x="101330" y="452654"/>
                    <a:pt x="0" y="351324"/>
                    <a:pt x="0" y="226327"/>
                  </a:cubicBezTo>
                  <a:cubicBezTo>
                    <a:pt x="0" y="101330"/>
                    <a:pt x="101330" y="0"/>
                    <a:pt x="226327" y="0"/>
                  </a:cubicBezTo>
                  <a:close/>
                </a:path>
              </a:pathLst>
            </a:custGeom>
            <a:solidFill>
              <a:srgbClr val="BFBFBF"/>
            </a:solidFill>
            <a:ln w="6350" cap="flat">
              <a:noFill/>
              <a:prstDash val="solid"/>
              <a:miter lim="800000"/>
              <a:headEnd/>
              <a:tailEnd/>
            </a:ln>
            <a:effectLst/>
          </p:spPr>
          <p:txBody>
            <a:bodyPr vert="horz" wrap="square" lIns="162560" tIns="81280" rIns="162560" bIns="81280" numCol="1" anchor="ctr" anchorCtr="0" compatLnSpc="1">
              <a:prstTxWarp prst="textNoShape">
                <a:avLst/>
              </a:prstTxWarp>
            </a:bodyPr>
            <a:lstStyle/>
            <a:p>
              <a:pPr algn="ctr" defTabSz="1625519" fontAlgn="base">
                <a:spcBef>
                  <a:spcPct val="0"/>
                </a:spcBef>
                <a:spcAft>
                  <a:spcPct val="0"/>
                </a:spcAft>
              </a:pPr>
              <a:endParaRPr lang="zh-CN" altLang="en-US" sz="3200">
                <a:solidFill>
                  <a:prstClr val="black"/>
                </a:solidFill>
                <a:latin typeface="Impact" panose="020B0806030902050204" pitchFamily="34" charset="0"/>
                <a:ea typeface="宋体" charset="-122"/>
              </a:endParaRPr>
            </a:p>
          </p:txBody>
        </p:sp>
        <p:sp>
          <p:nvSpPr>
            <p:cNvPr id="13" name="TextBox 12"/>
            <p:cNvSpPr txBox="1"/>
            <p:nvPr/>
          </p:nvSpPr>
          <p:spPr>
            <a:xfrm>
              <a:off x="4486307" y="1682960"/>
              <a:ext cx="1116833" cy="346249"/>
            </a:xfrm>
            <a:prstGeom prst="rect">
              <a:avLst/>
            </a:prstGeom>
            <a:noFill/>
            <a:effectLst/>
          </p:spPr>
          <p:txBody>
            <a:bodyPr wrap="square" rtlCol="0">
              <a:spAutoFit/>
            </a:bodyPr>
            <a:lstStyle/>
            <a:p>
              <a:pPr algn="ctr"/>
              <a:r>
                <a:rPr lang="en-US" altLang="zh-CN" sz="2400" dirty="0">
                  <a:solidFill>
                    <a:schemeClr val="lt1"/>
                  </a:solidFill>
                  <a:latin typeface="Impact" panose="020B0806030902050204" pitchFamily="34" charset="0"/>
                </a:rPr>
                <a:t>01</a:t>
              </a:r>
              <a:endParaRPr lang="zh-CN" altLang="en-US" sz="2400" dirty="0">
                <a:solidFill>
                  <a:schemeClr val="lt1"/>
                </a:solidFill>
                <a:latin typeface="Impact" panose="020B0806030902050204" pitchFamily="34" charset="0"/>
              </a:endParaRPr>
            </a:p>
          </p:txBody>
        </p:sp>
      </p:grpSp>
      <p:grpSp>
        <p:nvGrpSpPr>
          <p:cNvPr id="5" name="组合 4"/>
          <p:cNvGrpSpPr/>
          <p:nvPr/>
        </p:nvGrpSpPr>
        <p:grpSpPr>
          <a:xfrm>
            <a:off x="6384032" y="3352227"/>
            <a:ext cx="591584" cy="519458"/>
            <a:chOff x="4788024" y="2514172"/>
            <a:chExt cx="443688" cy="389594"/>
          </a:xfrm>
        </p:grpSpPr>
        <p:sp>
          <p:nvSpPr>
            <p:cNvPr id="15" name="圆角矩形 24"/>
            <p:cNvSpPr/>
            <p:nvPr/>
          </p:nvSpPr>
          <p:spPr>
            <a:xfrm>
              <a:off x="4788024" y="2514172"/>
              <a:ext cx="443688" cy="389594"/>
            </a:xfrm>
            <a:custGeom>
              <a:avLst/>
              <a:gdLst/>
              <a:ahLst/>
              <a:cxnLst/>
              <a:rect l="l" t="t" r="r" b="b"/>
              <a:pathLst>
                <a:path w="515504" h="452654">
                  <a:moveTo>
                    <a:pt x="226327" y="0"/>
                  </a:moveTo>
                  <a:lnTo>
                    <a:pt x="515504" y="0"/>
                  </a:lnTo>
                  <a:lnTo>
                    <a:pt x="515504" y="452654"/>
                  </a:lnTo>
                  <a:lnTo>
                    <a:pt x="226327" y="452654"/>
                  </a:lnTo>
                  <a:cubicBezTo>
                    <a:pt x="101330" y="452654"/>
                    <a:pt x="0" y="351324"/>
                    <a:pt x="0" y="226327"/>
                  </a:cubicBezTo>
                  <a:cubicBezTo>
                    <a:pt x="0" y="101330"/>
                    <a:pt x="101330" y="0"/>
                    <a:pt x="226327" y="0"/>
                  </a:cubicBezTo>
                  <a:close/>
                </a:path>
              </a:pathLst>
            </a:custGeom>
            <a:solidFill>
              <a:srgbClr val="353943"/>
            </a:solidFill>
            <a:ln w="6350" cap="flat">
              <a:noFill/>
              <a:prstDash val="solid"/>
              <a:miter lim="800000"/>
              <a:headEnd/>
              <a:tailEnd/>
            </a:ln>
            <a:effectLst/>
          </p:spPr>
          <p:txBody>
            <a:bodyPr vert="horz" wrap="square" lIns="162560" tIns="81280" rIns="162560" bIns="81280" numCol="1" anchor="ctr" anchorCtr="0" compatLnSpc="1">
              <a:prstTxWarp prst="textNoShape">
                <a:avLst/>
              </a:prstTxWarp>
            </a:bodyPr>
            <a:lstStyle/>
            <a:p>
              <a:pPr algn="ctr" defTabSz="1625519" fontAlgn="base">
                <a:spcBef>
                  <a:spcPct val="0"/>
                </a:spcBef>
                <a:spcAft>
                  <a:spcPct val="0"/>
                </a:spcAft>
              </a:pPr>
              <a:endParaRPr lang="zh-CN" altLang="en-US" sz="3200">
                <a:solidFill>
                  <a:prstClr val="black"/>
                </a:solidFill>
                <a:latin typeface="Impact" panose="020B0806030902050204" pitchFamily="34" charset="0"/>
                <a:ea typeface="宋体" charset="-122"/>
              </a:endParaRPr>
            </a:p>
          </p:txBody>
        </p:sp>
        <p:sp>
          <p:nvSpPr>
            <p:cNvPr id="16" name="TextBox 15"/>
            <p:cNvSpPr txBox="1"/>
            <p:nvPr/>
          </p:nvSpPr>
          <p:spPr>
            <a:xfrm>
              <a:off x="4853964" y="2535844"/>
              <a:ext cx="377748" cy="346249"/>
            </a:xfrm>
            <a:prstGeom prst="rect">
              <a:avLst/>
            </a:prstGeom>
            <a:noFill/>
            <a:effectLst/>
          </p:spPr>
          <p:txBody>
            <a:bodyPr wrap="none" rtlCol="0">
              <a:spAutoFit/>
            </a:bodyPr>
            <a:lstStyle>
              <a:defPPr>
                <a:defRPr lang="zh-CN"/>
              </a:defPPr>
              <a:lvl1pPr algn="ctr">
                <a:defRPr>
                  <a:solidFill>
                    <a:schemeClr val="lt1"/>
                  </a:solidFill>
                  <a:effectLst>
                    <a:outerShdw blurRad="38100" dist="38100" dir="2700000" algn="tl">
                      <a:srgbClr val="000000">
                        <a:alpha val="43137"/>
                      </a:srgbClr>
                    </a:outerShdw>
                  </a:effectLst>
                  <a:latin typeface="Impact" panose="020B0806030902050204" pitchFamily="34" charset="0"/>
                </a:defRPr>
              </a:lvl1pPr>
            </a:lstStyle>
            <a:p>
              <a:r>
                <a:rPr lang="en-US" altLang="zh-CN" sz="2400" dirty="0">
                  <a:effectLst/>
                </a:rPr>
                <a:t>02</a:t>
              </a:r>
              <a:endParaRPr lang="zh-CN" altLang="en-US" sz="2400" dirty="0">
                <a:effectLst/>
              </a:endParaRPr>
            </a:p>
          </p:txBody>
        </p:sp>
      </p:grpSp>
      <p:grpSp>
        <p:nvGrpSpPr>
          <p:cNvPr id="6" name="组合 5"/>
          <p:cNvGrpSpPr/>
          <p:nvPr/>
        </p:nvGrpSpPr>
        <p:grpSpPr>
          <a:xfrm>
            <a:off x="6384032" y="4541720"/>
            <a:ext cx="600800" cy="519458"/>
            <a:chOff x="4788024" y="3406292"/>
            <a:chExt cx="450600" cy="389594"/>
          </a:xfrm>
        </p:grpSpPr>
        <p:sp>
          <p:nvSpPr>
            <p:cNvPr id="18" name="圆角矩形 24"/>
            <p:cNvSpPr/>
            <p:nvPr/>
          </p:nvSpPr>
          <p:spPr>
            <a:xfrm>
              <a:off x="4788024" y="3406292"/>
              <a:ext cx="443688" cy="389594"/>
            </a:xfrm>
            <a:custGeom>
              <a:avLst/>
              <a:gdLst/>
              <a:ahLst/>
              <a:cxnLst/>
              <a:rect l="l" t="t" r="r" b="b"/>
              <a:pathLst>
                <a:path w="515504" h="452654">
                  <a:moveTo>
                    <a:pt x="226327" y="0"/>
                  </a:moveTo>
                  <a:lnTo>
                    <a:pt x="515504" y="0"/>
                  </a:lnTo>
                  <a:lnTo>
                    <a:pt x="515504" y="452654"/>
                  </a:lnTo>
                  <a:lnTo>
                    <a:pt x="226327" y="452654"/>
                  </a:lnTo>
                  <a:cubicBezTo>
                    <a:pt x="101330" y="452654"/>
                    <a:pt x="0" y="351324"/>
                    <a:pt x="0" y="226327"/>
                  </a:cubicBezTo>
                  <a:cubicBezTo>
                    <a:pt x="0" y="101330"/>
                    <a:pt x="101330" y="0"/>
                    <a:pt x="226327" y="0"/>
                  </a:cubicBezTo>
                  <a:close/>
                </a:path>
              </a:pathLst>
            </a:custGeom>
            <a:solidFill>
              <a:srgbClr val="FFD737"/>
            </a:solidFill>
            <a:ln w="6350" cap="flat">
              <a:noFill/>
              <a:prstDash val="solid"/>
              <a:miter lim="800000"/>
              <a:headEnd/>
              <a:tailEnd/>
            </a:ln>
            <a:effectLst/>
          </p:spPr>
          <p:txBody>
            <a:bodyPr vert="horz" wrap="square" lIns="162560" tIns="81280" rIns="162560" bIns="81280" numCol="1" anchor="ctr" anchorCtr="0" compatLnSpc="1">
              <a:prstTxWarp prst="textNoShape">
                <a:avLst/>
              </a:prstTxWarp>
            </a:bodyPr>
            <a:lstStyle/>
            <a:p>
              <a:pPr algn="ctr" defTabSz="1625519" fontAlgn="base">
                <a:spcBef>
                  <a:spcPct val="0"/>
                </a:spcBef>
                <a:spcAft>
                  <a:spcPct val="0"/>
                </a:spcAft>
              </a:pPr>
              <a:endParaRPr lang="zh-CN" altLang="en-US" sz="3200">
                <a:solidFill>
                  <a:prstClr val="black"/>
                </a:solidFill>
                <a:latin typeface="Impact" panose="020B0806030902050204" pitchFamily="34" charset="0"/>
                <a:ea typeface="宋体" charset="-122"/>
              </a:endParaRPr>
            </a:p>
          </p:txBody>
        </p:sp>
        <p:sp>
          <p:nvSpPr>
            <p:cNvPr id="19" name="TextBox 18"/>
            <p:cNvSpPr txBox="1"/>
            <p:nvPr/>
          </p:nvSpPr>
          <p:spPr>
            <a:xfrm>
              <a:off x="4853663" y="3427964"/>
              <a:ext cx="384961" cy="346249"/>
            </a:xfrm>
            <a:prstGeom prst="rect">
              <a:avLst/>
            </a:prstGeom>
            <a:noFill/>
            <a:effectLst/>
          </p:spPr>
          <p:txBody>
            <a:bodyPr wrap="none" rtlCol="0">
              <a:spAutoFit/>
            </a:bodyPr>
            <a:lstStyle/>
            <a:p>
              <a:pPr algn="ctr"/>
              <a:r>
                <a:rPr lang="en-US" altLang="zh-CN" sz="2400" dirty="0">
                  <a:solidFill>
                    <a:schemeClr val="lt1"/>
                  </a:solidFill>
                  <a:latin typeface="Impact" panose="020B0806030902050204" pitchFamily="34" charset="0"/>
                </a:rPr>
                <a:t>03</a:t>
              </a:r>
              <a:endParaRPr lang="zh-CN" altLang="en-US" sz="2400" dirty="0">
                <a:solidFill>
                  <a:schemeClr val="lt1"/>
                </a:solidFill>
                <a:latin typeface="Impact" panose="020B0806030902050204" pitchFamily="34" charset="0"/>
              </a:endParaRPr>
            </a:p>
          </p:txBody>
        </p:sp>
      </p:grpSp>
      <p:sp>
        <p:nvSpPr>
          <p:cNvPr id="20" name="矩形 19"/>
          <p:cNvSpPr/>
          <p:nvPr/>
        </p:nvSpPr>
        <p:spPr>
          <a:xfrm>
            <a:off x="6960097" y="1508788"/>
            <a:ext cx="4615380" cy="420564"/>
          </a:xfrm>
          <a:prstGeom prst="rect">
            <a:avLst/>
          </a:prstGeom>
        </p:spPr>
        <p:txBody>
          <a:bodyPr wrap="square">
            <a:spAutoFit/>
          </a:bodyPr>
          <a:lstStyle/>
          <a:p>
            <a:pPr marL="380990" indent="-380990">
              <a:buFont typeface="Wingdings" panose="05000000000000000000" pitchFamily="2" charset="2"/>
              <a:buChar char="Ø"/>
            </a:pPr>
            <a:r>
              <a:rPr lang="zh-CN" altLang="en-US" sz="2133" b="1" dirty="0">
                <a:solidFill>
                  <a:srgbClr val="353943"/>
                </a:solidFill>
                <a:latin typeface="微软雅黑" panose="020B0503020204020204" pitchFamily="34" charset="-122"/>
                <a:ea typeface="微软雅黑" panose="020B0503020204020204" pitchFamily="34" charset="-122"/>
              </a:rPr>
              <a:t>财产保险的保险保险利益的确立</a:t>
            </a:r>
            <a:endParaRPr lang="zh-CN" altLang="en-US" sz="2133" b="1" dirty="0">
              <a:solidFill>
                <a:srgbClr val="353943"/>
              </a:solidFill>
            </a:endParaRPr>
          </a:p>
        </p:txBody>
      </p:sp>
      <p:sp>
        <p:nvSpPr>
          <p:cNvPr id="21" name="TextBox 20"/>
          <p:cNvSpPr txBox="1"/>
          <p:nvPr/>
        </p:nvSpPr>
        <p:spPr>
          <a:xfrm>
            <a:off x="7101765" y="2047640"/>
            <a:ext cx="4413347" cy="802912"/>
          </a:xfrm>
          <a:prstGeom prst="rect">
            <a:avLst/>
          </a:prstGeom>
          <a:noFill/>
        </p:spPr>
        <p:txBody>
          <a:bodyPr wrap="square" rtlCol="0">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财产所有人、经营管理人对其所有的或经营管理的财产具有保险利益</a:t>
            </a:r>
          </a:p>
        </p:txBody>
      </p:sp>
      <p:sp>
        <p:nvSpPr>
          <p:cNvPr id="22" name="TextBox 21"/>
          <p:cNvSpPr txBox="1"/>
          <p:nvPr/>
        </p:nvSpPr>
        <p:spPr>
          <a:xfrm>
            <a:off x="1212963" y="3673387"/>
            <a:ext cx="4498995" cy="1923412"/>
          </a:xfrm>
          <a:prstGeom prst="rect">
            <a:avLst/>
          </a:prstGeom>
          <a:noFill/>
        </p:spPr>
        <p:txBody>
          <a:bodyPr wrap="square" rtlCol="0">
            <a:spAutoFit/>
          </a:bodyPr>
          <a:lstStyle/>
          <a:p>
            <a:pPr marL="457189" indent="-457189">
              <a:lnSpc>
                <a:spcPct val="130000"/>
              </a:lnSpc>
              <a:buFont typeface="+mj-lt"/>
              <a:buAutoNum type="alphaUcPeriod"/>
            </a:pPr>
            <a:r>
              <a:rPr lang="zh-CN" altLang="en-US" sz="1867" b="1" dirty="0">
                <a:latin typeface="微软雅黑" panose="020B0503020204020204" pitchFamily="34" charset="-122"/>
                <a:ea typeface="微软雅黑" panose="020B0503020204020204" pitchFamily="34" charset="-122"/>
              </a:rPr>
              <a:t>财产保险的保险利益时效：</a:t>
            </a:r>
            <a:r>
              <a:rPr lang="zh-CN" altLang="en-US" sz="1867" dirty="0">
                <a:latin typeface="微软雅黑" panose="020B0503020204020204" pitchFamily="34" charset="-122"/>
                <a:ea typeface="微软雅黑" panose="020B0503020204020204" pitchFamily="34" charset="-122"/>
              </a:rPr>
              <a:t>一般要求从合同订立到终止（海上货物运输保险有一定的灵活性）始终存在保险利益</a:t>
            </a:r>
            <a:endParaRPr lang="en-US" altLang="zh-CN" sz="1867" dirty="0">
              <a:latin typeface="微软雅黑" panose="020B0503020204020204" pitchFamily="34" charset="-122"/>
              <a:ea typeface="微软雅黑" panose="020B0503020204020204" pitchFamily="34" charset="-122"/>
            </a:endParaRPr>
          </a:p>
          <a:p>
            <a:pPr marL="457189" indent="-457189">
              <a:lnSpc>
                <a:spcPct val="130000"/>
              </a:lnSpc>
              <a:buFont typeface="+mj-lt"/>
              <a:buAutoNum type="alphaUcPeriod"/>
            </a:pPr>
            <a:r>
              <a:rPr lang="zh-CN" altLang="en-US" sz="1867" b="1" dirty="0">
                <a:latin typeface="微软雅黑" panose="020B0503020204020204" pitchFamily="34" charset="-122"/>
                <a:ea typeface="微软雅黑" panose="020B0503020204020204" pitchFamily="34" charset="-122"/>
              </a:rPr>
              <a:t>财产保险的保险利益变动</a:t>
            </a:r>
          </a:p>
        </p:txBody>
      </p:sp>
      <p:sp>
        <p:nvSpPr>
          <p:cNvPr id="2" name="矩形 1"/>
          <p:cNvSpPr/>
          <p:nvPr/>
        </p:nvSpPr>
        <p:spPr>
          <a:xfrm>
            <a:off x="7101765" y="4383222"/>
            <a:ext cx="4413347" cy="802912"/>
          </a:xfrm>
          <a:prstGeom prst="rect">
            <a:avLst/>
          </a:prstGeom>
        </p:spPr>
        <p:txBody>
          <a:bodyPr wrap="square">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负有经济责任的财产的保管人、货运的承运人、各种承包人、承租人</a:t>
            </a:r>
          </a:p>
        </p:txBody>
      </p:sp>
      <p:sp>
        <p:nvSpPr>
          <p:cNvPr id="3" name="矩形 2"/>
          <p:cNvSpPr/>
          <p:nvPr/>
        </p:nvSpPr>
        <p:spPr>
          <a:xfrm>
            <a:off x="7101765" y="3347505"/>
            <a:ext cx="4483920" cy="429413"/>
          </a:xfrm>
          <a:prstGeom prst="rect">
            <a:avLst/>
          </a:prstGeom>
        </p:spPr>
        <p:txBody>
          <a:bodyPr wrap="none">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财产的抵押权人对抵押财产具有保险利益</a:t>
            </a:r>
          </a:p>
        </p:txBody>
      </p:sp>
      <p:grpSp>
        <p:nvGrpSpPr>
          <p:cNvPr id="28" name="组合 27">
            <a:extLst>
              <a:ext uri="{FF2B5EF4-FFF2-40B4-BE49-F238E27FC236}">
                <a16:creationId xmlns="" xmlns:a16="http://schemas.microsoft.com/office/drawing/2014/main" id="{D316CBC0-F243-47CF-85F1-731ED5AA320C}"/>
              </a:ext>
            </a:extLst>
          </p:cNvPr>
          <p:cNvGrpSpPr/>
          <p:nvPr/>
        </p:nvGrpSpPr>
        <p:grpSpPr>
          <a:xfrm>
            <a:off x="-3518" y="-1"/>
            <a:ext cx="12195518" cy="737406"/>
            <a:chOff x="1300626" y="-1"/>
            <a:chExt cx="12195518" cy="737406"/>
          </a:xfrm>
        </p:grpSpPr>
        <p:grpSp>
          <p:nvGrpSpPr>
            <p:cNvPr id="33" name="组合 32">
              <a:extLst>
                <a:ext uri="{FF2B5EF4-FFF2-40B4-BE49-F238E27FC236}">
                  <a16:creationId xmlns="" xmlns:a16="http://schemas.microsoft.com/office/drawing/2014/main" id="{F2769F53-706B-472D-B610-00529CB513F6}"/>
                </a:ext>
              </a:extLst>
            </p:cNvPr>
            <p:cNvGrpSpPr/>
            <p:nvPr/>
          </p:nvGrpSpPr>
          <p:grpSpPr>
            <a:xfrm>
              <a:off x="1300626" y="-1"/>
              <a:ext cx="8163535" cy="737406"/>
              <a:chOff x="1300626" y="-1"/>
              <a:chExt cx="8163535" cy="737406"/>
            </a:xfrm>
          </p:grpSpPr>
          <p:sp>
            <p:nvSpPr>
              <p:cNvPr id="35" name="任意多边形 17">
                <a:extLst>
                  <a:ext uri="{FF2B5EF4-FFF2-40B4-BE49-F238E27FC236}">
                    <a16:creationId xmlns="" xmlns:a16="http://schemas.microsoft.com/office/drawing/2014/main" id="{2E663D67-8D16-4321-8188-508D01F0830D}"/>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 name="文本框 1">
                <a:extLst>
                  <a:ext uri="{FF2B5EF4-FFF2-40B4-BE49-F238E27FC236}">
                    <a16:creationId xmlns="" xmlns:a16="http://schemas.microsoft.com/office/drawing/2014/main" id="{85335A51-4B22-4E65-B0B9-5FA7039326F0}"/>
                  </a:ext>
                </a:extLst>
              </p:cNvPr>
              <p:cNvSpPr>
                <a:spLocks noChangeArrowheads="1"/>
              </p:cNvSpPr>
              <p:nvPr/>
            </p:nvSpPr>
            <p:spPr bwMode="auto">
              <a:xfrm>
                <a:off x="2354522" y="66878"/>
                <a:ext cx="71096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保险利益原则在保险实务中的应用</a:t>
                </a:r>
              </a:p>
            </p:txBody>
          </p:sp>
          <p:sp>
            <p:nvSpPr>
              <p:cNvPr id="43" name="任意多边形 17">
                <a:extLst>
                  <a:ext uri="{FF2B5EF4-FFF2-40B4-BE49-F238E27FC236}">
                    <a16:creationId xmlns="" xmlns:a16="http://schemas.microsoft.com/office/drawing/2014/main" id="{2EB05B00-A88C-4AD5-AC7B-F2876BCA4EB3}"/>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4" name="任意多边形 17">
                <a:extLst>
                  <a:ext uri="{FF2B5EF4-FFF2-40B4-BE49-F238E27FC236}">
                    <a16:creationId xmlns="" xmlns:a16="http://schemas.microsoft.com/office/drawing/2014/main" id="{3D1EA207-989E-4F37-9B42-D854D55F7EDC}"/>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4" name="直接连接符 33">
              <a:extLst>
                <a:ext uri="{FF2B5EF4-FFF2-40B4-BE49-F238E27FC236}">
                  <a16:creationId xmlns="" xmlns:a16="http://schemas.microsoft.com/office/drawing/2014/main" id="{A2EBFCD9-881B-4D7C-AD8B-ABE43CE72194}"/>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36794549"/>
      </p:ext>
    </p:extLst>
  </p:cSld>
  <p:clrMapOvr>
    <a:masterClrMapping/>
  </p:clrMapOvr>
  <mc:AlternateContent xmlns:mc="http://schemas.openxmlformats.org/markup-compatibility/2006" xmlns:p14="http://schemas.microsoft.com/office/powerpoint/2010/main">
    <mc:Choice Requires="p14">
      <p:transition spd="slow" p14:dur="1500" advTm="10000">
        <p:split orient="vert"/>
      </p:transition>
    </mc:Choice>
    <mc:Fallback xmlns="">
      <p:transition spd="slow" advTm="10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1000"/>
                                        <p:tgtEl>
                                          <p:spTgt spid="22"/>
                                        </p:tgtEl>
                                      </p:cBhvr>
                                    </p:animEffect>
                                  </p:childTnLst>
                                </p:cTn>
                              </p:par>
                            </p:childTnLst>
                          </p:cTn>
                        </p:par>
                        <p:par>
                          <p:cTn id="18" fill="hold">
                            <p:stCondLst>
                              <p:cond delay="2500"/>
                            </p:stCondLst>
                            <p:childTnLst>
                              <p:par>
                                <p:cTn id="19" presetID="14" presetClass="entr" presetSubtype="10" fill="hold" grpId="0" nodeType="afterEffect">
                                  <p:stCondLst>
                                    <p:cond delay="0"/>
                                  </p:stCondLst>
                                  <p:iterate type="lt">
                                    <p:tmPct val="10000"/>
                                  </p:iterate>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500"/>
                                        <p:tgtEl>
                                          <p:spTgt spid="20"/>
                                        </p:tgtEl>
                                      </p:cBhvr>
                                    </p:animEffect>
                                  </p:childTnLst>
                                </p:cTn>
                              </p:par>
                            </p:childTnLst>
                          </p:cTn>
                        </p:par>
                        <p:par>
                          <p:cTn id="22" fill="hold">
                            <p:stCondLst>
                              <p:cond delay="3650"/>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4150"/>
                            </p:stCondLst>
                            <p:childTnLst>
                              <p:par>
                                <p:cTn id="27" presetID="2" presetClass="entr" presetSubtype="2" decel="10000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750" fill="hold"/>
                                        <p:tgtEl>
                                          <p:spTgt spid="21"/>
                                        </p:tgtEl>
                                        <p:attrNameLst>
                                          <p:attrName>ppt_x</p:attrName>
                                        </p:attrNameLst>
                                      </p:cBhvr>
                                      <p:tavLst>
                                        <p:tav tm="0">
                                          <p:val>
                                            <p:strVal val="1+#ppt_w/2"/>
                                          </p:val>
                                        </p:tav>
                                        <p:tav tm="100000">
                                          <p:val>
                                            <p:strVal val="#ppt_x"/>
                                          </p:val>
                                        </p:tav>
                                      </p:tavLst>
                                    </p:anim>
                                    <p:anim calcmode="lin" valueType="num">
                                      <p:cBhvr additive="base">
                                        <p:cTn id="30" dur="750" fill="hold"/>
                                        <p:tgtEl>
                                          <p:spTgt spid="21"/>
                                        </p:tgtEl>
                                        <p:attrNameLst>
                                          <p:attrName>ppt_y</p:attrName>
                                        </p:attrNameLst>
                                      </p:cBhvr>
                                      <p:tavLst>
                                        <p:tav tm="0">
                                          <p:val>
                                            <p:strVal val="#ppt_y"/>
                                          </p:val>
                                        </p:tav>
                                        <p:tav tm="100000">
                                          <p:val>
                                            <p:strVal val="#ppt_y"/>
                                          </p:val>
                                        </p:tav>
                                      </p:tavLst>
                                    </p:anim>
                                  </p:childTnLst>
                                </p:cTn>
                              </p:par>
                            </p:childTnLst>
                          </p:cTn>
                        </p:par>
                        <p:par>
                          <p:cTn id="31" fill="hold">
                            <p:stCondLst>
                              <p:cond delay="4900"/>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5400"/>
                            </p:stCondLst>
                            <p:childTnLst>
                              <p:par>
                                <p:cTn id="36" presetID="2" presetClass="entr" presetSubtype="2" decel="10000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750" fill="hold"/>
                                        <p:tgtEl>
                                          <p:spTgt spid="3"/>
                                        </p:tgtEl>
                                        <p:attrNameLst>
                                          <p:attrName>ppt_x</p:attrName>
                                        </p:attrNameLst>
                                      </p:cBhvr>
                                      <p:tavLst>
                                        <p:tav tm="0">
                                          <p:val>
                                            <p:strVal val="1+#ppt_w/2"/>
                                          </p:val>
                                        </p:tav>
                                        <p:tav tm="100000">
                                          <p:val>
                                            <p:strVal val="#ppt_x"/>
                                          </p:val>
                                        </p:tav>
                                      </p:tavLst>
                                    </p:anim>
                                    <p:anim calcmode="lin" valueType="num">
                                      <p:cBhvr additive="base">
                                        <p:cTn id="39" dur="750" fill="hold"/>
                                        <p:tgtEl>
                                          <p:spTgt spid="3"/>
                                        </p:tgtEl>
                                        <p:attrNameLst>
                                          <p:attrName>ppt_y</p:attrName>
                                        </p:attrNameLst>
                                      </p:cBhvr>
                                      <p:tavLst>
                                        <p:tav tm="0">
                                          <p:val>
                                            <p:strVal val="#ppt_y"/>
                                          </p:val>
                                        </p:tav>
                                        <p:tav tm="100000">
                                          <p:val>
                                            <p:strVal val="#ppt_y"/>
                                          </p:val>
                                        </p:tav>
                                      </p:tavLst>
                                    </p:anim>
                                  </p:childTnLst>
                                </p:cTn>
                              </p:par>
                            </p:childTnLst>
                          </p:cTn>
                        </p:par>
                        <p:par>
                          <p:cTn id="40" fill="hold">
                            <p:stCondLst>
                              <p:cond delay="6150"/>
                            </p:stCondLst>
                            <p:childTnLst>
                              <p:par>
                                <p:cTn id="41" presetID="22" presetClass="entr" presetSubtype="8"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par>
                          <p:cTn id="44" fill="hold">
                            <p:stCondLst>
                              <p:cond delay="6650"/>
                            </p:stCondLst>
                            <p:childTnLst>
                              <p:par>
                                <p:cTn id="45" presetID="2" presetClass="entr" presetSubtype="2" decel="100000"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750" fill="hold"/>
                                        <p:tgtEl>
                                          <p:spTgt spid="2"/>
                                        </p:tgtEl>
                                        <p:attrNameLst>
                                          <p:attrName>ppt_x</p:attrName>
                                        </p:attrNameLst>
                                      </p:cBhvr>
                                      <p:tavLst>
                                        <p:tav tm="0">
                                          <p:val>
                                            <p:strVal val="1+#ppt_w/2"/>
                                          </p:val>
                                        </p:tav>
                                        <p:tav tm="100000">
                                          <p:val>
                                            <p:strVal val="#ppt_x"/>
                                          </p:val>
                                        </p:tav>
                                      </p:tavLst>
                                    </p:anim>
                                    <p:anim calcmode="lin" valueType="num">
                                      <p:cBhvr additive="base">
                                        <p:cTn id="48"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20" grpId="0"/>
      <p:bldP spid="21" grpId="0"/>
      <p:bldP spid="22" grpId="0"/>
      <p:bldP spid="2"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391477" y="1689028"/>
            <a:ext cx="2375099" cy="1805296"/>
          </a:xfrm>
          <a:prstGeom prst="rect">
            <a:avLst/>
          </a:prstGeom>
        </p:spPr>
      </p:pic>
      <p:sp>
        <p:nvSpPr>
          <p:cNvPr id="33" name="矩形 32"/>
          <p:cNvSpPr/>
          <p:nvPr/>
        </p:nvSpPr>
        <p:spPr>
          <a:xfrm>
            <a:off x="3751575" y="1689028"/>
            <a:ext cx="2248415" cy="1805296"/>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34" name="组合 33"/>
          <p:cNvGrpSpPr/>
          <p:nvPr/>
        </p:nvGrpSpPr>
        <p:grpSpPr>
          <a:xfrm>
            <a:off x="4470897" y="2203033"/>
            <a:ext cx="809768" cy="777289"/>
            <a:chOff x="4440019" y="1736422"/>
            <a:chExt cx="607326" cy="582967"/>
          </a:xfrm>
        </p:grpSpPr>
        <p:sp>
          <p:nvSpPr>
            <p:cNvPr id="35" name="矩形-1"/>
            <p:cNvSpPr>
              <a:spLocks noEditPoints="1"/>
            </p:cNvSpPr>
            <p:nvPr/>
          </p:nvSpPr>
          <p:spPr bwMode="auto">
            <a:xfrm>
              <a:off x="4440019" y="1736422"/>
              <a:ext cx="607326" cy="582967"/>
            </a:xfrm>
            <a:custGeom>
              <a:avLst/>
              <a:gdLst>
                <a:gd name="T0" fmla="*/ 128 w 141"/>
                <a:gd name="T1" fmla="*/ 101 h 139"/>
                <a:gd name="T2" fmla="*/ 37 w 141"/>
                <a:gd name="T3" fmla="*/ 101 h 139"/>
                <a:gd name="T4" fmla="*/ 37 w 141"/>
                <a:gd name="T5" fmla="*/ 11 h 139"/>
                <a:gd name="T6" fmla="*/ 68 w 141"/>
                <a:gd name="T7" fmla="*/ 11 h 139"/>
                <a:gd name="T8" fmla="*/ 68 w 141"/>
                <a:gd name="T9" fmla="*/ 0 h 139"/>
                <a:gd name="T10" fmla="*/ 25 w 141"/>
                <a:gd name="T11" fmla="*/ 0 h 139"/>
                <a:gd name="T12" fmla="*/ 25 w 141"/>
                <a:gd name="T13" fmla="*/ 25 h 139"/>
                <a:gd name="T14" fmla="*/ 0 w 141"/>
                <a:gd name="T15" fmla="*/ 25 h 139"/>
                <a:gd name="T16" fmla="*/ 0 w 141"/>
                <a:gd name="T17" fmla="*/ 139 h 139"/>
                <a:gd name="T18" fmla="*/ 114 w 141"/>
                <a:gd name="T19" fmla="*/ 139 h 139"/>
                <a:gd name="T20" fmla="*/ 114 w 141"/>
                <a:gd name="T21" fmla="*/ 114 h 139"/>
                <a:gd name="T22" fmla="*/ 141 w 141"/>
                <a:gd name="T23" fmla="*/ 114 h 139"/>
                <a:gd name="T24" fmla="*/ 141 w 141"/>
                <a:gd name="T25" fmla="*/ 71 h 139"/>
                <a:gd name="T26" fmla="*/ 128 w 141"/>
                <a:gd name="T27" fmla="*/ 71 h 139"/>
                <a:gd name="T28" fmla="*/ 128 w 141"/>
                <a:gd name="T29" fmla="*/ 101 h 139"/>
                <a:gd name="T30" fmla="*/ 103 w 141"/>
                <a:gd name="T31" fmla="*/ 126 h 139"/>
                <a:gd name="T32" fmla="*/ 12 w 141"/>
                <a:gd name="T33" fmla="*/ 126 h 139"/>
                <a:gd name="T34" fmla="*/ 12 w 141"/>
                <a:gd name="T35" fmla="*/ 37 h 139"/>
                <a:gd name="T36" fmla="*/ 25 w 141"/>
                <a:gd name="T37" fmla="*/ 37 h 139"/>
                <a:gd name="T38" fmla="*/ 25 w 141"/>
                <a:gd name="T39" fmla="*/ 114 h 139"/>
                <a:gd name="T40" fmla="*/ 103 w 141"/>
                <a:gd name="T41" fmla="*/ 114 h 139"/>
                <a:gd name="T42" fmla="*/ 103 w 141"/>
                <a:gd name="T43"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139">
                  <a:moveTo>
                    <a:pt x="128" y="101"/>
                  </a:moveTo>
                  <a:lnTo>
                    <a:pt x="37" y="101"/>
                  </a:lnTo>
                  <a:lnTo>
                    <a:pt x="37" y="11"/>
                  </a:lnTo>
                  <a:lnTo>
                    <a:pt x="68" y="11"/>
                  </a:lnTo>
                  <a:lnTo>
                    <a:pt x="68" y="0"/>
                  </a:lnTo>
                  <a:lnTo>
                    <a:pt x="25" y="0"/>
                  </a:lnTo>
                  <a:lnTo>
                    <a:pt x="25" y="25"/>
                  </a:lnTo>
                  <a:lnTo>
                    <a:pt x="0" y="25"/>
                  </a:lnTo>
                  <a:lnTo>
                    <a:pt x="0" y="139"/>
                  </a:lnTo>
                  <a:lnTo>
                    <a:pt x="114" y="139"/>
                  </a:lnTo>
                  <a:lnTo>
                    <a:pt x="114" y="114"/>
                  </a:lnTo>
                  <a:lnTo>
                    <a:pt x="141" y="114"/>
                  </a:lnTo>
                  <a:lnTo>
                    <a:pt x="141" y="71"/>
                  </a:lnTo>
                  <a:lnTo>
                    <a:pt x="128" y="71"/>
                  </a:lnTo>
                  <a:lnTo>
                    <a:pt x="128" y="101"/>
                  </a:lnTo>
                  <a:close/>
                  <a:moveTo>
                    <a:pt x="103" y="126"/>
                  </a:moveTo>
                  <a:lnTo>
                    <a:pt x="12" y="126"/>
                  </a:lnTo>
                  <a:lnTo>
                    <a:pt x="12" y="37"/>
                  </a:lnTo>
                  <a:lnTo>
                    <a:pt x="25" y="37"/>
                  </a:lnTo>
                  <a:lnTo>
                    <a:pt x="25" y="114"/>
                  </a:lnTo>
                  <a:lnTo>
                    <a:pt x="103" y="114"/>
                  </a:lnTo>
                  <a:lnTo>
                    <a:pt x="103" y="1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36" name="矩形-2"/>
            <p:cNvSpPr>
              <a:spLocks/>
            </p:cNvSpPr>
            <p:nvPr/>
          </p:nvSpPr>
          <p:spPr bwMode="auto">
            <a:xfrm>
              <a:off x="4775987" y="1736422"/>
              <a:ext cx="271358" cy="255834"/>
            </a:xfrm>
            <a:custGeom>
              <a:avLst/>
              <a:gdLst>
                <a:gd name="T0" fmla="*/ 11 w 63"/>
                <a:gd name="T1" fmla="*/ 0 h 61"/>
                <a:gd name="T2" fmla="*/ 11 w 63"/>
                <a:gd name="T3" fmla="*/ 11 h 61"/>
                <a:gd name="T4" fmla="*/ 41 w 63"/>
                <a:gd name="T5" fmla="*/ 11 h 61"/>
                <a:gd name="T6" fmla="*/ 0 w 63"/>
                <a:gd name="T7" fmla="*/ 52 h 61"/>
                <a:gd name="T8" fmla="*/ 9 w 63"/>
                <a:gd name="T9" fmla="*/ 61 h 61"/>
                <a:gd name="T10" fmla="*/ 50 w 63"/>
                <a:gd name="T11" fmla="*/ 20 h 61"/>
                <a:gd name="T12" fmla="*/ 50 w 63"/>
                <a:gd name="T13" fmla="*/ 50 h 61"/>
                <a:gd name="T14" fmla="*/ 63 w 63"/>
                <a:gd name="T15" fmla="*/ 50 h 61"/>
                <a:gd name="T16" fmla="*/ 63 w 63"/>
                <a:gd name="T17" fmla="*/ 0 h 61"/>
                <a:gd name="T18" fmla="*/ 11 w 63"/>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1">
                  <a:moveTo>
                    <a:pt x="11" y="0"/>
                  </a:moveTo>
                  <a:lnTo>
                    <a:pt x="11" y="11"/>
                  </a:lnTo>
                  <a:lnTo>
                    <a:pt x="41" y="11"/>
                  </a:lnTo>
                  <a:lnTo>
                    <a:pt x="0" y="52"/>
                  </a:lnTo>
                  <a:lnTo>
                    <a:pt x="9" y="61"/>
                  </a:lnTo>
                  <a:lnTo>
                    <a:pt x="50" y="20"/>
                  </a:lnTo>
                  <a:lnTo>
                    <a:pt x="50" y="50"/>
                  </a:lnTo>
                  <a:lnTo>
                    <a:pt x="63" y="50"/>
                  </a:lnTo>
                  <a:lnTo>
                    <a:pt x="63" y="0"/>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grpSp>
      <p:sp>
        <p:nvSpPr>
          <p:cNvPr id="41" name="矩形 40"/>
          <p:cNvSpPr/>
          <p:nvPr/>
        </p:nvSpPr>
        <p:spPr>
          <a:xfrm>
            <a:off x="6628515" y="1727984"/>
            <a:ext cx="4196031" cy="420564"/>
          </a:xfrm>
          <a:prstGeom prst="rect">
            <a:avLst/>
          </a:prstGeom>
        </p:spPr>
        <p:txBody>
          <a:bodyPr wrap="square">
            <a:spAutoFit/>
          </a:bodyPr>
          <a:lstStyle/>
          <a:p>
            <a:pPr marL="380990" indent="-380990">
              <a:buFont typeface="Wingdings" panose="05000000000000000000" pitchFamily="2" charset="2"/>
              <a:buChar char="Ø"/>
            </a:pPr>
            <a:r>
              <a:rPr lang="zh-CN" altLang="en-US" sz="2133" b="1" dirty="0">
                <a:solidFill>
                  <a:srgbClr val="353943"/>
                </a:solidFill>
                <a:latin typeface="微软雅黑" panose="020B0503020204020204" pitchFamily="34" charset="-122"/>
                <a:ea typeface="微软雅黑" panose="020B0503020204020204" pitchFamily="34" charset="-122"/>
              </a:rPr>
              <a:t>人身保险的保险利益的确立</a:t>
            </a:r>
            <a:endParaRPr lang="zh-CN" altLang="en-US" sz="2133" b="1" dirty="0">
              <a:solidFill>
                <a:srgbClr val="353943"/>
              </a:solidFill>
            </a:endParaRPr>
          </a:p>
        </p:txBody>
      </p:sp>
      <p:sp>
        <p:nvSpPr>
          <p:cNvPr id="42" name="TextBox 41"/>
          <p:cNvSpPr txBox="1"/>
          <p:nvPr/>
        </p:nvSpPr>
        <p:spPr>
          <a:xfrm>
            <a:off x="6638867" y="2238188"/>
            <a:ext cx="4185679" cy="1549911"/>
          </a:xfrm>
          <a:prstGeom prst="rect">
            <a:avLst/>
          </a:prstGeom>
          <a:noFill/>
        </p:spPr>
        <p:txBody>
          <a:bodyPr wrap="square" rtlCol="0">
            <a:spAutoFit/>
          </a:bodyPr>
          <a:lstStyle/>
          <a:p>
            <a:pPr marL="457189" indent="-457189">
              <a:lnSpc>
                <a:spcPct val="130000"/>
              </a:lnSpc>
              <a:buFont typeface="+mj-ea"/>
              <a:buAutoNum type="circleNumDbPlain"/>
            </a:pPr>
            <a:r>
              <a:rPr lang="zh-CN" altLang="en-US" sz="1867" dirty="0">
                <a:latin typeface="微软雅黑" panose="020B0503020204020204" pitchFamily="34" charset="-122"/>
                <a:ea typeface="微软雅黑" panose="020B0503020204020204" pitchFamily="34" charset="-122"/>
              </a:rPr>
              <a:t>为自己投保</a:t>
            </a:r>
          </a:p>
          <a:p>
            <a:pPr marL="457189" indent="-457189">
              <a:lnSpc>
                <a:spcPct val="130000"/>
              </a:lnSpc>
              <a:buFont typeface="+mj-ea"/>
              <a:buAutoNum type="circleNumDbPlain"/>
            </a:pPr>
            <a:r>
              <a:rPr lang="zh-CN" altLang="en-US" sz="1867" dirty="0">
                <a:latin typeface="微软雅黑" panose="020B0503020204020204" pitchFamily="34" charset="-122"/>
                <a:ea typeface="微软雅黑" panose="020B0503020204020204" pitchFamily="34" charset="-122"/>
              </a:rPr>
              <a:t>为他人投保（亲密的血缘关系、法律上的利害关系、经济上的利益关系）</a:t>
            </a:r>
          </a:p>
        </p:txBody>
      </p:sp>
      <p:sp>
        <p:nvSpPr>
          <p:cNvPr id="43" name="TextBox 42"/>
          <p:cNvSpPr txBox="1"/>
          <p:nvPr/>
        </p:nvSpPr>
        <p:spPr>
          <a:xfrm>
            <a:off x="1591951" y="4329795"/>
            <a:ext cx="9008099" cy="1330942"/>
          </a:xfrm>
          <a:prstGeom prst="rect">
            <a:avLst/>
          </a:prstGeom>
          <a:noFill/>
        </p:spPr>
        <p:txBody>
          <a:bodyPr wrap="square" rtlCol="0">
            <a:spAutoFit/>
          </a:bodyPr>
          <a:lstStyle/>
          <a:p>
            <a:pPr marL="457189" indent="-457189">
              <a:lnSpc>
                <a:spcPct val="130000"/>
              </a:lnSpc>
              <a:buFont typeface="+mj-lt"/>
              <a:buAutoNum type="alphaUcPeriod"/>
            </a:pPr>
            <a:r>
              <a:rPr lang="zh-CN" altLang="en-US" sz="2133" b="1" dirty="0">
                <a:solidFill>
                  <a:srgbClr val="FFD737"/>
                </a:solidFill>
                <a:latin typeface="微软雅黑" panose="020B0503020204020204" pitchFamily="34" charset="-122"/>
                <a:ea typeface="微软雅黑" panose="020B0503020204020204" pitchFamily="34" charset="-122"/>
              </a:rPr>
              <a:t>人身保险的保险利益时效：</a:t>
            </a:r>
            <a:r>
              <a:rPr lang="zh-CN" altLang="en-US" sz="2133" dirty="0">
                <a:latin typeface="微软雅黑" panose="020B0503020204020204" pitchFamily="34" charset="-122"/>
                <a:ea typeface="微软雅黑" panose="020B0503020204020204" pitchFamily="34" charset="-122"/>
              </a:rPr>
              <a:t>订立时投保人必须具有保险利益，而索赔的时候不追究</a:t>
            </a:r>
            <a:endParaRPr lang="en-US" altLang="zh-CN" sz="2133" dirty="0">
              <a:latin typeface="微软雅黑" panose="020B0503020204020204" pitchFamily="34" charset="-122"/>
              <a:ea typeface="微软雅黑" panose="020B0503020204020204" pitchFamily="34" charset="-122"/>
            </a:endParaRPr>
          </a:p>
          <a:p>
            <a:pPr marL="457189" indent="-457189">
              <a:lnSpc>
                <a:spcPct val="130000"/>
              </a:lnSpc>
              <a:buFont typeface="+mj-lt"/>
              <a:buAutoNum type="alphaUcPeriod"/>
            </a:pPr>
            <a:r>
              <a:rPr lang="zh-CN" altLang="en-US" sz="2133" b="1" dirty="0">
                <a:solidFill>
                  <a:srgbClr val="353943"/>
                </a:solidFill>
                <a:latin typeface="微软雅黑" panose="020B0503020204020204" pitchFamily="34" charset="-122"/>
                <a:ea typeface="微软雅黑" panose="020B0503020204020204" pitchFamily="34" charset="-122"/>
              </a:rPr>
              <a:t>人身保险的保险利益变动 </a:t>
            </a:r>
          </a:p>
        </p:txBody>
      </p:sp>
      <p:grpSp>
        <p:nvGrpSpPr>
          <p:cNvPr id="20" name="组合 19">
            <a:extLst>
              <a:ext uri="{FF2B5EF4-FFF2-40B4-BE49-F238E27FC236}">
                <a16:creationId xmlns="" xmlns:a16="http://schemas.microsoft.com/office/drawing/2014/main" id="{2747CC94-A4B6-4D7C-81DC-E28E57A3B86F}"/>
              </a:ext>
            </a:extLst>
          </p:cNvPr>
          <p:cNvGrpSpPr/>
          <p:nvPr/>
        </p:nvGrpSpPr>
        <p:grpSpPr>
          <a:xfrm>
            <a:off x="-3518" y="-1"/>
            <a:ext cx="12195518" cy="737406"/>
            <a:chOff x="1300626" y="-1"/>
            <a:chExt cx="12195518" cy="737406"/>
          </a:xfrm>
        </p:grpSpPr>
        <p:grpSp>
          <p:nvGrpSpPr>
            <p:cNvPr id="25" name="组合 24">
              <a:extLst>
                <a:ext uri="{FF2B5EF4-FFF2-40B4-BE49-F238E27FC236}">
                  <a16:creationId xmlns="" xmlns:a16="http://schemas.microsoft.com/office/drawing/2014/main" id="{3AC0E0ED-5681-4564-98AC-5D41F75A436F}"/>
                </a:ext>
              </a:extLst>
            </p:cNvPr>
            <p:cNvGrpSpPr/>
            <p:nvPr/>
          </p:nvGrpSpPr>
          <p:grpSpPr>
            <a:xfrm>
              <a:off x="1300626" y="-1"/>
              <a:ext cx="7701870" cy="737406"/>
              <a:chOff x="1300626" y="-1"/>
              <a:chExt cx="7701870" cy="737406"/>
            </a:xfrm>
          </p:grpSpPr>
          <p:sp>
            <p:nvSpPr>
              <p:cNvPr id="27" name="任意多边形 17">
                <a:extLst>
                  <a:ext uri="{FF2B5EF4-FFF2-40B4-BE49-F238E27FC236}">
                    <a16:creationId xmlns="" xmlns:a16="http://schemas.microsoft.com/office/drawing/2014/main" id="{B9BA9A4D-001F-490F-9A27-E46346251B6D}"/>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文本框 1">
                <a:extLst>
                  <a:ext uri="{FF2B5EF4-FFF2-40B4-BE49-F238E27FC236}">
                    <a16:creationId xmlns="" xmlns:a16="http://schemas.microsoft.com/office/drawing/2014/main" id="{9241CBD4-3693-428C-A4A5-AF437D3BDC2E}"/>
                  </a:ext>
                </a:extLst>
              </p:cNvPr>
              <p:cNvSpPr>
                <a:spLocks noChangeArrowheads="1"/>
              </p:cNvSpPr>
              <p:nvPr/>
            </p:nvSpPr>
            <p:spPr bwMode="auto">
              <a:xfrm>
                <a:off x="2354522" y="66878"/>
                <a:ext cx="66479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保险利益原则在人生保险的作用</a:t>
                </a:r>
              </a:p>
            </p:txBody>
          </p:sp>
          <p:sp>
            <p:nvSpPr>
              <p:cNvPr id="40" name="任意多边形 17">
                <a:extLst>
                  <a:ext uri="{FF2B5EF4-FFF2-40B4-BE49-F238E27FC236}">
                    <a16:creationId xmlns="" xmlns:a16="http://schemas.microsoft.com/office/drawing/2014/main" id="{F71BD458-43EA-4D13-B98E-7839948D8394}"/>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4" name="任意多边形 17">
                <a:extLst>
                  <a:ext uri="{FF2B5EF4-FFF2-40B4-BE49-F238E27FC236}">
                    <a16:creationId xmlns="" xmlns:a16="http://schemas.microsoft.com/office/drawing/2014/main" id="{3C56C190-0D67-4CA1-BDFA-37019C9740D9}"/>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6" name="直接连接符 25">
              <a:extLst>
                <a:ext uri="{FF2B5EF4-FFF2-40B4-BE49-F238E27FC236}">
                  <a16:creationId xmlns="" xmlns:a16="http://schemas.microsoft.com/office/drawing/2014/main" id="{62430219-BC2B-4FA8-B1A6-35F390EC51AF}"/>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26442884"/>
      </p:ext>
    </p:extLst>
  </p:cSld>
  <p:clrMapOvr>
    <a:masterClrMapping/>
  </p:clrMapOvr>
  <mc:AlternateContent xmlns:mc="http://schemas.openxmlformats.org/markup-compatibility/2006" xmlns:p14="http://schemas.microsoft.com/office/powerpoint/2010/main">
    <mc:Choice Requires="p14">
      <p:transition spd="slow" p14:dur="900" advTm="8000">
        <p14:warp dir="in"/>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26" presetClass="emph" presetSubtype="0" fill="hold" nodeType="withEffect">
                                  <p:stCondLst>
                                    <p:cond delay="0"/>
                                  </p:stCondLst>
                                  <p:childTnLst>
                                    <p:animEffect transition="out" filter="fade">
                                      <p:cBhvr>
                                        <p:cTn id="18" dur="500" tmFilter="0, 0; .2, .5; .8, .5; 1, 0"/>
                                        <p:tgtEl>
                                          <p:spTgt spid="34"/>
                                        </p:tgtEl>
                                      </p:cBhvr>
                                    </p:animEffect>
                                    <p:animScale>
                                      <p:cBhvr>
                                        <p:cTn id="19" dur="250" autoRev="1" fill="hold"/>
                                        <p:tgtEl>
                                          <p:spTgt spid="34"/>
                                        </p:tgtEl>
                                      </p:cBhvr>
                                      <p:by x="105000" y="105000"/>
                                    </p:animScale>
                                  </p:childTnLst>
                                </p:cTn>
                              </p:par>
                            </p:childTnLst>
                          </p:cTn>
                        </p:par>
                        <p:par>
                          <p:cTn id="20" fill="hold">
                            <p:stCondLst>
                              <p:cond delay="1500"/>
                            </p:stCondLst>
                            <p:childTnLst>
                              <p:par>
                                <p:cTn id="21" presetID="14" presetClass="entr" presetSubtype="10" fill="hold" grpId="0" nodeType="afterEffect">
                                  <p:stCondLst>
                                    <p:cond delay="0"/>
                                  </p:stCondLst>
                                  <p:iterate type="lt">
                                    <p:tmPct val="10000"/>
                                  </p:iterate>
                                  <p:childTnLst>
                                    <p:set>
                                      <p:cBhvr>
                                        <p:cTn id="22" dur="1" fill="hold">
                                          <p:stCondLst>
                                            <p:cond delay="0"/>
                                          </p:stCondLst>
                                        </p:cTn>
                                        <p:tgtEl>
                                          <p:spTgt spid="41"/>
                                        </p:tgtEl>
                                        <p:attrNameLst>
                                          <p:attrName>style.visibility</p:attrName>
                                        </p:attrNameLst>
                                      </p:cBhvr>
                                      <p:to>
                                        <p:strVal val="visible"/>
                                      </p:to>
                                    </p:set>
                                    <p:animEffect transition="in" filter="randombar(horizontal)">
                                      <p:cBhvr>
                                        <p:cTn id="23" dur="500"/>
                                        <p:tgtEl>
                                          <p:spTgt spid="41"/>
                                        </p:tgtEl>
                                      </p:cBhvr>
                                    </p:animEffect>
                                  </p:childTnLst>
                                </p:cTn>
                              </p:par>
                            </p:childTnLst>
                          </p:cTn>
                        </p:par>
                        <p:par>
                          <p:cTn id="24" fill="hold">
                            <p:stCondLst>
                              <p:cond delay="2550"/>
                            </p:stCondLst>
                            <p:childTnLst>
                              <p:par>
                                <p:cTn id="25" presetID="42" presetClass="entr" presetSubtype="0" fill="hold" grpId="0" nodeType="afterEffect">
                                  <p:stCondLst>
                                    <p:cond delay="0"/>
                                  </p:stCondLst>
                                  <p:childTnLst>
                                    <p:set>
                                      <p:cBhvr>
                                        <p:cTn id="26" dur="1" fill="hold">
                                          <p:stCondLst>
                                            <p:cond delay="0"/>
                                          </p:stCondLst>
                                        </p:cTn>
                                        <p:tgtEl>
                                          <p:spTgt spid="42">
                                            <p:txEl>
                                              <p:pRg st="0" end="0"/>
                                            </p:txEl>
                                          </p:spTgt>
                                        </p:tgtEl>
                                        <p:attrNameLst>
                                          <p:attrName>style.visibility</p:attrName>
                                        </p:attrNameLst>
                                      </p:cBhvr>
                                      <p:to>
                                        <p:strVal val="visible"/>
                                      </p:to>
                                    </p:set>
                                    <p:animEffect transition="in" filter="fade">
                                      <p:cBhvr>
                                        <p:cTn id="27" dur="750"/>
                                        <p:tgtEl>
                                          <p:spTgt spid="42">
                                            <p:txEl>
                                              <p:pRg st="0" end="0"/>
                                            </p:txEl>
                                          </p:spTgt>
                                        </p:tgtEl>
                                      </p:cBhvr>
                                    </p:animEffect>
                                    <p:anim calcmode="lin" valueType="num">
                                      <p:cBhvr>
                                        <p:cTn id="28" dur="750" fill="hold"/>
                                        <p:tgtEl>
                                          <p:spTgt spid="42">
                                            <p:txEl>
                                              <p:pRg st="0" end="0"/>
                                            </p:txEl>
                                          </p:spTgt>
                                        </p:tgtEl>
                                        <p:attrNameLst>
                                          <p:attrName>ppt_x</p:attrName>
                                        </p:attrNameLst>
                                      </p:cBhvr>
                                      <p:tavLst>
                                        <p:tav tm="0">
                                          <p:val>
                                            <p:strVal val="#ppt_x"/>
                                          </p:val>
                                        </p:tav>
                                        <p:tav tm="100000">
                                          <p:val>
                                            <p:strVal val="#ppt_x"/>
                                          </p:val>
                                        </p:tav>
                                      </p:tavLst>
                                    </p:anim>
                                    <p:anim calcmode="lin" valueType="num">
                                      <p:cBhvr>
                                        <p:cTn id="29" dur="750" fill="hold"/>
                                        <p:tgtEl>
                                          <p:spTgt spid="42">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
                                  </p:stCondLst>
                                  <p:childTnLst>
                                    <p:set>
                                      <p:cBhvr>
                                        <p:cTn id="31" dur="1" fill="hold">
                                          <p:stCondLst>
                                            <p:cond delay="0"/>
                                          </p:stCondLst>
                                        </p:cTn>
                                        <p:tgtEl>
                                          <p:spTgt spid="42">
                                            <p:txEl>
                                              <p:pRg st="1" end="1"/>
                                            </p:txEl>
                                          </p:spTgt>
                                        </p:tgtEl>
                                        <p:attrNameLst>
                                          <p:attrName>style.visibility</p:attrName>
                                        </p:attrNameLst>
                                      </p:cBhvr>
                                      <p:to>
                                        <p:strVal val="visible"/>
                                      </p:to>
                                    </p:set>
                                    <p:animEffect transition="in" filter="fade">
                                      <p:cBhvr>
                                        <p:cTn id="32" dur="750"/>
                                        <p:tgtEl>
                                          <p:spTgt spid="42">
                                            <p:txEl>
                                              <p:pRg st="1" end="1"/>
                                            </p:txEl>
                                          </p:spTgt>
                                        </p:tgtEl>
                                      </p:cBhvr>
                                    </p:animEffect>
                                    <p:anim calcmode="lin" valueType="num">
                                      <p:cBhvr>
                                        <p:cTn id="33" dur="750" fill="hold"/>
                                        <p:tgtEl>
                                          <p:spTgt spid="42">
                                            <p:txEl>
                                              <p:pRg st="1" end="1"/>
                                            </p:txEl>
                                          </p:spTgt>
                                        </p:tgtEl>
                                        <p:attrNameLst>
                                          <p:attrName>ppt_x</p:attrName>
                                        </p:attrNameLst>
                                      </p:cBhvr>
                                      <p:tavLst>
                                        <p:tav tm="0">
                                          <p:val>
                                            <p:strVal val="#ppt_x"/>
                                          </p:val>
                                        </p:tav>
                                        <p:tav tm="100000">
                                          <p:val>
                                            <p:strVal val="#ppt_x"/>
                                          </p:val>
                                        </p:tav>
                                      </p:tavLst>
                                    </p:anim>
                                    <p:anim calcmode="lin" valueType="num">
                                      <p:cBhvr>
                                        <p:cTn id="34" dur="750" fill="hold"/>
                                        <p:tgtEl>
                                          <p:spTgt spid="42">
                                            <p:txEl>
                                              <p:pRg st="1" end="1"/>
                                            </p:txEl>
                                          </p:spTgt>
                                        </p:tgtEl>
                                        <p:attrNameLst>
                                          <p:attrName>ppt_y</p:attrName>
                                        </p:attrNameLst>
                                      </p:cBhvr>
                                      <p:tavLst>
                                        <p:tav tm="0">
                                          <p:val>
                                            <p:strVal val="#ppt_y+.1"/>
                                          </p:val>
                                        </p:tav>
                                        <p:tav tm="100000">
                                          <p:val>
                                            <p:strVal val="#ppt_y"/>
                                          </p:val>
                                        </p:tav>
                                      </p:tavLst>
                                    </p:anim>
                                  </p:childTnLst>
                                </p:cTn>
                              </p:par>
                            </p:childTnLst>
                          </p:cTn>
                        </p:par>
                        <p:par>
                          <p:cTn id="35" fill="hold">
                            <p:stCondLst>
                              <p:cond delay="3550"/>
                            </p:stCondLst>
                            <p:childTnLst>
                              <p:par>
                                <p:cTn id="36" presetID="22" presetClass="entr" presetSubtype="1"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up)">
                                      <p:cBhvr>
                                        <p:cTn id="38"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1" grpId="0"/>
      <p:bldP spid="42" grpId="0" uiExpand="1" build="p"/>
      <p:bldP spid="4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左箭头 7"/>
          <p:cNvSpPr/>
          <p:nvPr/>
        </p:nvSpPr>
        <p:spPr>
          <a:xfrm flipH="1">
            <a:off x="6924725" y="3007315"/>
            <a:ext cx="2745127" cy="1269155"/>
          </a:xfrm>
          <a:prstGeom prst="leftArrow">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左箭头 9"/>
          <p:cNvSpPr/>
          <p:nvPr/>
        </p:nvSpPr>
        <p:spPr>
          <a:xfrm>
            <a:off x="2159563" y="1889936"/>
            <a:ext cx="2745127" cy="1269155"/>
          </a:xfrm>
          <a:prstGeom prst="leftArrow">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矩形 10"/>
          <p:cNvSpPr/>
          <p:nvPr/>
        </p:nvSpPr>
        <p:spPr>
          <a:xfrm rot="2700000">
            <a:off x="4726910" y="1866789"/>
            <a:ext cx="1315452" cy="131545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p:nvSpPr>
        <p:spPr>
          <a:xfrm rot="2700000">
            <a:off x="5828627" y="2984166"/>
            <a:ext cx="1315452" cy="1315452"/>
          </a:xfrm>
          <a:prstGeom prst="rect">
            <a:avLst/>
          </a:prstGeom>
          <a:blipFill dpi="0" rotWithShape="0">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圆角矩形 12"/>
          <p:cNvSpPr/>
          <p:nvPr/>
        </p:nvSpPr>
        <p:spPr>
          <a:xfrm>
            <a:off x="1583499" y="4763127"/>
            <a:ext cx="9491532" cy="1354172"/>
          </a:xfrm>
          <a:prstGeom prst="roundRect">
            <a:avLst/>
          </a:prstGeom>
          <a:noFill/>
          <a:ln w="19050">
            <a:solidFill>
              <a:srgbClr val="376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TextBox 13"/>
          <p:cNvSpPr txBox="1"/>
          <p:nvPr/>
        </p:nvSpPr>
        <p:spPr>
          <a:xfrm>
            <a:off x="3013184" y="2278293"/>
            <a:ext cx="1186863" cy="461665"/>
          </a:xfrm>
          <a:prstGeom prst="rect">
            <a:avLst/>
          </a:prstGeom>
          <a:noFill/>
        </p:spPr>
        <p:txBody>
          <a:bodyPr wrap="none" rtlCol="0">
            <a:spAutoFit/>
          </a:bodyPr>
          <a:lstStyle/>
          <a:p>
            <a:pPr algn="ctr"/>
            <a:r>
              <a:rPr lang="en-US" altLang="zh-CN" sz="2400" dirty="0">
                <a:solidFill>
                  <a:schemeClr val="bg1"/>
                </a:solidFill>
                <a:latin typeface="Impact" panose="020B0806030902050204" pitchFamily="34" charset="0"/>
                <a:ea typeface="时尚中黑简体" panose="01010104010101010101" pitchFamily="2" charset="-122"/>
              </a:rPr>
              <a:t>PART  01</a:t>
            </a:r>
            <a:endParaRPr lang="zh-CN" altLang="en-US" sz="2400" dirty="0">
              <a:solidFill>
                <a:schemeClr val="bg1"/>
              </a:solidFill>
              <a:latin typeface="Impact" panose="020B0806030902050204" pitchFamily="34" charset="0"/>
              <a:ea typeface="时尚中黑简体" panose="01010104010101010101" pitchFamily="2" charset="-122"/>
            </a:endParaRPr>
          </a:p>
        </p:txBody>
      </p:sp>
      <p:sp>
        <p:nvSpPr>
          <p:cNvPr id="15" name="TextBox 14"/>
          <p:cNvSpPr txBox="1"/>
          <p:nvPr/>
        </p:nvSpPr>
        <p:spPr>
          <a:xfrm>
            <a:off x="7685423" y="3395672"/>
            <a:ext cx="1223732" cy="461665"/>
          </a:xfrm>
          <a:prstGeom prst="rect">
            <a:avLst/>
          </a:prstGeom>
          <a:noFill/>
        </p:spPr>
        <p:txBody>
          <a:bodyPr wrap="none" rtlCol="0">
            <a:spAutoFit/>
          </a:bodyPr>
          <a:lstStyle/>
          <a:p>
            <a:pPr algn="ctr"/>
            <a:r>
              <a:rPr lang="en-US" altLang="zh-CN" sz="2400" dirty="0">
                <a:solidFill>
                  <a:schemeClr val="bg1"/>
                </a:solidFill>
                <a:latin typeface="Impact" panose="020B0806030902050204" pitchFamily="34" charset="0"/>
                <a:ea typeface="时尚中黑简体" panose="01010104010101010101" pitchFamily="2" charset="-122"/>
              </a:rPr>
              <a:t>PART  02</a:t>
            </a:r>
            <a:endParaRPr lang="zh-CN" altLang="en-US" sz="2400" dirty="0">
              <a:solidFill>
                <a:schemeClr val="bg1"/>
              </a:solidFill>
              <a:latin typeface="Impact" panose="020B0806030902050204" pitchFamily="34" charset="0"/>
              <a:ea typeface="时尚中黑简体" panose="01010104010101010101" pitchFamily="2" charset="-122"/>
            </a:endParaRPr>
          </a:p>
        </p:txBody>
      </p:sp>
      <p:sp>
        <p:nvSpPr>
          <p:cNvPr id="16" name="矩形 15"/>
          <p:cNvSpPr/>
          <p:nvPr/>
        </p:nvSpPr>
        <p:spPr>
          <a:xfrm>
            <a:off x="1843797" y="4859137"/>
            <a:ext cx="8765265" cy="420564"/>
          </a:xfrm>
          <a:prstGeom prst="rect">
            <a:avLst/>
          </a:prstGeom>
        </p:spPr>
        <p:txBody>
          <a:bodyPr wrap="square">
            <a:spAutoFit/>
          </a:bodyPr>
          <a:lstStyle/>
          <a:p>
            <a:pPr algn="ctr"/>
            <a:r>
              <a:rPr lang="zh-CN" altLang="en-US" sz="2133" b="1" dirty="0">
                <a:solidFill>
                  <a:srgbClr val="FFD737"/>
                </a:solidFill>
                <a:latin typeface="微软雅黑" panose="020B0503020204020204" pitchFamily="34" charset="-122"/>
                <a:ea typeface="微软雅黑" panose="020B0503020204020204" pitchFamily="34" charset="-122"/>
              </a:rPr>
              <a:t>损失补偿的含义</a:t>
            </a:r>
            <a:endParaRPr lang="zh-CN" altLang="en-US" sz="2133" b="1" dirty="0">
              <a:solidFill>
                <a:srgbClr val="FFD737"/>
              </a:solidFill>
            </a:endParaRPr>
          </a:p>
        </p:txBody>
      </p:sp>
      <p:sp>
        <p:nvSpPr>
          <p:cNvPr id="17" name="TextBox 16"/>
          <p:cNvSpPr txBox="1"/>
          <p:nvPr/>
        </p:nvSpPr>
        <p:spPr>
          <a:xfrm>
            <a:off x="1843797" y="5237295"/>
            <a:ext cx="8693145" cy="802912"/>
          </a:xfrm>
          <a:prstGeom prst="rect">
            <a:avLst/>
          </a:prstGeom>
          <a:noFill/>
        </p:spPr>
        <p:txBody>
          <a:bodyPr wrap="square" rtlCol="0">
            <a:spAutoFit/>
          </a:bodyPr>
          <a:lstStyle/>
          <a:p>
            <a:pPr marL="457189" indent="-457189" algn="ctr">
              <a:lnSpc>
                <a:spcPct val="130000"/>
              </a:lnSpc>
              <a:buFont typeface="+mj-lt"/>
              <a:buAutoNum type="arabicPeriod"/>
            </a:pPr>
            <a:r>
              <a:rPr lang="zh-CN" altLang="en-US" sz="1867" dirty="0">
                <a:latin typeface="微软雅黑" panose="020B0503020204020204" pitchFamily="34" charset="-122"/>
                <a:ea typeface="微软雅黑" panose="020B0503020204020204" pitchFamily="34" charset="-122"/>
              </a:rPr>
              <a:t>有损失、有补偿；无损失、无补偿（质）</a:t>
            </a:r>
          </a:p>
          <a:p>
            <a:pPr marL="457189" indent="-457189" algn="ctr">
              <a:lnSpc>
                <a:spcPct val="130000"/>
              </a:lnSpc>
              <a:buFont typeface="+mj-lt"/>
              <a:buAutoNum type="arabicPeriod"/>
            </a:pPr>
            <a:r>
              <a:rPr lang="zh-CN" altLang="en-US" sz="1867" dirty="0">
                <a:latin typeface="微软雅黑" panose="020B0503020204020204" pitchFamily="34" charset="-122"/>
                <a:ea typeface="微软雅黑" panose="020B0503020204020204" pitchFamily="34" charset="-122"/>
              </a:rPr>
              <a:t>以实际损失为限（量）</a:t>
            </a:r>
          </a:p>
        </p:txBody>
      </p:sp>
      <p:sp>
        <p:nvSpPr>
          <p:cNvPr id="18" name="TextBox 17"/>
          <p:cNvSpPr txBox="1"/>
          <p:nvPr/>
        </p:nvSpPr>
        <p:spPr>
          <a:xfrm>
            <a:off x="6915695" y="1880894"/>
            <a:ext cx="3612216" cy="802912"/>
          </a:xfrm>
          <a:prstGeom prst="rect">
            <a:avLst/>
          </a:prstGeom>
          <a:noFill/>
        </p:spPr>
        <p:txBody>
          <a:bodyPr wrap="square" rtlCol="0">
            <a:spAutoFit/>
          </a:bodyPr>
          <a:lstStyle/>
          <a:p>
            <a:pPr>
              <a:lnSpc>
                <a:spcPct val="130000"/>
              </a:lnSpc>
            </a:pPr>
            <a:r>
              <a:rPr lang="zh-CN" altLang="en-US" sz="1867" dirty="0">
                <a:latin typeface="微软雅黑" panose="020B0503020204020204" pitchFamily="34" charset="-122"/>
                <a:ea typeface="微软雅黑" panose="020B0503020204020204" pitchFamily="34" charset="-122"/>
              </a:rPr>
              <a:t>有利于防止被保险人通过保险获取额外利益，减少道德风险</a:t>
            </a:r>
          </a:p>
        </p:txBody>
      </p:sp>
      <p:sp>
        <p:nvSpPr>
          <p:cNvPr id="19" name="TextBox 18"/>
          <p:cNvSpPr txBox="1"/>
          <p:nvPr/>
        </p:nvSpPr>
        <p:spPr>
          <a:xfrm>
            <a:off x="1843796" y="3266404"/>
            <a:ext cx="3361581" cy="429413"/>
          </a:xfrm>
          <a:prstGeom prst="rect">
            <a:avLst/>
          </a:prstGeom>
          <a:noFill/>
        </p:spPr>
        <p:txBody>
          <a:bodyPr wrap="square" rtlCol="0">
            <a:spAutoFit/>
          </a:bodyPr>
          <a:lstStyle/>
          <a:p>
            <a:pPr algn="r">
              <a:lnSpc>
                <a:spcPct val="130000"/>
              </a:lnSpc>
            </a:pPr>
            <a:r>
              <a:rPr lang="zh-CN" altLang="en-US" sz="1867" dirty="0">
                <a:latin typeface="微软雅黑" panose="020B0503020204020204" pitchFamily="34" charset="-122"/>
                <a:ea typeface="微软雅黑" panose="020B0503020204020204" pitchFamily="34" charset="-122"/>
              </a:rPr>
              <a:t>有利于实现保险的基本职能</a:t>
            </a:r>
          </a:p>
        </p:txBody>
      </p:sp>
      <p:sp>
        <p:nvSpPr>
          <p:cNvPr id="20" name="矩形 19"/>
          <p:cNvSpPr/>
          <p:nvPr/>
        </p:nvSpPr>
        <p:spPr>
          <a:xfrm>
            <a:off x="3166470" y="932723"/>
            <a:ext cx="6047797" cy="420564"/>
          </a:xfrm>
          <a:prstGeom prst="rect">
            <a:avLst/>
          </a:prstGeom>
        </p:spPr>
        <p:txBody>
          <a:bodyPr wrap="square">
            <a:spAutoFit/>
          </a:bodyPr>
          <a:lstStyle/>
          <a:p>
            <a:pPr algn="ctr"/>
            <a:r>
              <a:rPr lang="zh-CN" altLang="en-US" sz="2133" b="1" dirty="0">
                <a:solidFill>
                  <a:srgbClr val="353943"/>
                </a:solidFill>
                <a:latin typeface="微软雅黑" panose="020B0503020204020204" pitchFamily="34" charset="-122"/>
                <a:ea typeface="微软雅黑" panose="020B0503020204020204" pitchFamily="34" charset="-122"/>
              </a:rPr>
              <a:t>坚持损失补偿原则的意义</a:t>
            </a:r>
            <a:endParaRPr lang="zh-CN" altLang="en-US" sz="2133" b="1" dirty="0">
              <a:solidFill>
                <a:srgbClr val="353943"/>
              </a:solidFill>
            </a:endParaRPr>
          </a:p>
        </p:txBody>
      </p:sp>
      <p:grpSp>
        <p:nvGrpSpPr>
          <p:cNvPr id="24" name="组合 23">
            <a:extLst>
              <a:ext uri="{FF2B5EF4-FFF2-40B4-BE49-F238E27FC236}">
                <a16:creationId xmlns="" xmlns:a16="http://schemas.microsoft.com/office/drawing/2014/main" id="{435161BC-5FF3-434C-88C7-C0673AE43A98}"/>
              </a:ext>
            </a:extLst>
          </p:cNvPr>
          <p:cNvGrpSpPr/>
          <p:nvPr/>
        </p:nvGrpSpPr>
        <p:grpSpPr>
          <a:xfrm>
            <a:off x="-3518" y="-1"/>
            <a:ext cx="12195518" cy="737406"/>
            <a:chOff x="1300626" y="-1"/>
            <a:chExt cx="12195518" cy="737406"/>
          </a:xfrm>
        </p:grpSpPr>
        <p:grpSp>
          <p:nvGrpSpPr>
            <p:cNvPr id="25" name="组合 24">
              <a:extLst>
                <a:ext uri="{FF2B5EF4-FFF2-40B4-BE49-F238E27FC236}">
                  <a16:creationId xmlns="" xmlns:a16="http://schemas.microsoft.com/office/drawing/2014/main" id="{E7085E73-6979-42F1-9AF7-E5D2F5E86A58}"/>
                </a:ext>
              </a:extLst>
            </p:cNvPr>
            <p:cNvGrpSpPr/>
            <p:nvPr/>
          </p:nvGrpSpPr>
          <p:grpSpPr>
            <a:xfrm>
              <a:off x="1300626" y="-1"/>
              <a:ext cx="4008551" cy="737406"/>
              <a:chOff x="1300626" y="-1"/>
              <a:chExt cx="4008551" cy="737406"/>
            </a:xfrm>
          </p:grpSpPr>
          <p:sp>
            <p:nvSpPr>
              <p:cNvPr id="31" name="任意多边形 17">
                <a:extLst>
                  <a:ext uri="{FF2B5EF4-FFF2-40B4-BE49-F238E27FC236}">
                    <a16:creationId xmlns="" xmlns:a16="http://schemas.microsoft.com/office/drawing/2014/main" id="{E01E4CE8-6A50-4BE6-AD25-EA12E0C7B798}"/>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2" name="文本框 1">
                <a:extLst>
                  <a:ext uri="{FF2B5EF4-FFF2-40B4-BE49-F238E27FC236}">
                    <a16:creationId xmlns="" xmlns:a16="http://schemas.microsoft.com/office/drawing/2014/main" id="{695055CF-DB65-491A-B435-94F65ABC9019}"/>
                  </a:ext>
                </a:extLst>
              </p:cNvPr>
              <p:cNvSpPr>
                <a:spLocks noChangeArrowheads="1"/>
              </p:cNvSpPr>
              <p:nvPr/>
            </p:nvSpPr>
            <p:spPr bwMode="auto">
              <a:xfrm>
                <a:off x="2354522" y="66878"/>
                <a:ext cx="29546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补偿损失原则</a:t>
                </a:r>
              </a:p>
            </p:txBody>
          </p:sp>
          <p:sp>
            <p:nvSpPr>
              <p:cNvPr id="33" name="任意多边形 17">
                <a:extLst>
                  <a:ext uri="{FF2B5EF4-FFF2-40B4-BE49-F238E27FC236}">
                    <a16:creationId xmlns="" xmlns:a16="http://schemas.microsoft.com/office/drawing/2014/main" id="{6E9BBC80-861C-42FA-9442-3DEF9DFB2B30}"/>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0" name="任意多边形 17">
                <a:extLst>
                  <a:ext uri="{FF2B5EF4-FFF2-40B4-BE49-F238E27FC236}">
                    <a16:creationId xmlns="" xmlns:a16="http://schemas.microsoft.com/office/drawing/2014/main" id="{BC0F1B5D-19D8-4698-878D-2CDA25B7A750}"/>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6" name="直接连接符 25">
              <a:extLst>
                <a:ext uri="{FF2B5EF4-FFF2-40B4-BE49-F238E27FC236}">
                  <a16:creationId xmlns="" xmlns:a16="http://schemas.microsoft.com/office/drawing/2014/main" id="{07E43686-6AE3-4B3A-9A4D-8AA203D4E733}"/>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22971566"/>
      </p:ext>
    </p:extLst>
  </p:cSld>
  <p:clrMapOvr>
    <a:masterClrMapping/>
  </p:clrMapOvr>
  <mc:AlternateContent xmlns:mc="http://schemas.openxmlformats.org/markup-compatibility/2006" xmlns:p14="http://schemas.microsoft.com/office/powerpoint/2010/main">
    <mc:Choice Requires="p14">
      <p:transition spd="slow" p14:dur="1600" advTm="10000">
        <p14:gallery dir="l"/>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1000"/>
                            </p:stCondLst>
                            <p:childTnLst>
                              <p:par>
                                <p:cTn id="9" presetID="12" presetClass="entr" presetSubtype="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ppt_x</p:attrName>
                                        </p:attrNameLst>
                                      </p:cBhvr>
                                      <p:tavLst>
                                        <p:tav tm="0">
                                          <p:val>
                                            <p:strVal val="#ppt_x+#ppt_w*1.125000"/>
                                          </p:val>
                                        </p:tav>
                                        <p:tav tm="100000">
                                          <p:val>
                                            <p:strVal val="#ppt_x"/>
                                          </p:val>
                                        </p:tav>
                                      </p:tavLst>
                                    </p:anim>
                                    <p:animEffect transition="in" filter="wipe(left)">
                                      <p:cBhvr>
                                        <p:cTn id="12" dur="500"/>
                                        <p:tgtEl>
                                          <p:spTgt spid="11"/>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p:tgtEl>
                                          <p:spTgt spid="12"/>
                                        </p:tgtEl>
                                        <p:attrNameLst>
                                          <p:attrName>ppt_x</p:attrName>
                                        </p:attrNameLst>
                                      </p:cBhvr>
                                      <p:tavLst>
                                        <p:tav tm="0">
                                          <p:val>
                                            <p:strVal val="#ppt_x-#ppt_w*1.125000"/>
                                          </p:val>
                                        </p:tav>
                                        <p:tav tm="100000">
                                          <p:val>
                                            <p:strVal val="#ppt_x"/>
                                          </p:val>
                                        </p:tav>
                                      </p:tavLst>
                                    </p:anim>
                                    <p:animEffect transition="in" filter="wipe(right)">
                                      <p:cBhvr>
                                        <p:cTn id="16" dur="500"/>
                                        <p:tgtEl>
                                          <p:spTgt spid="12"/>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750"/>
                                        <p:tgtEl>
                                          <p:spTgt spid="19"/>
                                        </p:tgtEl>
                                      </p:cBhvr>
                                    </p:animEffect>
                                    <p:anim calcmode="lin" valueType="num">
                                      <p:cBhvr>
                                        <p:cTn id="29" dur="750" fill="hold"/>
                                        <p:tgtEl>
                                          <p:spTgt spid="19"/>
                                        </p:tgtEl>
                                        <p:attrNameLst>
                                          <p:attrName>ppt_x</p:attrName>
                                        </p:attrNameLst>
                                      </p:cBhvr>
                                      <p:tavLst>
                                        <p:tav tm="0">
                                          <p:val>
                                            <p:strVal val="#ppt_x"/>
                                          </p:val>
                                        </p:tav>
                                        <p:tav tm="100000">
                                          <p:val>
                                            <p:strVal val="#ppt_x"/>
                                          </p:val>
                                        </p:tav>
                                      </p:tavLst>
                                    </p:anim>
                                    <p:anim calcmode="lin" valueType="num">
                                      <p:cBhvr>
                                        <p:cTn id="30" dur="750" fill="hold"/>
                                        <p:tgtEl>
                                          <p:spTgt spid="19"/>
                                        </p:tgtEl>
                                        <p:attrNameLst>
                                          <p:attrName>ppt_y</p:attrName>
                                        </p:attrNameLst>
                                      </p:cBhvr>
                                      <p:tavLst>
                                        <p:tav tm="0">
                                          <p:val>
                                            <p:strVal val="#ppt_y+.1"/>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3750"/>
                            </p:stCondLst>
                            <p:childTnLst>
                              <p:par>
                                <p:cTn id="36" presetID="2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par>
                          <p:cTn id="39" fill="hold">
                            <p:stCondLst>
                              <p:cond delay="4250"/>
                            </p:stCondLst>
                            <p:childTnLst>
                              <p:par>
                                <p:cTn id="40" presetID="42"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750"/>
                                        <p:tgtEl>
                                          <p:spTgt spid="18"/>
                                        </p:tgtEl>
                                      </p:cBhvr>
                                    </p:animEffect>
                                    <p:anim calcmode="lin" valueType="num">
                                      <p:cBhvr>
                                        <p:cTn id="43" dur="750" fill="hold"/>
                                        <p:tgtEl>
                                          <p:spTgt spid="18"/>
                                        </p:tgtEl>
                                        <p:attrNameLst>
                                          <p:attrName>ppt_x</p:attrName>
                                        </p:attrNameLst>
                                      </p:cBhvr>
                                      <p:tavLst>
                                        <p:tav tm="0">
                                          <p:val>
                                            <p:strVal val="#ppt_x"/>
                                          </p:val>
                                        </p:tav>
                                        <p:tav tm="100000">
                                          <p:val>
                                            <p:strVal val="#ppt_x"/>
                                          </p:val>
                                        </p:tav>
                                      </p:tavLst>
                                    </p:anim>
                                    <p:anim calcmode="lin" valueType="num">
                                      <p:cBhvr>
                                        <p:cTn id="44" dur="75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50" presetClass="entr" presetSubtype="0" decel="10000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750" fill="hold"/>
                                        <p:tgtEl>
                                          <p:spTgt spid="13"/>
                                        </p:tgtEl>
                                        <p:attrNameLst>
                                          <p:attrName>ppt_w</p:attrName>
                                        </p:attrNameLst>
                                      </p:cBhvr>
                                      <p:tavLst>
                                        <p:tav tm="0">
                                          <p:val>
                                            <p:strVal val="#ppt_w+.3"/>
                                          </p:val>
                                        </p:tav>
                                        <p:tav tm="100000">
                                          <p:val>
                                            <p:strVal val="#ppt_w"/>
                                          </p:val>
                                        </p:tav>
                                      </p:tavLst>
                                    </p:anim>
                                    <p:anim calcmode="lin" valueType="num">
                                      <p:cBhvr>
                                        <p:cTn id="49" dur="750" fill="hold"/>
                                        <p:tgtEl>
                                          <p:spTgt spid="13"/>
                                        </p:tgtEl>
                                        <p:attrNameLst>
                                          <p:attrName>ppt_h</p:attrName>
                                        </p:attrNameLst>
                                      </p:cBhvr>
                                      <p:tavLst>
                                        <p:tav tm="0">
                                          <p:val>
                                            <p:strVal val="#ppt_h"/>
                                          </p:val>
                                        </p:tav>
                                        <p:tav tm="100000">
                                          <p:val>
                                            <p:strVal val="#ppt_h"/>
                                          </p:val>
                                        </p:tav>
                                      </p:tavLst>
                                    </p:anim>
                                    <p:animEffect transition="in" filter="fade">
                                      <p:cBhvr>
                                        <p:cTn id="50" dur="750"/>
                                        <p:tgtEl>
                                          <p:spTgt spid="13"/>
                                        </p:tgtEl>
                                      </p:cBhvr>
                                    </p:animEffect>
                                  </p:childTnLst>
                                </p:cTn>
                              </p:par>
                            </p:childTnLst>
                          </p:cTn>
                        </p:par>
                        <p:par>
                          <p:cTn id="51" fill="hold">
                            <p:stCondLst>
                              <p:cond delay="5750"/>
                            </p:stCondLst>
                            <p:childTnLst>
                              <p:par>
                                <p:cTn id="52" presetID="14" presetClass="entr" presetSubtype="10" fill="hold" grpId="0" nodeType="after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Effect transition="in" filter="randombar(horizontal)">
                                      <p:cBhvr>
                                        <p:cTn id="54" dur="500"/>
                                        <p:tgtEl>
                                          <p:spTgt spid="16"/>
                                        </p:tgtEl>
                                      </p:cBhvr>
                                    </p:animEffect>
                                  </p:childTnLst>
                                </p:cTn>
                              </p:par>
                            </p:childTnLst>
                          </p:cTn>
                        </p:par>
                        <p:par>
                          <p:cTn id="55" fill="hold">
                            <p:stCondLst>
                              <p:cond delay="6550"/>
                            </p:stCondLst>
                            <p:childTnLst>
                              <p:par>
                                <p:cTn id="56" presetID="42" presetClass="entr" presetSubtype="0" fill="hold" grpId="0" nodeType="afterEffect">
                                  <p:stCondLst>
                                    <p:cond delay="0"/>
                                  </p:stCondLst>
                                  <p:childTnLst>
                                    <p:set>
                                      <p:cBhvr>
                                        <p:cTn id="57" dur="1" fill="hold">
                                          <p:stCondLst>
                                            <p:cond delay="0"/>
                                          </p:stCondLst>
                                        </p:cTn>
                                        <p:tgtEl>
                                          <p:spTgt spid="17">
                                            <p:txEl>
                                              <p:pRg st="0" end="0"/>
                                            </p:txEl>
                                          </p:spTgt>
                                        </p:tgtEl>
                                        <p:attrNameLst>
                                          <p:attrName>style.visibility</p:attrName>
                                        </p:attrNameLst>
                                      </p:cBhvr>
                                      <p:to>
                                        <p:strVal val="visible"/>
                                      </p:to>
                                    </p:set>
                                    <p:animEffect transition="in" filter="fade">
                                      <p:cBhvr>
                                        <p:cTn id="58" dur="750"/>
                                        <p:tgtEl>
                                          <p:spTgt spid="17">
                                            <p:txEl>
                                              <p:pRg st="0" end="0"/>
                                            </p:txEl>
                                          </p:spTgt>
                                        </p:tgtEl>
                                      </p:cBhvr>
                                    </p:animEffect>
                                    <p:anim calcmode="lin" valueType="num">
                                      <p:cBhvr>
                                        <p:cTn id="59"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60" dur="750" fill="hold"/>
                                        <p:tgtEl>
                                          <p:spTgt spid="17">
                                            <p:txEl>
                                              <p:pRg st="0" end="0"/>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250"/>
                                  </p:stCondLst>
                                  <p:childTnLst>
                                    <p:set>
                                      <p:cBhvr>
                                        <p:cTn id="62" dur="1" fill="hold">
                                          <p:stCondLst>
                                            <p:cond delay="0"/>
                                          </p:stCondLst>
                                        </p:cTn>
                                        <p:tgtEl>
                                          <p:spTgt spid="17">
                                            <p:txEl>
                                              <p:pRg st="1" end="1"/>
                                            </p:txEl>
                                          </p:spTgt>
                                        </p:tgtEl>
                                        <p:attrNameLst>
                                          <p:attrName>style.visibility</p:attrName>
                                        </p:attrNameLst>
                                      </p:cBhvr>
                                      <p:to>
                                        <p:strVal val="visible"/>
                                      </p:to>
                                    </p:set>
                                    <p:animEffect transition="in" filter="fade">
                                      <p:cBhvr>
                                        <p:cTn id="63" dur="750"/>
                                        <p:tgtEl>
                                          <p:spTgt spid="17">
                                            <p:txEl>
                                              <p:pRg st="1" end="1"/>
                                            </p:txEl>
                                          </p:spTgt>
                                        </p:tgtEl>
                                      </p:cBhvr>
                                    </p:animEffect>
                                    <p:anim calcmode="lin" valueType="num">
                                      <p:cBhvr>
                                        <p:cTn id="64" dur="750" fill="hold"/>
                                        <p:tgtEl>
                                          <p:spTgt spid="17">
                                            <p:txEl>
                                              <p:pRg st="1" end="1"/>
                                            </p:txEl>
                                          </p:spTgt>
                                        </p:tgtEl>
                                        <p:attrNameLst>
                                          <p:attrName>ppt_x</p:attrName>
                                        </p:attrNameLst>
                                      </p:cBhvr>
                                      <p:tavLst>
                                        <p:tav tm="0">
                                          <p:val>
                                            <p:strVal val="#ppt_x"/>
                                          </p:val>
                                        </p:tav>
                                        <p:tav tm="100000">
                                          <p:val>
                                            <p:strVal val="#ppt_x"/>
                                          </p:val>
                                        </p:tav>
                                      </p:tavLst>
                                    </p:anim>
                                    <p:anim calcmode="lin" valueType="num">
                                      <p:cBhvr>
                                        <p:cTn id="65" dur="750" fill="hold"/>
                                        <p:tgtEl>
                                          <p:spTgt spid="1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4" grpId="0"/>
      <p:bldP spid="15" grpId="0"/>
      <p:bldP spid="16" grpId="0"/>
      <p:bldP spid="17" grpId="0" uiExpand="1" build="p"/>
      <p:bldP spid="18" grpId="0"/>
      <p:bldP spid="19" grpId="0"/>
      <p:bldP spid="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单圆角矩形 12"/>
          <p:cNvSpPr/>
          <p:nvPr/>
        </p:nvSpPr>
        <p:spPr>
          <a:xfrm>
            <a:off x="1520999" y="1613856"/>
            <a:ext cx="1502087" cy="480053"/>
          </a:xfrm>
          <a:prstGeom prst="snipRoundRect">
            <a:avLst>
              <a:gd name="adj1" fmla="val 0"/>
              <a:gd name="adj2" fmla="val 31860"/>
            </a:avLst>
          </a:prstGeom>
          <a:solidFill>
            <a:srgbClr val="BFBFBF"/>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 name="组合 3"/>
          <p:cNvGrpSpPr/>
          <p:nvPr/>
        </p:nvGrpSpPr>
        <p:grpSpPr>
          <a:xfrm>
            <a:off x="1043644" y="1851411"/>
            <a:ext cx="2908744" cy="3982328"/>
            <a:chOff x="782733" y="1388558"/>
            <a:chExt cx="2181558" cy="2986746"/>
          </a:xfrm>
        </p:grpSpPr>
        <p:sp>
          <p:nvSpPr>
            <p:cNvPr id="8" name="单圆角矩形 7"/>
            <p:cNvSpPr/>
            <p:nvPr/>
          </p:nvSpPr>
          <p:spPr>
            <a:xfrm>
              <a:off x="782733" y="1388558"/>
              <a:ext cx="2181558" cy="2986746"/>
            </a:xfrm>
            <a:prstGeom prst="snipRoundRect">
              <a:avLst>
                <a:gd name="adj1" fmla="val 0"/>
                <a:gd name="adj2" fmla="val 16667"/>
              </a:avLst>
            </a:prstGeom>
            <a:noFill/>
            <a:ln w="19050">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1" name="组合 20"/>
            <p:cNvGrpSpPr/>
            <p:nvPr/>
          </p:nvGrpSpPr>
          <p:grpSpPr>
            <a:xfrm>
              <a:off x="1652875" y="1826129"/>
              <a:ext cx="396000" cy="396000"/>
              <a:chOff x="1960387" y="1958161"/>
              <a:chExt cx="396000" cy="396000"/>
            </a:xfrm>
            <a:solidFill>
              <a:schemeClr val="accent5">
                <a:lumMod val="60000"/>
                <a:lumOff val="40000"/>
              </a:schemeClr>
            </a:solidFill>
          </p:grpSpPr>
          <p:sp>
            <p:nvSpPr>
              <p:cNvPr id="22" name="矩形-1"/>
              <p:cNvSpPr>
                <a:spLocks noEditPoints="1"/>
              </p:cNvSpPr>
              <p:nvPr/>
            </p:nvSpPr>
            <p:spPr bwMode="auto">
              <a:xfrm>
                <a:off x="2182259" y="2180033"/>
                <a:ext cx="174128" cy="174128"/>
              </a:xfrm>
              <a:custGeom>
                <a:avLst/>
                <a:gdLst>
                  <a:gd name="T0" fmla="*/ 62 w 62"/>
                  <a:gd name="T1" fmla="*/ 62 h 62"/>
                  <a:gd name="T2" fmla="*/ 0 w 62"/>
                  <a:gd name="T3" fmla="*/ 62 h 62"/>
                  <a:gd name="T4" fmla="*/ 0 w 62"/>
                  <a:gd name="T5" fmla="*/ 0 h 62"/>
                  <a:gd name="T6" fmla="*/ 62 w 62"/>
                  <a:gd name="T7" fmla="*/ 0 h 62"/>
                  <a:gd name="T8" fmla="*/ 62 w 62"/>
                  <a:gd name="T9" fmla="*/ 62 h 62"/>
                  <a:gd name="T10" fmla="*/ 10 w 62"/>
                  <a:gd name="T11" fmla="*/ 49 h 62"/>
                  <a:gd name="T12" fmla="*/ 49 w 62"/>
                  <a:gd name="T13" fmla="*/ 49 h 62"/>
                  <a:gd name="T14" fmla="*/ 49 w 62"/>
                  <a:gd name="T15" fmla="*/ 12 h 62"/>
                  <a:gd name="T16" fmla="*/ 10 w 62"/>
                  <a:gd name="T17" fmla="*/ 12 h 62"/>
                  <a:gd name="T18" fmla="*/ 10 w 62"/>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62" y="62"/>
                    </a:moveTo>
                    <a:lnTo>
                      <a:pt x="0" y="62"/>
                    </a:lnTo>
                    <a:lnTo>
                      <a:pt x="0" y="0"/>
                    </a:lnTo>
                    <a:lnTo>
                      <a:pt x="62" y="0"/>
                    </a:lnTo>
                    <a:lnTo>
                      <a:pt x="62" y="62"/>
                    </a:lnTo>
                    <a:close/>
                    <a:moveTo>
                      <a:pt x="10" y="49"/>
                    </a:moveTo>
                    <a:lnTo>
                      <a:pt x="49" y="49"/>
                    </a:lnTo>
                    <a:lnTo>
                      <a:pt x="49" y="12"/>
                    </a:lnTo>
                    <a:lnTo>
                      <a:pt x="10" y="12"/>
                    </a:lnTo>
                    <a:lnTo>
                      <a:pt x="10" y="49"/>
                    </a:lnTo>
                    <a:close/>
                  </a:path>
                </a:pathLst>
              </a:custGeom>
              <a:grpFill/>
              <a:ln w="9525">
                <a:solidFill>
                  <a:srgbClr val="BFBFBF"/>
                </a:solidFill>
                <a:round/>
                <a:headEnd/>
                <a:tailEnd/>
              </a:ln>
              <a:extLst/>
            </p:spPr>
            <p:txBody>
              <a:bodyPr/>
              <a:lstStyle/>
              <a:p>
                <a:endParaRPr lang="zh-CN" altLang="en-US" sz="2400">
                  <a:solidFill>
                    <a:schemeClr val="bg1"/>
                  </a:solidFill>
                </a:endParaRPr>
              </a:p>
            </p:txBody>
          </p:sp>
          <p:sp>
            <p:nvSpPr>
              <p:cNvPr id="23" name="矩形-2"/>
              <p:cNvSpPr>
                <a:spLocks noEditPoints="1"/>
              </p:cNvSpPr>
              <p:nvPr/>
            </p:nvSpPr>
            <p:spPr bwMode="auto">
              <a:xfrm>
                <a:off x="1960387" y="2180033"/>
                <a:ext cx="176936" cy="174128"/>
              </a:xfrm>
              <a:custGeom>
                <a:avLst/>
                <a:gdLst>
                  <a:gd name="T0" fmla="*/ 63 w 63"/>
                  <a:gd name="T1" fmla="*/ 62 h 62"/>
                  <a:gd name="T2" fmla="*/ 0 w 63"/>
                  <a:gd name="T3" fmla="*/ 62 h 62"/>
                  <a:gd name="T4" fmla="*/ 0 w 63"/>
                  <a:gd name="T5" fmla="*/ 0 h 62"/>
                  <a:gd name="T6" fmla="*/ 63 w 63"/>
                  <a:gd name="T7" fmla="*/ 0 h 62"/>
                  <a:gd name="T8" fmla="*/ 63 w 63"/>
                  <a:gd name="T9" fmla="*/ 62 h 62"/>
                  <a:gd name="T10" fmla="*/ 13 w 63"/>
                  <a:gd name="T11" fmla="*/ 49 h 62"/>
                  <a:gd name="T12" fmla="*/ 50 w 63"/>
                  <a:gd name="T13" fmla="*/ 49 h 62"/>
                  <a:gd name="T14" fmla="*/ 50 w 63"/>
                  <a:gd name="T15" fmla="*/ 12 h 62"/>
                  <a:gd name="T16" fmla="*/ 13 w 63"/>
                  <a:gd name="T17" fmla="*/ 12 h 62"/>
                  <a:gd name="T18" fmla="*/ 13 w 63"/>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2">
                    <a:moveTo>
                      <a:pt x="63" y="62"/>
                    </a:moveTo>
                    <a:lnTo>
                      <a:pt x="0" y="62"/>
                    </a:lnTo>
                    <a:lnTo>
                      <a:pt x="0" y="0"/>
                    </a:lnTo>
                    <a:lnTo>
                      <a:pt x="63" y="0"/>
                    </a:lnTo>
                    <a:lnTo>
                      <a:pt x="63" y="62"/>
                    </a:lnTo>
                    <a:close/>
                    <a:moveTo>
                      <a:pt x="13" y="49"/>
                    </a:moveTo>
                    <a:lnTo>
                      <a:pt x="50" y="49"/>
                    </a:lnTo>
                    <a:lnTo>
                      <a:pt x="50" y="12"/>
                    </a:lnTo>
                    <a:lnTo>
                      <a:pt x="13" y="12"/>
                    </a:lnTo>
                    <a:lnTo>
                      <a:pt x="13" y="49"/>
                    </a:lnTo>
                    <a:close/>
                  </a:path>
                </a:pathLst>
              </a:custGeom>
              <a:grpFill/>
              <a:ln w="9525">
                <a:solidFill>
                  <a:srgbClr val="BFBFBF"/>
                </a:solidFill>
                <a:round/>
                <a:headEnd/>
                <a:tailEnd/>
              </a:ln>
              <a:extLst/>
            </p:spPr>
            <p:txBody>
              <a:bodyPr/>
              <a:lstStyle/>
              <a:p>
                <a:endParaRPr lang="zh-CN" altLang="en-US" sz="2400">
                  <a:solidFill>
                    <a:schemeClr val="bg1"/>
                  </a:solidFill>
                </a:endParaRPr>
              </a:p>
            </p:txBody>
          </p:sp>
          <p:sp>
            <p:nvSpPr>
              <p:cNvPr id="24" name="矩形-3"/>
              <p:cNvSpPr>
                <a:spLocks noEditPoints="1"/>
              </p:cNvSpPr>
              <p:nvPr/>
            </p:nvSpPr>
            <p:spPr bwMode="auto">
              <a:xfrm>
                <a:off x="2182259" y="1958161"/>
                <a:ext cx="174128" cy="176936"/>
              </a:xfrm>
              <a:custGeom>
                <a:avLst/>
                <a:gdLst>
                  <a:gd name="T0" fmla="*/ 62 w 62"/>
                  <a:gd name="T1" fmla="*/ 63 h 63"/>
                  <a:gd name="T2" fmla="*/ 0 w 62"/>
                  <a:gd name="T3" fmla="*/ 63 h 63"/>
                  <a:gd name="T4" fmla="*/ 0 w 62"/>
                  <a:gd name="T5" fmla="*/ 0 h 63"/>
                  <a:gd name="T6" fmla="*/ 62 w 62"/>
                  <a:gd name="T7" fmla="*/ 0 h 63"/>
                  <a:gd name="T8" fmla="*/ 62 w 62"/>
                  <a:gd name="T9" fmla="*/ 63 h 63"/>
                  <a:gd name="T10" fmla="*/ 10 w 62"/>
                  <a:gd name="T11" fmla="*/ 52 h 63"/>
                  <a:gd name="T12" fmla="*/ 49 w 62"/>
                  <a:gd name="T13" fmla="*/ 52 h 63"/>
                  <a:gd name="T14" fmla="*/ 49 w 62"/>
                  <a:gd name="T15" fmla="*/ 13 h 63"/>
                  <a:gd name="T16" fmla="*/ 10 w 62"/>
                  <a:gd name="T17" fmla="*/ 13 h 63"/>
                  <a:gd name="T18" fmla="*/ 10 w 62"/>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62" y="63"/>
                    </a:moveTo>
                    <a:lnTo>
                      <a:pt x="0" y="63"/>
                    </a:lnTo>
                    <a:lnTo>
                      <a:pt x="0" y="0"/>
                    </a:lnTo>
                    <a:lnTo>
                      <a:pt x="62" y="0"/>
                    </a:lnTo>
                    <a:lnTo>
                      <a:pt x="62" y="63"/>
                    </a:lnTo>
                    <a:close/>
                    <a:moveTo>
                      <a:pt x="10" y="52"/>
                    </a:moveTo>
                    <a:lnTo>
                      <a:pt x="49" y="52"/>
                    </a:lnTo>
                    <a:lnTo>
                      <a:pt x="49" y="13"/>
                    </a:lnTo>
                    <a:lnTo>
                      <a:pt x="10" y="13"/>
                    </a:lnTo>
                    <a:lnTo>
                      <a:pt x="10" y="52"/>
                    </a:lnTo>
                    <a:close/>
                  </a:path>
                </a:pathLst>
              </a:custGeom>
              <a:grpFill/>
              <a:ln w="9525">
                <a:solidFill>
                  <a:srgbClr val="BFBFBF"/>
                </a:solidFill>
                <a:round/>
                <a:headEnd/>
                <a:tailEnd/>
              </a:ln>
              <a:extLst/>
            </p:spPr>
            <p:txBody>
              <a:bodyPr/>
              <a:lstStyle/>
              <a:p>
                <a:endParaRPr lang="zh-CN" altLang="en-US" sz="2400">
                  <a:solidFill>
                    <a:schemeClr val="bg1"/>
                  </a:solidFill>
                </a:endParaRPr>
              </a:p>
            </p:txBody>
          </p:sp>
          <p:sp>
            <p:nvSpPr>
              <p:cNvPr id="25" name="矩形-4"/>
              <p:cNvSpPr>
                <a:spLocks noEditPoints="1"/>
              </p:cNvSpPr>
              <p:nvPr/>
            </p:nvSpPr>
            <p:spPr bwMode="auto">
              <a:xfrm>
                <a:off x="1960387" y="1958161"/>
                <a:ext cx="176936" cy="176936"/>
              </a:xfrm>
              <a:custGeom>
                <a:avLst/>
                <a:gdLst>
                  <a:gd name="T0" fmla="*/ 63 w 63"/>
                  <a:gd name="T1" fmla="*/ 63 h 63"/>
                  <a:gd name="T2" fmla="*/ 0 w 63"/>
                  <a:gd name="T3" fmla="*/ 63 h 63"/>
                  <a:gd name="T4" fmla="*/ 0 w 63"/>
                  <a:gd name="T5" fmla="*/ 0 h 63"/>
                  <a:gd name="T6" fmla="*/ 63 w 63"/>
                  <a:gd name="T7" fmla="*/ 0 h 63"/>
                  <a:gd name="T8" fmla="*/ 63 w 63"/>
                  <a:gd name="T9" fmla="*/ 63 h 63"/>
                  <a:gd name="T10" fmla="*/ 13 w 63"/>
                  <a:gd name="T11" fmla="*/ 52 h 63"/>
                  <a:gd name="T12" fmla="*/ 50 w 63"/>
                  <a:gd name="T13" fmla="*/ 52 h 63"/>
                  <a:gd name="T14" fmla="*/ 50 w 63"/>
                  <a:gd name="T15" fmla="*/ 13 h 63"/>
                  <a:gd name="T16" fmla="*/ 13 w 63"/>
                  <a:gd name="T17" fmla="*/ 13 h 63"/>
                  <a:gd name="T18" fmla="*/ 13 w 63"/>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3">
                    <a:moveTo>
                      <a:pt x="63" y="63"/>
                    </a:moveTo>
                    <a:lnTo>
                      <a:pt x="0" y="63"/>
                    </a:lnTo>
                    <a:lnTo>
                      <a:pt x="0" y="0"/>
                    </a:lnTo>
                    <a:lnTo>
                      <a:pt x="63" y="0"/>
                    </a:lnTo>
                    <a:lnTo>
                      <a:pt x="63" y="63"/>
                    </a:lnTo>
                    <a:close/>
                    <a:moveTo>
                      <a:pt x="13" y="52"/>
                    </a:moveTo>
                    <a:lnTo>
                      <a:pt x="50" y="52"/>
                    </a:lnTo>
                    <a:lnTo>
                      <a:pt x="50" y="13"/>
                    </a:lnTo>
                    <a:lnTo>
                      <a:pt x="13" y="13"/>
                    </a:lnTo>
                    <a:lnTo>
                      <a:pt x="13" y="52"/>
                    </a:lnTo>
                    <a:close/>
                  </a:path>
                </a:pathLst>
              </a:custGeom>
              <a:grpFill/>
              <a:ln w="9525">
                <a:solidFill>
                  <a:srgbClr val="BFBFBF"/>
                </a:solidFill>
                <a:round/>
                <a:headEnd/>
                <a:tailEnd/>
              </a:ln>
              <a:extLst/>
            </p:spPr>
            <p:txBody>
              <a:bodyPr/>
              <a:lstStyle/>
              <a:p>
                <a:endParaRPr lang="zh-CN" altLang="en-US" sz="2400">
                  <a:solidFill>
                    <a:schemeClr val="bg1"/>
                  </a:solidFill>
                </a:endParaRPr>
              </a:p>
            </p:txBody>
          </p:sp>
        </p:grpSp>
      </p:grpSp>
      <p:sp>
        <p:nvSpPr>
          <p:cNvPr id="34" name="矩形 33"/>
          <p:cNvSpPr/>
          <p:nvPr/>
        </p:nvSpPr>
        <p:spPr>
          <a:xfrm>
            <a:off x="1483467" y="1647770"/>
            <a:ext cx="1502087" cy="420564"/>
          </a:xfrm>
          <a:prstGeom prst="rect">
            <a:avLst/>
          </a:prstGeom>
        </p:spPr>
        <p:txBody>
          <a:bodyPr wrap="square">
            <a:spAutoFit/>
          </a:bodyPr>
          <a:lstStyle/>
          <a:p>
            <a:pPr algn="ctr"/>
            <a:r>
              <a:rPr lang="zh-CN" altLang="en-US" sz="2133" b="1" dirty="0">
                <a:solidFill>
                  <a:schemeClr val="bg1"/>
                </a:solidFill>
                <a:latin typeface="微软雅黑" panose="020B0503020204020204" pitchFamily="34" charset="-122"/>
                <a:ea typeface="微软雅黑" panose="020B0503020204020204" pitchFamily="34" charset="-122"/>
              </a:rPr>
              <a:t>实际损失</a:t>
            </a:r>
            <a:endParaRPr lang="zh-CN" altLang="en-US" sz="2133" b="1" dirty="0">
              <a:solidFill>
                <a:schemeClr val="bg1"/>
              </a:solidFill>
            </a:endParaRPr>
          </a:p>
        </p:txBody>
      </p:sp>
      <p:sp>
        <p:nvSpPr>
          <p:cNvPr id="35" name="矩形 34"/>
          <p:cNvSpPr/>
          <p:nvPr/>
        </p:nvSpPr>
        <p:spPr>
          <a:xfrm>
            <a:off x="1227101" y="3149927"/>
            <a:ext cx="2481468" cy="1665712"/>
          </a:xfrm>
          <a:prstGeom prst="rect">
            <a:avLst/>
          </a:prstGeom>
        </p:spPr>
        <p:txBody>
          <a:bodyPr wrap="square">
            <a:spAutoFit/>
          </a:bodyPr>
          <a:lstStyle/>
          <a:p>
            <a:pPr>
              <a:lnSpc>
                <a:spcPct val="130000"/>
              </a:lnSpc>
            </a:pPr>
            <a:r>
              <a:rPr lang="zh-CN" altLang="en-US" sz="1600" b="1" dirty="0">
                <a:latin typeface="微软雅黑" panose="020B0503020204020204" pitchFamily="34" charset="-122"/>
                <a:ea typeface="微软雅黑" panose="020B0503020204020204" pitchFamily="34" charset="-122"/>
              </a:rPr>
              <a:t>例：</a:t>
            </a:r>
            <a:r>
              <a:rPr lang="zh-CN" altLang="en-US" sz="1600" dirty="0">
                <a:latin typeface="微软雅黑" panose="020B0503020204020204" pitchFamily="34" charset="-122"/>
                <a:ea typeface="微软雅黑" panose="020B0503020204020204" pitchFamily="34" charset="-122"/>
              </a:rPr>
              <a:t>一辆汽车投保时按市价确定保险金额为</a:t>
            </a:r>
            <a:r>
              <a:rPr lang="en-US" altLang="zh-CN" sz="1600" dirty="0">
                <a:latin typeface="微软雅黑" panose="020B0503020204020204" pitchFamily="34" charset="-122"/>
                <a:ea typeface="微软雅黑" panose="020B0503020204020204" pitchFamily="34" charset="-122"/>
              </a:rPr>
              <a:t>9</a:t>
            </a:r>
            <a:r>
              <a:rPr lang="zh-CN" altLang="en-US" sz="1600" dirty="0">
                <a:latin typeface="微软雅黑" panose="020B0503020204020204" pitchFamily="34" charset="-122"/>
                <a:ea typeface="微软雅黑" panose="020B0503020204020204" pitchFamily="34" charset="-122"/>
              </a:rPr>
              <a:t>万元，发生保险事故的市场价为</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万元，保险人只赔 </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万元</a:t>
            </a:r>
            <a:endParaRPr lang="zh-CN" altLang="en-US" sz="1600" dirty="0"/>
          </a:p>
        </p:txBody>
      </p:sp>
      <p:sp>
        <p:nvSpPr>
          <p:cNvPr id="16" name="单圆角矩形 15"/>
          <p:cNvSpPr/>
          <p:nvPr/>
        </p:nvSpPr>
        <p:spPr>
          <a:xfrm>
            <a:off x="5106498" y="1613856"/>
            <a:ext cx="1502087" cy="480053"/>
          </a:xfrm>
          <a:prstGeom prst="snipRoundRect">
            <a:avLst>
              <a:gd name="adj1" fmla="val 0"/>
              <a:gd name="adj2" fmla="val 31860"/>
            </a:avLst>
          </a:prstGeom>
          <a:solidFill>
            <a:srgbClr val="FFD737"/>
          </a:solidFill>
          <a:ln>
            <a:solidFill>
              <a:srgbClr val="F2BF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5" name="组合 4"/>
          <p:cNvGrpSpPr/>
          <p:nvPr/>
        </p:nvGrpSpPr>
        <p:grpSpPr>
          <a:xfrm>
            <a:off x="4641628" y="1851411"/>
            <a:ext cx="2908744" cy="3982328"/>
            <a:chOff x="3481221" y="1388558"/>
            <a:chExt cx="2181558" cy="2986746"/>
          </a:xfrm>
        </p:grpSpPr>
        <p:sp>
          <p:nvSpPr>
            <p:cNvPr id="10" name="单圆角矩形 9"/>
            <p:cNvSpPr/>
            <p:nvPr/>
          </p:nvSpPr>
          <p:spPr>
            <a:xfrm>
              <a:off x="3481221" y="1388558"/>
              <a:ext cx="2181558" cy="2986746"/>
            </a:xfrm>
            <a:prstGeom prst="snipRoundRect">
              <a:avLst>
                <a:gd name="adj1" fmla="val 0"/>
                <a:gd name="adj2" fmla="val 16667"/>
              </a:avLst>
            </a:prstGeom>
            <a:noFill/>
            <a:ln w="19050">
              <a:solidFill>
                <a:srgbClr val="FFD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6" name="组合 25"/>
            <p:cNvGrpSpPr/>
            <p:nvPr/>
          </p:nvGrpSpPr>
          <p:grpSpPr>
            <a:xfrm>
              <a:off x="4351363" y="1826129"/>
              <a:ext cx="396000" cy="396000"/>
              <a:chOff x="4374000" y="1958161"/>
              <a:chExt cx="396000" cy="396000"/>
            </a:xfrm>
            <a:solidFill>
              <a:srgbClr val="F2BF5D"/>
            </a:solidFill>
          </p:grpSpPr>
          <p:sp>
            <p:nvSpPr>
              <p:cNvPr id="27" name="矩形-1"/>
              <p:cNvSpPr>
                <a:spLocks noEditPoints="1"/>
              </p:cNvSpPr>
              <p:nvPr/>
            </p:nvSpPr>
            <p:spPr bwMode="auto">
              <a:xfrm>
                <a:off x="4374000" y="1958161"/>
                <a:ext cx="396000" cy="396000"/>
              </a:xfrm>
              <a:custGeom>
                <a:avLst/>
                <a:gdLst>
                  <a:gd name="T0" fmla="*/ 128 w 141"/>
                  <a:gd name="T1" fmla="*/ 101 h 139"/>
                  <a:gd name="T2" fmla="*/ 37 w 141"/>
                  <a:gd name="T3" fmla="*/ 101 h 139"/>
                  <a:gd name="T4" fmla="*/ 37 w 141"/>
                  <a:gd name="T5" fmla="*/ 11 h 139"/>
                  <a:gd name="T6" fmla="*/ 68 w 141"/>
                  <a:gd name="T7" fmla="*/ 11 h 139"/>
                  <a:gd name="T8" fmla="*/ 68 w 141"/>
                  <a:gd name="T9" fmla="*/ 0 h 139"/>
                  <a:gd name="T10" fmla="*/ 25 w 141"/>
                  <a:gd name="T11" fmla="*/ 0 h 139"/>
                  <a:gd name="T12" fmla="*/ 25 w 141"/>
                  <a:gd name="T13" fmla="*/ 25 h 139"/>
                  <a:gd name="T14" fmla="*/ 0 w 141"/>
                  <a:gd name="T15" fmla="*/ 25 h 139"/>
                  <a:gd name="T16" fmla="*/ 0 w 141"/>
                  <a:gd name="T17" fmla="*/ 139 h 139"/>
                  <a:gd name="T18" fmla="*/ 114 w 141"/>
                  <a:gd name="T19" fmla="*/ 139 h 139"/>
                  <a:gd name="T20" fmla="*/ 114 w 141"/>
                  <a:gd name="T21" fmla="*/ 114 h 139"/>
                  <a:gd name="T22" fmla="*/ 141 w 141"/>
                  <a:gd name="T23" fmla="*/ 114 h 139"/>
                  <a:gd name="T24" fmla="*/ 141 w 141"/>
                  <a:gd name="T25" fmla="*/ 71 h 139"/>
                  <a:gd name="T26" fmla="*/ 128 w 141"/>
                  <a:gd name="T27" fmla="*/ 71 h 139"/>
                  <a:gd name="T28" fmla="*/ 128 w 141"/>
                  <a:gd name="T29" fmla="*/ 101 h 139"/>
                  <a:gd name="T30" fmla="*/ 103 w 141"/>
                  <a:gd name="T31" fmla="*/ 126 h 139"/>
                  <a:gd name="T32" fmla="*/ 12 w 141"/>
                  <a:gd name="T33" fmla="*/ 126 h 139"/>
                  <a:gd name="T34" fmla="*/ 12 w 141"/>
                  <a:gd name="T35" fmla="*/ 37 h 139"/>
                  <a:gd name="T36" fmla="*/ 25 w 141"/>
                  <a:gd name="T37" fmla="*/ 37 h 139"/>
                  <a:gd name="T38" fmla="*/ 25 w 141"/>
                  <a:gd name="T39" fmla="*/ 114 h 139"/>
                  <a:gd name="T40" fmla="*/ 103 w 141"/>
                  <a:gd name="T41" fmla="*/ 114 h 139"/>
                  <a:gd name="T42" fmla="*/ 103 w 141"/>
                  <a:gd name="T43"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139">
                    <a:moveTo>
                      <a:pt x="128" y="101"/>
                    </a:moveTo>
                    <a:lnTo>
                      <a:pt x="37" y="101"/>
                    </a:lnTo>
                    <a:lnTo>
                      <a:pt x="37" y="11"/>
                    </a:lnTo>
                    <a:lnTo>
                      <a:pt x="68" y="11"/>
                    </a:lnTo>
                    <a:lnTo>
                      <a:pt x="68" y="0"/>
                    </a:lnTo>
                    <a:lnTo>
                      <a:pt x="25" y="0"/>
                    </a:lnTo>
                    <a:lnTo>
                      <a:pt x="25" y="25"/>
                    </a:lnTo>
                    <a:lnTo>
                      <a:pt x="0" y="25"/>
                    </a:lnTo>
                    <a:lnTo>
                      <a:pt x="0" y="139"/>
                    </a:lnTo>
                    <a:lnTo>
                      <a:pt x="114" y="139"/>
                    </a:lnTo>
                    <a:lnTo>
                      <a:pt x="114" y="114"/>
                    </a:lnTo>
                    <a:lnTo>
                      <a:pt x="141" y="114"/>
                    </a:lnTo>
                    <a:lnTo>
                      <a:pt x="141" y="71"/>
                    </a:lnTo>
                    <a:lnTo>
                      <a:pt x="128" y="71"/>
                    </a:lnTo>
                    <a:lnTo>
                      <a:pt x="128" y="101"/>
                    </a:lnTo>
                    <a:close/>
                    <a:moveTo>
                      <a:pt x="103" y="126"/>
                    </a:moveTo>
                    <a:lnTo>
                      <a:pt x="12" y="126"/>
                    </a:lnTo>
                    <a:lnTo>
                      <a:pt x="12" y="37"/>
                    </a:lnTo>
                    <a:lnTo>
                      <a:pt x="25" y="37"/>
                    </a:lnTo>
                    <a:lnTo>
                      <a:pt x="25" y="114"/>
                    </a:lnTo>
                    <a:lnTo>
                      <a:pt x="103" y="114"/>
                    </a:lnTo>
                    <a:lnTo>
                      <a:pt x="103" y="126"/>
                    </a:lnTo>
                    <a:close/>
                  </a:path>
                </a:pathLst>
              </a:custGeom>
              <a:solidFill>
                <a:srgbClr val="FFD73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28" name="矩形-2"/>
              <p:cNvSpPr>
                <a:spLocks/>
              </p:cNvSpPr>
              <p:nvPr/>
            </p:nvSpPr>
            <p:spPr bwMode="auto">
              <a:xfrm>
                <a:off x="4593064" y="1958161"/>
                <a:ext cx="176936" cy="173784"/>
              </a:xfrm>
              <a:custGeom>
                <a:avLst/>
                <a:gdLst>
                  <a:gd name="T0" fmla="*/ 11 w 63"/>
                  <a:gd name="T1" fmla="*/ 0 h 61"/>
                  <a:gd name="T2" fmla="*/ 11 w 63"/>
                  <a:gd name="T3" fmla="*/ 11 h 61"/>
                  <a:gd name="T4" fmla="*/ 41 w 63"/>
                  <a:gd name="T5" fmla="*/ 11 h 61"/>
                  <a:gd name="T6" fmla="*/ 0 w 63"/>
                  <a:gd name="T7" fmla="*/ 52 h 61"/>
                  <a:gd name="T8" fmla="*/ 9 w 63"/>
                  <a:gd name="T9" fmla="*/ 61 h 61"/>
                  <a:gd name="T10" fmla="*/ 50 w 63"/>
                  <a:gd name="T11" fmla="*/ 20 h 61"/>
                  <a:gd name="T12" fmla="*/ 50 w 63"/>
                  <a:gd name="T13" fmla="*/ 50 h 61"/>
                  <a:gd name="T14" fmla="*/ 63 w 63"/>
                  <a:gd name="T15" fmla="*/ 50 h 61"/>
                  <a:gd name="T16" fmla="*/ 63 w 63"/>
                  <a:gd name="T17" fmla="*/ 0 h 61"/>
                  <a:gd name="T18" fmla="*/ 11 w 63"/>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1">
                    <a:moveTo>
                      <a:pt x="11" y="0"/>
                    </a:moveTo>
                    <a:lnTo>
                      <a:pt x="11" y="11"/>
                    </a:lnTo>
                    <a:lnTo>
                      <a:pt x="41" y="11"/>
                    </a:lnTo>
                    <a:lnTo>
                      <a:pt x="0" y="52"/>
                    </a:lnTo>
                    <a:lnTo>
                      <a:pt x="9" y="61"/>
                    </a:lnTo>
                    <a:lnTo>
                      <a:pt x="50" y="20"/>
                    </a:lnTo>
                    <a:lnTo>
                      <a:pt x="50" y="50"/>
                    </a:lnTo>
                    <a:lnTo>
                      <a:pt x="63" y="50"/>
                    </a:lnTo>
                    <a:lnTo>
                      <a:pt x="63"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grpSp>
      </p:grpSp>
      <p:sp>
        <p:nvSpPr>
          <p:cNvPr id="33" name="矩形 32"/>
          <p:cNvSpPr/>
          <p:nvPr/>
        </p:nvSpPr>
        <p:spPr>
          <a:xfrm>
            <a:off x="5106497" y="1633446"/>
            <a:ext cx="1502087" cy="420564"/>
          </a:xfrm>
          <a:prstGeom prst="rect">
            <a:avLst/>
          </a:prstGeom>
        </p:spPr>
        <p:txBody>
          <a:bodyPr wrap="square">
            <a:spAutoFit/>
          </a:bodyPr>
          <a:lstStyle/>
          <a:p>
            <a:pPr algn="ctr"/>
            <a:r>
              <a:rPr lang="zh-CN" altLang="en-US" sz="2133" b="1" dirty="0">
                <a:solidFill>
                  <a:schemeClr val="bg1"/>
                </a:solidFill>
                <a:latin typeface="微软雅黑" panose="020B0503020204020204" pitchFamily="34" charset="-122"/>
                <a:ea typeface="微软雅黑" panose="020B0503020204020204" pitchFamily="34" charset="-122"/>
              </a:rPr>
              <a:t>保险金额</a:t>
            </a:r>
            <a:endParaRPr lang="zh-CN" altLang="en-US" sz="2133" b="1" dirty="0">
              <a:solidFill>
                <a:schemeClr val="bg1"/>
              </a:solidFill>
            </a:endParaRPr>
          </a:p>
        </p:txBody>
      </p:sp>
      <p:sp>
        <p:nvSpPr>
          <p:cNvPr id="36" name="矩形 35"/>
          <p:cNvSpPr/>
          <p:nvPr/>
        </p:nvSpPr>
        <p:spPr>
          <a:xfrm>
            <a:off x="4817679" y="3149927"/>
            <a:ext cx="2550467" cy="2305888"/>
          </a:xfrm>
          <a:prstGeom prst="rect">
            <a:avLst/>
          </a:prstGeom>
        </p:spPr>
        <p:txBody>
          <a:bodyPr wrap="square">
            <a:spAutoFit/>
          </a:bodyPr>
          <a:lstStyle/>
          <a:p>
            <a:pPr algn="just">
              <a:lnSpc>
                <a:spcPct val="130000"/>
              </a:lnSpc>
            </a:pPr>
            <a:r>
              <a:rPr lang="zh-CN" altLang="en-US" sz="1600" b="1" dirty="0">
                <a:latin typeface="微软雅黑" panose="020B0503020204020204" pitchFamily="34" charset="-122"/>
                <a:ea typeface="微软雅黑" panose="020B0503020204020204" pitchFamily="34" charset="-122"/>
              </a:rPr>
              <a:t>例：</a:t>
            </a:r>
            <a:r>
              <a:rPr lang="zh-CN" altLang="en-US" sz="1600" dirty="0">
                <a:latin typeface="微软雅黑" panose="020B0503020204020204" pitchFamily="34" charset="-122"/>
                <a:ea typeface="微软雅黑" panose="020B0503020204020204" pitchFamily="34" charset="-122"/>
              </a:rPr>
              <a:t>某一房屋投保时按市场价值确定保险金额为</a:t>
            </a:r>
            <a:r>
              <a:rPr lang="en-US" altLang="zh-CN" sz="1600" dirty="0">
                <a:latin typeface="微软雅黑" panose="020B0503020204020204" pitchFamily="34" charset="-122"/>
                <a:ea typeface="微软雅黑" panose="020B0503020204020204" pitchFamily="34" charset="-122"/>
              </a:rPr>
              <a:t>20</a:t>
            </a:r>
            <a:r>
              <a:rPr lang="zh-CN" altLang="en-US" sz="1600" dirty="0">
                <a:latin typeface="微软雅黑" panose="020B0503020204020204" pitchFamily="34" charset="-122"/>
                <a:ea typeface="微软雅黑" panose="020B0503020204020204" pitchFamily="34" charset="-122"/>
              </a:rPr>
              <a:t>万元，发生保险事故全损，全损时的市场价为</a:t>
            </a:r>
            <a:r>
              <a:rPr lang="en-US" altLang="zh-CN" sz="1600" dirty="0">
                <a:latin typeface="微软雅黑" panose="020B0503020204020204" pitchFamily="34" charset="-122"/>
                <a:ea typeface="微软雅黑" panose="020B0503020204020204" pitchFamily="34" charset="-122"/>
              </a:rPr>
              <a:t>25</a:t>
            </a:r>
            <a:r>
              <a:rPr lang="zh-CN" altLang="en-US" sz="1600" dirty="0">
                <a:latin typeface="微软雅黑" panose="020B0503020204020204" pitchFamily="34" charset="-122"/>
                <a:ea typeface="微软雅黑" panose="020B0503020204020204" pitchFamily="34" charset="-122"/>
              </a:rPr>
              <a:t>万元，被保险人的实际损失为</a:t>
            </a:r>
            <a:r>
              <a:rPr lang="en-US" altLang="zh-CN" sz="1600" dirty="0">
                <a:latin typeface="微软雅黑" panose="020B0503020204020204" pitchFamily="34" charset="-122"/>
                <a:ea typeface="微软雅黑" panose="020B0503020204020204" pitchFamily="34" charset="-122"/>
              </a:rPr>
              <a:t>25</a:t>
            </a:r>
            <a:r>
              <a:rPr lang="zh-CN" altLang="en-US" sz="1600" dirty="0">
                <a:latin typeface="微软雅黑" panose="020B0503020204020204" pitchFamily="34" charset="-122"/>
                <a:ea typeface="微软雅黑" panose="020B0503020204020204" pitchFamily="34" charset="-122"/>
              </a:rPr>
              <a:t>万元，但保险人只按照保险金额</a:t>
            </a:r>
            <a:r>
              <a:rPr lang="en-US" altLang="zh-CN" sz="1600" dirty="0">
                <a:latin typeface="微软雅黑" panose="020B0503020204020204" pitchFamily="34" charset="-122"/>
                <a:ea typeface="微软雅黑" panose="020B0503020204020204" pitchFamily="34" charset="-122"/>
              </a:rPr>
              <a:t>20</a:t>
            </a:r>
            <a:r>
              <a:rPr lang="zh-CN" altLang="en-US" sz="1600" dirty="0">
                <a:latin typeface="微软雅黑" panose="020B0503020204020204" pitchFamily="34" charset="-122"/>
                <a:ea typeface="微软雅黑" panose="020B0503020204020204" pitchFamily="34" charset="-122"/>
              </a:rPr>
              <a:t>万元</a:t>
            </a:r>
            <a:endParaRPr lang="zh-CN" altLang="en-US" sz="1600" dirty="0"/>
          </a:p>
        </p:txBody>
      </p:sp>
      <p:sp>
        <p:nvSpPr>
          <p:cNvPr id="19" name="单圆角矩形 18"/>
          <p:cNvSpPr/>
          <p:nvPr/>
        </p:nvSpPr>
        <p:spPr>
          <a:xfrm>
            <a:off x="8729527" y="1604798"/>
            <a:ext cx="1502087" cy="480053"/>
          </a:xfrm>
          <a:prstGeom prst="snipRoundRect">
            <a:avLst>
              <a:gd name="adj1" fmla="val 0"/>
              <a:gd name="adj2" fmla="val 31860"/>
            </a:avLst>
          </a:prstGeom>
          <a:solidFill>
            <a:srgbClr val="353943"/>
          </a:solidFill>
          <a:ln>
            <a:solidFill>
              <a:srgbClr val="3760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 name="组合 5"/>
          <p:cNvGrpSpPr/>
          <p:nvPr/>
        </p:nvGrpSpPr>
        <p:grpSpPr>
          <a:xfrm>
            <a:off x="8239613" y="1851411"/>
            <a:ext cx="2908744" cy="3982328"/>
            <a:chOff x="6179710" y="1388558"/>
            <a:chExt cx="2181558" cy="2986746"/>
          </a:xfrm>
        </p:grpSpPr>
        <p:sp>
          <p:nvSpPr>
            <p:cNvPr id="11" name="单圆角矩形 10"/>
            <p:cNvSpPr/>
            <p:nvPr/>
          </p:nvSpPr>
          <p:spPr>
            <a:xfrm>
              <a:off x="6179710" y="1388558"/>
              <a:ext cx="2181558" cy="2986746"/>
            </a:xfrm>
            <a:prstGeom prst="snipRoundRect">
              <a:avLst>
                <a:gd name="adj1" fmla="val 0"/>
                <a:gd name="adj2" fmla="val 16667"/>
              </a:avLst>
            </a:prstGeom>
            <a:noFill/>
            <a:ln w="19050">
              <a:solidFill>
                <a:srgbClr val="3539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9" name="组合 28"/>
            <p:cNvGrpSpPr/>
            <p:nvPr/>
          </p:nvGrpSpPr>
          <p:grpSpPr>
            <a:xfrm>
              <a:off x="7049852" y="1805065"/>
              <a:ext cx="432000" cy="432000"/>
              <a:chOff x="6787613" y="1937097"/>
              <a:chExt cx="432000" cy="396000"/>
            </a:xfrm>
            <a:solidFill>
              <a:srgbClr val="376092"/>
            </a:solidFill>
          </p:grpSpPr>
          <p:sp>
            <p:nvSpPr>
              <p:cNvPr id="30" name="矩形-1"/>
              <p:cNvSpPr>
                <a:spLocks noEditPoints="1"/>
              </p:cNvSpPr>
              <p:nvPr/>
            </p:nvSpPr>
            <p:spPr bwMode="auto">
              <a:xfrm>
                <a:off x="6787613" y="1937097"/>
                <a:ext cx="432000" cy="396000"/>
              </a:xfrm>
              <a:custGeom>
                <a:avLst/>
                <a:gdLst>
                  <a:gd name="T0" fmla="*/ 70 w 79"/>
                  <a:gd name="T1" fmla="*/ 35 h 78"/>
                  <a:gd name="T2" fmla="*/ 63 w 79"/>
                  <a:gd name="T3" fmla="*/ 20 h 78"/>
                  <a:gd name="T4" fmla="*/ 69 w 79"/>
                  <a:gd name="T5" fmla="*/ 13 h 78"/>
                  <a:gd name="T6" fmla="*/ 65 w 79"/>
                  <a:gd name="T7" fmla="*/ 9 h 78"/>
                  <a:gd name="T8" fmla="*/ 58 w 79"/>
                  <a:gd name="T9" fmla="*/ 15 h 78"/>
                  <a:gd name="T10" fmla="*/ 43 w 79"/>
                  <a:gd name="T11" fmla="*/ 9 h 78"/>
                  <a:gd name="T12" fmla="*/ 43 w 79"/>
                  <a:gd name="T13" fmla="*/ 0 h 78"/>
                  <a:gd name="T14" fmla="*/ 36 w 79"/>
                  <a:gd name="T15" fmla="*/ 0 h 78"/>
                  <a:gd name="T16" fmla="*/ 36 w 79"/>
                  <a:gd name="T17" fmla="*/ 9 h 78"/>
                  <a:gd name="T18" fmla="*/ 20 w 79"/>
                  <a:gd name="T19" fmla="*/ 15 h 78"/>
                  <a:gd name="T20" fmla="*/ 14 w 79"/>
                  <a:gd name="T21" fmla="*/ 9 h 78"/>
                  <a:gd name="T22" fmla="*/ 9 w 79"/>
                  <a:gd name="T23" fmla="*/ 13 h 78"/>
                  <a:gd name="T24" fmla="*/ 16 w 79"/>
                  <a:gd name="T25" fmla="*/ 20 h 78"/>
                  <a:gd name="T26" fmla="*/ 9 w 79"/>
                  <a:gd name="T27" fmla="*/ 35 h 78"/>
                  <a:gd name="T28" fmla="*/ 0 w 79"/>
                  <a:gd name="T29" fmla="*/ 35 h 78"/>
                  <a:gd name="T30" fmla="*/ 0 w 79"/>
                  <a:gd name="T31" fmla="*/ 42 h 78"/>
                  <a:gd name="T32" fmla="*/ 9 w 79"/>
                  <a:gd name="T33" fmla="*/ 42 h 78"/>
                  <a:gd name="T34" fmla="*/ 16 w 79"/>
                  <a:gd name="T35" fmla="*/ 58 h 78"/>
                  <a:gd name="T36" fmla="*/ 9 w 79"/>
                  <a:gd name="T37" fmla="*/ 64 h 78"/>
                  <a:gd name="T38" fmla="*/ 14 w 79"/>
                  <a:gd name="T39" fmla="*/ 69 h 78"/>
                  <a:gd name="T40" fmla="*/ 20 w 79"/>
                  <a:gd name="T41" fmla="*/ 63 h 78"/>
                  <a:gd name="T42" fmla="*/ 36 w 79"/>
                  <a:gd name="T43" fmla="*/ 69 h 78"/>
                  <a:gd name="T44" fmla="*/ 36 w 79"/>
                  <a:gd name="T45" fmla="*/ 78 h 78"/>
                  <a:gd name="T46" fmla="*/ 43 w 79"/>
                  <a:gd name="T47" fmla="*/ 78 h 78"/>
                  <a:gd name="T48" fmla="*/ 43 w 79"/>
                  <a:gd name="T49" fmla="*/ 69 h 78"/>
                  <a:gd name="T50" fmla="*/ 58 w 79"/>
                  <a:gd name="T51" fmla="*/ 63 h 78"/>
                  <a:gd name="T52" fmla="*/ 65 w 79"/>
                  <a:gd name="T53" fmla="*/ 69 h 78"/>
                  <a:gd name="T54" fmla="*/ 69 w 79"/>
                  <a:gd name="T55" fmla="*/ 64 h 78"/>
                  <a:gd name="T56" fmla="*/ 63 w 79"/>
                  <a:gd name="T57" fmla="*/ 58 h 78"/>
                  <a:gd name="T58" fmla="*/ 70 w 79"/>
                  <a:gd name="T59" fmla="*/ 42 h 78"/>
                  <a:gd name="T60" fmla="*/ 79 w 79"/>
                  <a:gd name="T61" fmla="*/ 42 h 78"/>
                  <a:gd name="T62" fmla="*/ 79 w 79"/>
                  <a:gd name="T63" fmla="*/ 35 h 78"/>
                  <a:gd name="T64" fmla="*/ 70 w 79"/>
                  <a:gd name="T65" fmla="*/ 35 h 78"/>
                  <a:gd name="T66" fmla="*/ 16 w 79"/>
                  <a:gd name="T67" fmla="*/ 39 h 78"/>
                  <a:gd name="T68" fmla="*/ 39 w 79"/>
                  <a:gd name="T69" fmla="*/ 15 h 78"/>
                  <a:gd name="T70" fmla="*/ 63 w 79"/>
                  <a:gd name="T71" fmla="*/ 39 h 78"/>
                  <a:gd name="T72" fmla="*/ 39 w 79"/>
                  <a:gd name="T73" fmla="*/ 62 h 78"/>
                  <a:gd name="T74" fmla="*/ 16 w 79"/>
                  <a:gd name="T7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78">
                    <a:moveTo>
                      <a:pt x="70" y="35"/>
                    </a:moveTo>
                    <a:cubicBezTo>
                      <a:pt x="69" y="30"/>
                      <a:pt x="67" y="24"/>
                      <a:pt x="63" y="20"/>
                    </a:cubicBezTo>
                    <a:cubicBezTo>
                      <a:pt x="69" y="13"/>
                      <a:pt x="69" y="13"/>
                      <a:pt x="69" y="13"/>
                    </a:cubicBezTo>
                    <a:cubicBezTo>
                      <a:pt x="65" y="9"/>
                      <a:pt x="65" y="9"/>
                      <a:pt x="65" y="9"/>
                    </a:cubicBezTo>
                    <a:cubicBezTo>
                      <a:pt x="58" y="15"/>
                      <a:pt x="58" y="15"/>
                      <a:pt x="58" y="15"/>
                    </a:cubicBezTo>
                    <a:cubicBezTo>
                      <a:pt x="54" y="12"/>
                      <a:pt x="49" y="9"/>
                      <a:pt x="43" y="9"/>
                    </a:cubicBezTo>
                    <a:cubicBezTo>
                      <a:pt x="43" y="0"/>
                      <a:pt x="43" y="0"/>
                      <a:pt x="43" y="0"/>
                    </a:cubicBezTo>
                    <a:cubicBezTo>
                      <a:pt x="36" y="0"/>
                      <a:pt x="36" y="0"/>
                      <a:pt x="36" y="0"/>
                    </a:cubicBezTo>
                    <a:cubicBezTo>
                      <a:pt x="36" y="9"/>
                      <a:pt x="36" y="9"/>
                      <a:pt x="36" y="9"/>
                    </a:cubicBezTo>
                    <a:cubicBezTo>
                      <a:pt x="30" y="9"/>
                      <a:pt x="25" y="12"/>
                      <a:pt x="20" y="15"/>
                    </a:cubicBezTo>
                    <a:cubicBezTo>
                      <a:pt x="14" y="9"/>
                      <a:pt x="14" y="9"/>
                      <a:pt x="14" y="9"/>
                    </a:cubicBezTo>
                    <a:cubicBezTo>
                      <a:pt x="9" y="13"/>
                      <a:pt x="9" y="13"/>
                      <a:pt x="9" y="13"/>
                    </a:cubicBezTo>
                    <a:cubicBezTo>
                      <a:pt x="16" y="20"/>
                      <a:pt x="16" y="20"/>
                      <a:pt x="16" y="20"/>
                    </a:cubicBezTo>
                    <a:cubicBezTo>
                      <a:pt x="12" y="24"/>
                      <a:pt x="10" y="30"/>
                      <a:pt x="9" y="35"/>
                    </a:cubicBezTo>
                    <a:cubicBezTo>
                      <a:pt x="0" y="35"/>
                      <a:pt x="0" y="35"/>
                      <a:pt x="0" y="35"/>
                    </a:cubicBezTo>
                    <a:cubicBezTo>
                      <a:pt x="0" y="42"/>
                      <a:pt x="0" y="42"/>
                      <a:pt x="0" y="42"/>
                    </a:cubicBezTo>
                    <a:cubicBezTo>
                      <a:pt x="9" y="42"/>
                      <a:pt x="9" y="42"/>
                      <a:pt x="9" y="42"/>
                    </a:cubicBezTo>
                    <a:cubicBezTo>
                      <a:pt x="10" y="48"/>
                      <a:pt x="12" y="53"/>
                      <a:pt x="16" y="58"/>
                    </a:cubicBezTo>
                    <a:cubicBezTo>
                      <a:pt x="9" y="64"/>
                      <a:pt x="9" y="64"/>
                      <a:pt x="9" y="64"/>
                    </a:cubicBezTo>
                    <a:cubicBezTo>
                      <a:pt x="14" y="69"/>
                      <a:pt x="14" y="69"/>
                      <a:pt x="14" y="69"/>
                    </a:cubicBezTo>
                    <a:cubicBezTo>
                      <a:pt x="20" y="63"/>
                      <a:pt x="20" y="63"/>
                      <a:pt x="20" y="63"/>
                    </a:cubicBezTo>
                    <a:cubicBezTo>
                      <a:pt x="25" y="66"/>
                      <a:pt x="30" y="68"/>
                      <a:pt x="36" y="69"/>
                    </a:cubicBezTo>
                    <a:cubicBezTo>
                      <a:pt x="36" y="78"/>
                      <a:pt x="36" y="78"/>
                      <a:pt x="36" y="78"/>
                    </a:cubicBezTo>
                    <a:cubicBezTo>
                      <a:pt x="43" y="78"/>
                      <a:pt x="43" y="78"/>
                      <a:pt x="43" y="78"/>
                    </a:cubicBezTo>
                    <a:cubicBezTo>
                      <a:pt x="43" y="69"/>
                      <a:pt x="43" y="69"/>
                      <a:pt x="43" y="69"/>
                    </a:cubicBezTo>
                    <a:cubicBezTo>
                      <a:pt x="49" y="68"/>
                      <a:pt x="54" y="66"/>
                      <a:pt x="58" y="63"/>
                    </a:cubicBezTo>
                    <a:cubicBezTo>
                      <a:pt x="65" y="69"/>
                      <a:pt x="65" y="69"/>
                      <a:pt x="65" y="69"/>
                    </a:cubicBezTo>
                    <a:cubicBezTo>
                      <a:pt x="69" y="64"/>
                      <a:pt x="69" y="64"/>
                      <a:pt x="69" y="64"/>
                    </a:cubicBezTo>
                    <a:cubicBezTo>
                      <a:pt x="63" y="58"/>
                      <a:pt x="63" y="58"/>
                      <a:pt x="63" y="58"/>
                    </a:cubicBezTo>
                    <a:cubicBezTo>
                      <a:pt x="67" y="53"/>
                      <a:pt x="69" y="48"/>
                      <a:pt x="70" y="42"/>
                    </a:cubicBezTo>
                    <a:cubicBezTo>
                      <a:pt x="79" y="42"/>
                      <a:pt x="79" y="42"/>
                      <a:pt x="79" y="42"/>
                    </a:cubicBezTo>
                    <a:cubicBezTo>
                      <a:pt x="79" y="35"/>
                      <a:pt x="79" y="35"/>
                      <a:pt x="79" y="35"/>
                    </a:cubicBezTo>
                    <a:lnTo>
                      <a:pt x="70" y="35"/>
                    </a:lnTo>
                    <a:close/>
                    <a:moveTo>
                      <a:pt x="16" y="39"/>
                    </a:moveTo>
                    <a:cubicBezTo>
                      <a:pt x="16" y="26"/>
                      <a:pt x="26" y="15"/>
                      <a:pt x="39" y="15"/>
                    </a:cubicBezTo>
                    <a:cubicBezTo>
                      <a:pt x="52" y="15"/>
                      <a:pt x="63" y="26"/>
                      <a:pt x="63" y="39"/>
                    </a:cubicBezTo>
                    <a:cubicBezTo>
                      <a:pt x="63" y="52"/>
                      <a:pt x="52" y="62"/>
                      <a:pt x="39" y="62"/>
                    </a:cubicBezTo>
                    <a:cubicBezTo>
                      <a:pt x="26" y="62"/>
                      <a:pt x="16" y="52"/>
                      <a:pt x="16" y="39"/>
                    </a:cubicBezTo>
                    <a:close/>
                  </a:path>
                </a:pathLst>
              </a:custGeom>
              <a:solidFill>
                <a:srgbClr val="3539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solidFill>
                    <a:schemeClr val="bg1"/>
                  </a:solidFill>
                </a:endParaRPr>
              </a:p>
            </p:txBody>
          </p:sp>
          <p:sp>
            <p:nvSpPr>
              <p:cNvPr id="31" name="矩形-2"/>
              <p:cNvSpPr>
                <a:spLocks noEditPoints="1"/>
              </p:cNvSpPr>
              <p:nvPr/>
            </p:nvSpPr>
            <p:spPr bwMode="auto">
              <a:xfrm>
                <a:off x="6941899" y="2079543"/>
                <a:ext cx="126514" cy="111108"/>
              </a:xfrm>
              <a:custGeom>
                <a:avLst/>
                <a:gdLst>
                  <a:gd name="T0" fmla="*/ 23 w 23"/>
                  <a:gd name="T1" fmla="*/ 11 h 22"/>
                  <a:gd name="T2" fmla="*/ 11 w 23"/>
                  <a:gd name="T3" fmla="*/ 0 h 22"/>
                  <a:gd name="T4" fmla="*/ 0 w 23"/>
                  <a:gd name="T5" fmla="*/ 11 h 22"/>
                  <a:gd name="T6" fmla="*/ 11 w 23"/>
                  <a:gd name="T7" fmla="*/ 22 h 22"/>
                  <a:gd name="T8" fmla="*/ 23 w 23"/>
                  <a:gd name="T9" fmla="*/ 11 h 22"/>
                  <a:gd name="T10" fmla="*/ 7 w 23"/>
                  <a:gd name="T11" fmla="*/ 11 h 22"/>
                  <a:gd name="T12" fmla="*/ 11 w 23"/>
                  <a:gd name="T13" fmla="*/ 6 h 22"/>
                  <a:gd name="T14" fmla="*/ 16 w 23"/>
                  <a:gd name="T15" fmla="*/ 11 h 22"/>
                  <a:gd name="T16" fmla="*/ 11 w 23"/>
                  <a:gd name="T17" fmla="*/ 15 h 22"/>
                  <a:gd name="T18" fmla="*/ 7 w 23"/>
                  <a:gd name="T1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2">
                    <a:moveTo>
                      <a:pt x="23" y="11"/>
                    </a:moveTo>
                    <a:cubicBezTo>
                      <a:pt x="23" y="5"/>
                      <a:pt x="18" y="0"/>
                      <a:pt x="11" y="0"/>
                    </a:cubicBezTo>
                    <a:cubicBezTo>
                      <a:pt x="5" y="0"/>
                      <a:pt x="0" y="5"/>
                      <a:pt x="0" y="11"/>
                    </a:cubicBezTo>
                    <a:cubicBezTo>
                      <a:pt x="0" y="17"/>
                      <a:pt x="5" y="22"/>
                      <a:pt x="11" y="22"/>
                    </a:cubicBezTo>
                    <a:cubicBezTo>
                      <a:pt x="18" y="22"/>
                      <a:pt x="23" y="17"/>
                      <a:pt x="23" y="11"/>
                    </a:cubicBezTo>
                    <a:close/>
                    <a:moveTo>
                      <a:pt x="7" y="11"/>
                    </a:moveTo>
                    <a:cubicBezTo>
                      <a:pt x="7" y="8"/>
                      <a:pt x="9" y="6"/>
                      <a:pt x="11" y="6"/>
                    </a:cubicBezTo>
                    <a:cubicBezTo>
                      <a:pt x="14" y="6"/>
                      <a:pt x="16" y="8"/>
                      <a:pt x="16" y="11"/>
                    </a:cubicBezTo>
                    <a:cubicBezTo>
                      <a:pt x="16" y="13"/>
                      <a:pt x="14" y="15"/>
                      <a:pt x="11" y="15"/>
                    </a:cubicBezTo>
                    <a:cubicBezTo>
                      <a:pt x="9" y="15"/>
                      <a:pt x="7" y="13"/>
                      <a:pt x="7" y="11"/>
                    </a:cubicBezTo>
                    <a:close/>
                  </a:path>
                </a:pathLst>
              </a:custGeom>
              <a:solidFill>
                <a:srgbClr val="35394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dirty="0">
                  <a:solidFill>
                    <a:schemeClr val="bg1"/>
                  </a:solidFill>
                </a:endParaRPr>
              </a:p>
            </p:txBody>
          </p:sp>
        </p:grpSp>
      </p:grpSp>
      <p:sp>
        <p:nvSpPr>
          <p:cNvPr id="32" name="矩形 31"/>
          <p:cNvSpPr/>
          <p:nvPr/>
        </p:nvSpPr>
        <p:spPr>
          <a:xfrm>
            <a:off x="8729527" y="1619122"/>
            <a:ext cx="1502087" cy="420564"/>
          </a:xfrm>
          <a:prstGeom prst="rect">
            <a:avLst/>
          </a:prstGeom>
        </p:spPr>
        <p:txBody>
          <a:bodyPr wrap="square">
            <a:spAutoFit/>
          </a:bodyPr>
          <a:lstStyle/>
          <a:p>
            <a:pPr algn="ctr"/>
            <a:r>
              <a:rPr lang="zh-CN" altLang="en-US" sz="2133" b="1" dirty="0">
                <a:solidFill>
                  <a:schemeClr val="bg1"/>
                </a:solidFill>
                <a:latin typeface="微软雅黑" panose="020B0503020204020204" pitchFamily="34" charset="-122"/>
                <a:ea typeface="微软雅黑" panose="020B0503020204020204" pitchFamily="34" charset="-122"/>
              </a:rPr>
              <a:t>保险利益</a:t>
            </a:r>
            <a:endParaRPr lang="zh-CN" altLang="en-US" sz="2133" b="1" dirty="0">
              <a:solidFill>
                <a:schemeClr val="bg1"/>
              </a:solidFill>
            </a:endParaRPr>
          </a:p>
        </p:txBody>
      </p:sp>
      <p:sp>
        <p:nvSpPr>
          <p:cNvPr id="37" name="矩形 36"/>
          <p:cNvSpPr/>
          <p:nvPr/>
        </p:nvSpPr>
        <p:spPr>
          <a:xfrm>
            <a:off x="8388569" y="3149927"/>
            <a:ext cx="2673416" cy="2305888"/>
          </a:xfrm>
          <a:prstGeom prst="rect">
            <a:avLst/>
          </a:prstGeom>
        </p:spPr>
        <p:txBody>
          <a:bodyPr wrap="square">
            <a:spAutoFit/>
          </a:bodyPr>
          <a:lstStyle/>
          <a:p>
            <a:pPr algn="just">
              <a:lnSpc>
                <a:spcPct val="130000"/>
              </a:lnSpc>
            </a:pPr>
            <a:r>
              <a:rPr lang="zh-CN" altLang="en-US" sz="1600" b="1" dirty="0">
                <a:latin typeface="微软雅黑" panose="020B0503020204020204" pitchFamily="34" charset="-122"/>
                <a:ea typeface="微软雅黑" panose="020B0503020204020204" pitchFamily="34" charset="-122"/>
              </a:rPr>
              <a:t>例：</a:t>
            </a:r>
            <a:r>
              <a:rPr lang="zh-CN" altLang="en-US" sz="1600" dirty="0">
                <a:latin typeface="微软雅黑" panose="020B0503020204020204" pitchFamily="34" charset="-122"/>
                <a:ea typeface="微软雅黑" panose="020B0503020204020204" pitchFamily="34" charset="-122"/>
              </a:rPr>
              <a:t>某企业以价值</a:t>
            </a:r>
            <a:r>
              <a:rPr lang="en-US" altLang="zh-CN" sz="1600" dirty="0">
                <a:latin typeface="微软雅黑" panose="020B0503020204020204" pitchFamily="34" charset="-122"/>
                <a:ea typeface="微软雅黑" panose="020B0503020204020204" pitchFamily="34" charset="-122"/>
              </a:rPr>
              <a:t>200</a:t>
            </a:r>
            <a:r>
              <a:rPr lang="zh-CN" altLang="en-US" sz="1600" dirty="0">
                <a:latin typeface="微软雅黑" panose="020B0503020204020204" pitchFamily="34" charset="-122"/>
                <a:ea typeface="微软雅黑" panose="020B0503020204020204" pitchFamily="34" charset="-122"/>
              </a:rPr>
              <a:t>万元的厂房作抵押贷款</a:t>
            </a:r>
            <a:r>
              <a:rPr lang="en-US" altLang="zh-CN" sz="1600" dirty="0">
                <a:latin typeface="微软雅黑" panose="020B0503020204020204" pitchFamily="34" charset="-122"/>
                <a:ea typeface="微软雅黑" panose="020B0503020204020204" pitchFamily="34" charset="-122"/>
              </a:rPr>
              <a:t>150</a:t>
            </a:r>
            <a:r>
              <a:rPr lang="zh-CN" altLang="en-US" sz="1600" dirty="0">
                <a:latin typeface="微软雅黑" panose="020B0503020204020204" pitchFamily="34" charset="-122"/>
                <a:ea typeface="微软雅黑" panose="020B0503020204020204" pitchFamily="34" charset="-122"/>
              </a:rPr>
              <a:t>万元，发生保险事故厂房全损，保险人给银行的最高赔偿金额只能是</a:t>
            </a:r>
            <a:r>
              <a:rPr lang="en-US" altLang="zh-CN" sz="1600" dirty="0">
                <a:latin typeface="微软雅黑" panose="020B0503020204020204" pitchFamily="34" charset="-122"/>
                <a:ea typeface="微软雅黑" panose="020B0503020204020204" pitchFamily="34" charset="-122"/>
              </a:rPr>
              <a:t>150</a:t>
            </a:r>
            <a:r>
              <a:rPr lang="zh-CN" altLang="en-US" sz="1600" dirty="0">
                <a:latin typeface="微软雅黑" panose="020B0503020204020204" pitchFamily="34" charset="-122"/>
                <a:ea typeface="微软雅黑" panose="020B0503020204020204" pitchFamily="34" charset="-122"/>
              </a:rPr>
              <a:t>万元。若贷款已收回，则银行投保的保险合同无效，银行无权索赔</a:t>
            </a:r>
            <a:endParaRPr lang="zh-CN" altLang="en-US" sz="1600" dirty="0"/>
          </a:p>
        </p:txBody>
      </p:sp>
      <p:grpSp>
        <p:nvGrpSpPr>
          <p:cNvPr id="38" name="组合 37">
            <a:extLst>
              <a:ext uri="{FF2B5EF4-FFF2-40B4-BE49-F238E27FC236}">
                <a16:creationId xmlns="" xmlns:a16="http://schemas.microsoft.com/office/drawing/2014/main" id="{A5C3B952-2F70-4752-A015-AC149B120390}"/>
              </a:ext>
            </a:extLst>
          </p:cNvPr>
          <p:cNvGrpSpPr/>
          <p:nvPr/>
        </p:nvGrpSpPr>
        <p:grpSpPr>
          <a:xfrm>
            <a:off x="-3518" y="-1"/>
            <a:ext cx="12195518" cy="737406"/>
            <a:chOff x="1300626" y="-1"/>
            <a:chExt cx="12195518" cy="737406"/>
          </a:xfrm>
        </p:grpSpPr>
        <p:grpSp>
          <p:nvGrpSpPr>
            <p:cNvPr id="39" name="组合 38">
              <a:extLst>
                <a:ext uri="{FF2B5EF4-FFF2-40B4-BE49-F238E27FC236}">
                  <a16:creationId xmlns="" xmlns:a16="http://schemas.microsoft.com/office/drawing/2014/main" id="{38F191AA-EE86-4E78-A2CE-A230D4D6C3ED}"/>
                </a:ext>
              </a:extLst>
            </p:cNvPr>
            <p:cNvGrpSpPr/>
            <p:nvPr/>
          </p:nvGrpSpPr>
          <p:grpSpPr>
            <a:xfrm>
              <a:off x="1300626" y="-1"/>
              <a:ext cx="3546886" cy="737406"/>
              <a:chOff x="1300626" y="-1"/>
              <a:chExt cx="3546886" cy="737406"/>
            </a:xfrm>
          </p:grpSpPr>
          <p:sp>
            <p:nvSpPr>
              <p:cNvPr id="41" name="任意多边形 17">
                <a:extLst>
                  <a:ext uri="{FF2B5EF4-FFF2-40B4-BE49-F238E27FC236}">
                    <a16:creationId xmlns="" xmlns:a16="http://schemas.microsoft.com/office/drawing/2014/main" id="{3DE86EA2-0374-424B-8F35-8A83B71AE1C3}"/>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 name="文本框 1">
                <a:extLst>
                  <a:ext uri="{FF2B5EF4-FFF2-40B4-BE49-F238E27FC236}">
                    <a16:creationId xmlns="" xmlns:a16="http://schemas.microsoft.com/office/drawing/2014/main" id="{1C1E38E7-C1AD-4C4C-A4F0-E686EED2A5F7}"/>
                  </a:ext>
                </a:extLst>
              </p:cNvPr>
              <p:cNvSpPr>
                <a:spLocks noChangeArrowheads="1"/>
              </p:cNvSpPr>
              <p:nvPr/>
            </p:nvSpPr>
            <p:spPr bwMode="auto">
              <a:xfrm>
                <a:off x="2354522" y="66878"/>
                <a:ext cx="24929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风险的定义</a:t>
                </a:r>
              </a:p>
            </p:txBody>
          </p:sp>
          <p:sp>
            <p:nvSpPr>
              <p:cNvPr id="43" name="任意多边形 17">
                <a:extLst>
                  <a:ext uri="{FF2B5EF4-FFF2-40B4-BE49-F238E27FC236}">
                    <a16:creationId xmlns="" xmlns:a16="http://schemas.microsoft.com/office/drawing/2014/main" id="{97CE626A-786C-4EEE-B052-3F686D3310D7}"/>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8" name="任意多边形 17">
                <a:extLst>
                  <a:ext uri="{FF2B5EF4-FFF2-40B4-BE49-F238E27FC236}">
                    <a16:creationId xmlns="" xmlns:a16="http://schemas.microsoft.com/office/drawing/2014/main" id="{A00FE17B-A9AB-4EB4-86C1-DF4B44023978}"/>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40" name="直接连接符 39">
              <a:extLst>
                <a:ext uri="{FF2B5EF4-FFF2-40B4-BE49-F238E27FC236}">
                  <a16:creationId xmlns="" xmlns:a16="http://schemas.microsoft.com/office/drawing/2014/main" id="{CD8352EF-7337-4C46-A377-807809C1F874}"/>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12030268"/>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ppt_x</p:attrName>
                                        </p:attrNameLst>
                                      </p:cBhvr>
                                      <p:tavLst>
                                        <p:tav tm="0">
                                          <p:val>
                                            <p:strVal val="#ppt_x"/>
                                          </p:val>
                                        </p:tav>
                                        <p:tav tm="100000">
                                          <p:val>
                                            <p:strVal val="#ppt_x"/>
                                          </p:val>
                                        </p:tav>
                                      </p:tavLst>
                                    </p:anim>
                                    <p:anim calcmode="lin" valueType="num">
                                      <p:cBhvr>
                                        <p:cTn id="14" dur="75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50" presetClass="entr" presetSubtype="0" decel="10000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1000" fill="hold"/>
                                        <p:tgtEl>
                                          <p:spTgt spid="34"/>
                                        </p:tgtEl>
                                        <p:attrNameLst>
                                          <p:attrName>ppt_w</p:attrName>
                                        </p:attrNameLst>
                                      </p:cBhvr>
                                      <p:tavLst>
                                        <p:tav tm="0">
                                          <p:val>
                                            <p:strVal val="#ppt_w+.3"/>
                                          </p:val>
                                        </p:tav>
                                        <p:tav tm="100000">
                                          <p:val>
                                            <p:strVal val="#ppt_w"/>
                                          </p:val>
                                        </p:tav>
                                      </p:tavLst>
                                    </p:anim>
                                    <p:anim calcmode="lin" valueType="num">
                                      <p:cBhvr>
                                        <p:cTn id="19" dur="1000" fill="hold"/>
                                        <p:tgtEl>
                                          <p:spTgt spid="34"/>
                                        </p:tgtEl>
                                        <p:attrNameLst>
                                          <p:attrName>ppt_h</p:attrName>
                                        </p:attrNameLst>
                                      </p:cBhvr>
                                      <p:tavLst>
                                        <p:tav tm="0">
                                          <p:val>
                                            <p:strVal val="#ppt_h"/>
                                          </p:val>
                                        </p:tav>
                                        <p:tav tm="100000">
                                          <p:val>
                                            <p:strVal val="#ppt_h"/>
                                          </p:val>
                                        </p:tav>
                                      </p:tavLst>
                                    </p:anim>
                                    <p:animEffect transition="in" filter="fade">
                                      <p:cBhvr>
                                        <p:cTn id="20" dur="1000"/>
                                        <p:tgtEl>
                                          <p:spTgt spid="34"/>
                                        </p:tgtEl>
                                      </p:cBhvr>
                                    </p:animEffect>
                                  </p:childTnLst>
                                </p:cTn>
                              </p:par>
                            </p:childTnLst>
                          </p:cTn>
                        </p:par>
                        <p:par>
                          <p:cTn id="21" fill="hold">
                            <p:stCondLst>
                              <p:cond delay="1750"/>
                            </p:stCondLst>
                            <p:childTnLst>
                              <p:par>
                                <p:cTn id="22" presetID="22" presetClass="entr" presetSubtype="1"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up)">
                                      <p:cBhvr>
                                        <p:cTn id="24" dur="1250"/>
                                        <p:tgtEl>
                                          <p:spTgt spid="35"/>
                                        </p:tgtEl>
                                      </p:cBhvr>
                                    </p:animEffect>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anim calcmode="lin" valueType="num">
                                      <p:cBhvr>
                                        <p:cTn id="29" dur="750" fill="hold"/>
                                        <p:tgtEl>
                                          <p:spTgt spid="16"/>
                                        </p:tgtEl>
                                        <p:attrNameLst>
                                          <p:attrName>ppt_x</p:attrName>
                                        </p:attrNameLst>
                                      </p:cBhvr>
                                      <p:tavLst>
                                        <p:tav tm="0">
                                          <p:val>
                                            <p:strVal val="#ppt_x"/>
                                          </p:val>
                                        </p:tav>
                                        <p:tav tm="100000">
                                          <p:val>
                                            <p:strVal val="#ppt_x"/>
                                          </p:val>
                                        </p:tav>
                                      </p:tavLst>
                                    </p:anim>
                                    <p:anim calcmode="lin" valueType="num">
                                      <p:cBhvr>
                                        <p:cTn id="30" dur="750" fill="hold"/>
                                        <p:tgtEl>
                                          <p:spTgt spid="16"/>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750"/>
                                        <p:tgtEl>
                                          <p:spTgt spid="5"/>
                                        </p:tgtEl>
                                      </p:cBhvr>
                                    </p:animEffect>
                                    <p:anim calcmode="lin" valueType="num">
                                      <p:cBhvr>
                                        <p:cTn id="34" dur="750" fill="hold"/>
                                        <p:tgtEl>
                                          <p:spTgt spid="5"/>
                                        </p:tgtEl>
                                        <p:attrNameLst>
                                          <p:attrName>ppt_x</p:attrName>
                                        </p:attrNameLst>
                                      </p:cBhvr>
                                      <p:tavLst>
                                        <p:tav tm="0">
                                          <p:val>
                                            <p:strVal val="#ppt_x"/>
                                          </p:val>
                                        </p:tav>
                                        <p:tav tm="100000">
                                          <p:val>
                                            <p:strVal val="#ppt_x"/>
                                          </p:val>
                                        </p:tav>
                                      </p:tavLst>
                                    </p:anim>
                                    <p:anim calcmode="lin" valueType="num">
                                      <p:cBhvr>
                                        <p:cTn id="35" dur="75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3750"/>
                            </p:stCondLst>
                            <p:childTnLst>
                              <p:par>
                                <p:cTn id="37" presetID="50" presetClass="entr" presetSubtype="0" decel="10000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1000" fill="hold"/>
                                        <p:tgtEl>
                                          <p:spTgt spid="33"/>
                                        </p:tgtEl>
                                        <p:attrNameLst>
                                          <p:attrName>ppt_w</p:attrName>
                                        </p:attrNameLst>
                                      </p:cBhvr>
                                      <p:tavLst>
                                        <p:tav tm="0">
                                          <p:val>
                                            <p:strVal val="#ppt_w+.3"/>
                                          </p:val>
                                        </p:tav>
                                        <p:tav tm="100000">
                                          <p:val>
                                            <p:strVal val="#ppt_w"/>
                                          </p:val>
                                        </p:tav>
                                      </p:tavLst>
                                    </p:anim>
                                    <p:anim calcmode="lin" valueType="num">
                                      <p:cBhvr>
                                        <p:cTn id="40" dur="1000" fill="hold"/>
                                        <p:tgtEl>
                                          <p:spTgt spid="33"/>
                                        </p:tgtEl>
                                        <p:attrNameLst>
                                          <p:attrName>ppt_h</p:attrName>
                                        </p:attrNameLst>
                                      </p:cBhvr>
                                      <p:tavLst>
                                        <p:tav tm="0">
                                          <p:val>
                                            <p:strVal val="#ppt_h"/>
                                          </p:val>
                                        </p:tav>
                                        <p:tav tm="100000">
                                          <p:val>
                                            <p:strVal val="#ppt_h"/>
                                          </p:val>
                                        </p:tav>
                                      </p:tavLst>
                                    </p:anim>
                                    <p:animEffect transition="in" filter="fade">
                                      <p:cBhvr>
                                        <p:cTn id="41" dur="1000"/>
                                        <p:tgtEl>
                                          <p:spTgt spid="33"/>
                                        </p:tgtEl>
                                      </p:cBhvr>
                                    </p:animEffect>
                                  </p:childTnLst>
                                </p:cTn>
                              </p:par>
                            </p:childTnLst>
                          </p:cTn>
                        </p:par>
                        <p:par>
                          <p:cTn id="42" fill="hold">
                            <p:stCondLst>
                              <p:cond delay="475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1750"/>
                                        <p:tgtEl>
                                          <p:spTgt spid="36"/>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750"/>
                                        <p:tgtEl>
                                          <p:spTgt spid="19"/>
                                        </p:tgtEl>
                                      </p:cBhvr>
                                    </p:animEffect>
                                    <p:anim calcmode="lin" valueType="num">
                                      <p:cBhvr>
                                        <p:cTn id="50" dur="750" fill="hold"/>
                                        <p:tgtEl>
                                          <p:spTgt spid="19"/>
                                        </p:tgtEl>
                                        <p:attrNameLst>
                                          <p:attrName>ppt_x</p:attrName>
                                        </p:attrNameLst>
                                      </p:cBhvr>
                                      <p:tavLst>
                                        <p:tav tm="0">
                                          <p:val>
                                            <p:strVal val="#ppt_x"/>
                                          </p:val>
                                        </p:tav>
                                        <p:tav tm="100000">
                                          <p:val>
                                            <p:strVal val="#ppt_x"/>
                                          </p:val>
                                        </p:tav>
                                      </p:tavLst>
                                    </p:anim>
                                    <p:anim calcmode="lin" valueType="num">
                                      <p:cBhvr>
                                        <p:cTn id="51" dur="750" fill="hold"/>
                                        <p:tgtEl>
                                          <p:spTgt spid="19"/>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750"/>
                                        <p:tgtEl>
                                          <p:spTgt spid="6"/>
                                        </p:tgtEl>
                                      </p:cBhvr>
                                    </p:animEffect>
                                    <p:anim calcmode="lin" valueType="num">
                                      <p:cBhvr>
                                        <p:cTn id="55" dur="750" fill="hold"/>
                                        <p:tgtEl>
                                          <p:spTgt spid="6"/>
                                        </p:tgtEl>
                                        <p:attrNameLst>
                                          <p:attrName>ppt_x</p:attrName>
                                        </p:attrNameLst>
                                      </p:cBhvr>
                                      <p:tavLst>
                                        <p:tav tm="0">
                                          <p:val>
                                            <p:strVal val="#ppt_x"/>
                                          </p:val>
                                        </p:tav>
                                        <p:tav tm="100000">
                                          <p:val>
                                            <p:strVal val="#ppt_x"/>
                                          </p:val>
                                        </p:tav>
                                      </p:tavLst>
                                    </p:anim>
                                    <p:anim calcmode="lin" valueType="num">
                                      <p:cBhvr>
                                        <p:cTn id="56" dur="750" fill="hold"/>
                                        <p:tgtEl>
                                          <p:spTgt spid="6"/>
                                        </p:tgtEl>
                                        <p:attrNameLst>
                                          <p:attrName>ppt_y</p:attrName>
                                        </p:attrNameLst>
                                      </p:cBhvr>
                                      <p:tavLst>
                                        <p:tav tm="0">
                                          <p:val>
                                            <p:strVal val="#ppt_y-.1"/>
                                          </p:val>
                                        </p:tav>
                                        <p:tav tm="100000">
                                          <p:val>
                                            <p:strVal val="#ppt_y"/>
                                          </p:val>
                                        </p:tav>
                                      </p:tavLst>
                                    </p:anim>
                                  </p:childTnLst>
                                </p:cTn>
                              </p:par>
                            </p:childTnLst>
                          </p:cTn>
                        </p:par>
                        <p:par>
                          <p:cTn id="57" fill="hold">
                            <p:stCondLst>
                              <p:cond delay="7250"/>
                            </p:stCondLst>
                            <p:childTnLst>
                              <p:par>
                                <p:cTn id="58" presetID="50" presetClass="entr" presetSubtype="0" decel="10000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1000" fill="hold"/>
                                        <p:tgtEl>
                                          <p:spTgt spid="32"/>
                                        </p:tgtEl>
                                        <p:attrNameLst>
                                          <p:attrName>ppt_w</p:attrName>
                                        </p:attrNameLst>
                                      </p:cBhvr>
                                      <p:tavLst>
                                        <p:tav tm="0">
                                          <p:val>
                                            <p:strVal val="#ppt_w+.3"/>
                                          </p:val>
                                        </p:tav>
                                        <p:tav tm="100000">
                                          <p:val>
                                            <p:strVal val="#ppt_w"/>
                                          </p:val>
                                        </p:tav>
                                      </p:tavLst>
                                    </p:anim>
                                    <p:anim calcmode="lin" valueType="num">
                                      <p:cBhvr>
                                        <p:cTn id="61" dur="1000" fill="hold"/>
                                        <p:tgtEl>
                                          <p:spTgt spid="32"/>
                                        </p:tgtEl>
                                        <p:attrNameLst>
                                          <p:attrName>ppt_h</p:attrName>
                                        </p:attrNameLst>
                                      </p:cBhvr>
                                      <p:tavLst>
                                        <p:tav tm="0">
                                          <p:val>
                                            <p:strVal val="#ppt_h"/>
                                          </p:val>
                                        </p:tav>
                                        <p:tav tm="100000">
                                          <p:val>
                                            <p:strVal val="#ppt_h"/>
                                          </p:val>
                                        </p:tav>
                                      </p:tavLst>
                                    </p:anim>
                                    <p:animEffect transition="in" filter="fade">
                                      <p:cBhvr>
                                        <p:cTn id="62" dur="1000"/>
                                        <p:tgtEl>
                                          <p:spTgt spid="32"/>
                                        </p:tgtEl>
                                      </p:cBhvr>
                                    </p:animEffect>
                                  </p:childTnLst>
                                </p:cTn>
                              </p:par>
                            </p:childTnLst>
                          </p:cTn>
                        </p:par>
                        <p:par>
                          <p:cTn id="63" fill="hold">
                            <p:stCondLst>
                              <p:cond delay="8250"/>
                            </p:stCondLst>
                            <p:childTnLst>
                              <p:par>
                                <p:cTn id="64" presetID="22" presetClass="entr" presetSubtype="1"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up)">
                                      <p:cBhvr>
                                        <p:cTn id="66" dur="1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4" grpId="0"/>
      <p:bldP spid="35" grpId="0"/>
      <p:bldP spid="16" grpId="0" animBg="1"/>
      <p:bldP spid="33" grpId="0"/>
      <p:bldP spid="36" grpId="0"/>
      <p:bldP spid="19" grpId="0" animBg="1"/>
      <p:bldP spid="32" grpId="0"/>
      <p:bldP spid="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395164" y="1849234"/>
            <a:ext cx="3360373" cy="3360373"/>
          </a:xfrm>
          <a:prstGeom prst="roundRect">
            <a:avLst>
              <a:gd name="adj" fmla="val 7165"/>
            </a:avLst>
          </a:prstGeom>
          <a:solidFill>
            <a:srgbClr val="BFBF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0" name="直接连接符 9"/>
          <p:cNvCxnSpPr/>
          <p:nvPr/>
        </p:nvCxnSpPr>
        <p:spPr>
          <a:xfrm>
            <a:off x="6756717" y="2406260"/>
            <a:ext cx="4128000" cy="20177"/>
          </a:xfrm>
          <a:prstGeom prst="line">
            <a:avLst/>
          </a:prstGeom>
          <a:ln w="6350">
            <a:solidFill>
              <a:srgbClr val="353943"/>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418723" y="1796819"/>
            <a:ext cx="597796" cy="597796"/>
            <a:chOff x="4814042" y="1347614"/>
            <a:chExt cx="448347" cy="448347"/>
          </a:xfrm>
        </p:grpSpPr>
        <p:sp>
          <p:nvSpPr>
            <p:cNvPr id="11" name="矩形 10"/>
            <p:cNvSpPr/>
            <p:nvPr/>
          </p:nvSpPr>
          <p:spPr>
            <a:xfrm>
              <a:off x="4814042" y="1347614"/>
              <a:ext cx="448347" cy="448347"/>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3">
              <a:extLst>
                <a:ext uri="{FF2B5EF4-FFF2-40B4-BE49-F238E27FC236}">
                  <a16:creationId xmlns="" xmlns:a16="http://schemas.microsoft.com/office/drawing/2014/main" id="{02CC203F-94C5-43BB-BBF6-AFDE112D7658}"/>
                </a:ext>
              </a:extLst>
            </p:cNvPr>
            <p:cNvSpPr>
              <a:spLocks/>
            </p:cNvSpPr>
            <p:nvPr/>
          </p:nvSpPr>
          <p:spPr bwMode="auto">
            <a:xfrm>
              <a:off x="4908669" y="1424883"/>
              <a:ext cx="259092" cy="249553"/>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anchor="ctr"/>
            <a:lstStyle/>
            <a:p>
              <a:pPr algn="ctr" defTabSz="1219170">
                <a:defRPr/>
              </a:pPr>
              <a:endParaRPr sz="2400">
                <a:solidFill>
                  <a:prstClr val="black"/>
                </a:solidFill>
                <a:latin typeface="等线" panose="020F0502020204030204"/>
              </a:endParaRPr>
            </a:p>
          </p:txBody>
        </p:sp>
      </p:grpSp>
      <p:cxnSp>
        <p:nvCxnSpPr>
          <p:cNvPr id="13" name="直接连接符 12"/>
          <p:cNvCxnSpPr/>
          <p:nvPr/>
        </p:nvCxnSpPr>
        <p:spPr>
          <a:xfrm>
            <a:off x="6742597" y="3413980"/>
            <a:ext cx="4128000" cy="0"/>
          </a:xfrm>
          <a:prstGeom prst="line">
            <a:avLst/>
          </a:prstGeom>
          <a:ln w="6350">
            <a:solidFill>
              <a:srgbClr val="FFD737"/>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6404603" y="2804541"/>
            <a:ext cx="597796" cy="597796"/>
            <a:chOff x="4803452" y="2103405"/>
            <a:chExt cx="448347" cy="448347"/>
          </a:xfrm>
          <a:solidFill>
            <a:srgbClr val="FFD737"/>
          </a:solidFill>
        </p:grpSpPr>
        <p:sp>
          <p:nvSpPr>
            <p:cNvPr id="14" name="矩形 13"/>
            <p:cNvSpPr/>
            <p:nvPr/>
          </p:nvSpPr>
          <p:spPr>
            <a:xfrm>
              <a:off x="4803452" y="2103405"/>
              <a:ext cx="448347" cy="448347"/>
            </a:xfrm>
            <a:prstGeom prst="rect">
              <a:avLst/>
            </a:prstGeom>
            <a:grpFill/>
            <a:ln>
              <a:solidFill>
                <a:srgbClr val="F2BF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2" descr="e7d195523061f1c093d753f9ae026c02ea2377d8e563bb0a6AD317B17F88BFF3CFA045DFD56CE85E8FE70343E6872691953A13787B687769404B6FACEB7BEB2E9466EABD072654A937E8A0C33F7F4B89FB77B279969C39C12CF84EE4F8156923F199BA0C498F36C8D39121D7780CB4260A7A5DA5C226B442C10AC442C4294E76DFAB55A8EF7B906B">
              <a:extLst>
                <a:ext uri="{FF2B5EF4-FFF2-40B4-BE49-F238E27FC236}">
                  <a16:creationId xmlns="" xmlns:a16="http://schemas.microsoft.com/office/drawing/2014/main" id="{965D2188-4DF8-4D86-95DA-C23C3CBDD88C}"/>
                </a:ext>
              </a:extLst>
            </p:cNvPr>
            <p:cNvSpPr>
              <a:spLocks/>
            </p:cNvSpPr>
            <p:nvPr/>
          </p:nvSpPr>
          <p:spPr bwMode="auto">
            <a:xfrm>
              <a:off x="4927521" y="2196667"/>
              <a:ext cx="172934" cy="258944"/>
            </a:xfrm>
            <a:custGeom>
              <a:avLst/>
              <a:gdLst>
                <a:gd name="T0" fmla="*/ 0 w 189"/>
                <a:gd name="T1" fmla="*/ 196 h 283"/>
                <a:gd name="T2" fmla="*/ 189 w 189"/>
                <a:gd name="T3" fmla="*/ 63 h 283"/>
                <a:gd name="T4" fmla="*/ 94 w 189"/>
                <a:gd name="T5" fmla="*/ 0 h 283"/>
                <a:gd name="T6" fmla="*/ 94 w 189"/>
                <a:gd name="T7" fmla="*/ 283 h 283"/>
                <a:gd name="T8" fmla="*/ 189 w 189"/>
                <a:gd name="T9" fmla="*/ 224 h 283"/>
                <a:gd name="T10" fmla="*/ 0 w 189"/>
                <a:gd name="T11" fmla="*/ 89 h 283"/>
              </a:gdLst>
              <a:ahLst/>
              <a:cxnLst>
                <a:cxn ang="0">
                  <a:pos x="T0" y="T1"/>
                </a:cxn>
                <a:cxn ang="0">
                  <a:pos x="T2" y="T3"/>
                </a:cxn>
                <a:cxn ang="0">
                  <a:pos x="T4" y="T5"/>
                </a:cxn>
                <a:cxn ang="0">
                  <a:pos x="T6" y="T7"/>
                </a:cxn>
                <a:cxn ang="0">
                  <a:pos x="T8" y="T9"/>
                </a:cxn>
                <a:cxn ang="0">
                  <a:pos x="T10" y="T11"/>
                </a:cxn>
              </a:cxnLst>
              <a:rect l="0" t="0" r="r" b="b"/>
              <a:pathLst>
                <a:path w="189" h="283">
                  <a:moveTo>
                    <a:pt x="0" y="196"/>
                  </a:moveTo>
                  <a:lnTo>
                    <a:pt x="189" y="63"/>
                  </a:lnTo>
                  <a:lnTo>
                    <a:pt x="94" y="0"/>
                  </a:lnTo>
                  <a:lnTo>
                    <a:pt x="94" y="283"/>
                  </a:lnTo>
                  <a:lnTo>
                    <a:pt x="189" y="224"/>
                  </a:lnTo>
                  <a:lnTo>
                    <a:pt x="0" y="89"/>
                  </a:lnTo>
                </a:path>
              </a:pathLst>
            </a:custGeom>
            <a:grpFill/>
            <a:ln w="30163" cap="rnd">
              <a:solidFill>
                <a:sysClr val="window" lastClr="FFFFFF"/>
              </a:solidFill>
              <a:prstDash val="solid"/>
              <a:round/>
              <a:headEnd/>
              <a:tailEnd/>
            </a:ln>
            <a:extLst/>
          </p:spPr>
          <p:txBody>
            <a:bodyPr vert="horz" wrap="square" lIns="121920" tIns="60960" rIns="121920" bIns="60960" numCol="1" anchor="t" anchorCtr="0" compatLnSpc="1">
              <a:prstTxWarp prst="textNoShape">
                <a:avLst/>
              </a:prstTxWarp>
            </a:bodyPr>
            <a:lstStyle/>
            <a:p>
              <a:pPr defTabSz="1219170">
                <a:defRPr/>
              </a:pPr>
              <a:endParaRPr lang="zh-CN" altLang="en-US" sz="2400" kern="0">
                <a:solidFill>
                  <a:prstClr val="black"/>
                </a:solidFill>
                <a:latin typeface="Calibri"/>
                <a:ea typeface="宋体" panose="02010600030101010101" pitchFamily="2" charset="-122"/>
              </a:endParaRPr>
            </a:p>
          </p:txBody>
        </p:sp>
      </p:grpSp>
      <p:cxnSp>
        <p:nvCxnSpPr>
          <p:cNvPr id="16" name="直接连接符 15"/>
          <p:cNvCxnSpPr/>
          <p:nvPr/>
        </p:nvCxnSpPr>
        <p:spPr>
          <a:xfrm>
            <a:off x="6734037" y="4303257"/>
            <a:ext cx="4128000" cy="20177"/>
          </a:xfrm>
          <a:prstGeom prst="line">
            <a:avLst/>
          </a:prstGeom>
          <a:ln w="6350">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719917" y="5321137"/>
            <a:ext cx="4128000" cy="0"/>
          </a:xfrm>
          <a:prstGeom prst="line">
            <a:avLst/>
          </a:prstGeom>
          <a:ln w="6350">
            <a:solidFill>
              <a:srgbClr val="FFD737"/>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6396043" y="3703977"/>
            <a:ext cx="597796" cy="597796"/>
            <a:chOff x="4797032" y="2777982"/>
            <a:chExt cx="448347" cy="448347"/>
          </a:xfrm>
        </p:grpSpPr>
        <p:sp>
          <p:nvSpPr>
            <p:cNvPr id="17" name="矩形 16"/>
            <p:cNvSpPr/>
            <p:nvPr/>
          </p:nvSpPr>
          <p:spPr>
            <a:xfrm>
              <a:off x="4797032" y="2777982"/>
              <a:ext cx="448347" cy="44834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任意多边形 19"/>
            <p:cNvSpPr>
              <a:spLocks noChangeAspect="1"/>
            </p:cNvSpPr>
            <p:nvPr/>
          </p:nvSpPr>
          <p:spPr>
            <a:xfrm>
              <a:off x="4883625" y="2917709"/>
              <a:ext cx="288000" cy="168891"/>
            </a:xfrm>
            <a:custGeom>
              <a:avLst/>
              <a:gdLst/>
              <a:ahLst/>
              <a:cxnLst/>
              <a:rect l="l" t="t" r="r" b="b"/>
              <a:pathLst>
                <a:path w="293914" h="172359">
                  <a:moveTo>
                    <a:pt x="162744" y="0"/>
                  </a:moveTo>
                  <a:cubicBezTo>
                    <a:pt x="181018" y="0"/>
                    <a:pt x="196230" y="6003"/>
                    <a:pt x="208381" y="18011"/>
                  </a:cubicBezTo>
                  <a:cubicBezTo>
                    <a:pt x="220532" y="30018"/>
                    <a:pt x="226607" y="45111"/>
                    <a:pt x="226607" y="63289"/>
                  </a:cubicBezTo>
                  <a:cubicBezTo>
                    <a:pt x="226607" y="66829"/>
                    <a:pt x="226416" y="69986"/>
                    <a:pt x="226033" y="72761"/>
                  </a:cubicBezTo>
                  <a:cubicBezTo>
                    <a:pt x="231486" y="71326"/>
                    <a:pt x="236988" y="70608"/>
                    <a:pt x="242537" y="70608"/>
                  </a:cubicBezTo>
                  <a:cubicBezTo>
                    <a:pt x="256697" y="70608"/>
                    <a:pt x="268800" y="75320"/>
                    <a:pt x="278846" y="84744"/>
                  </a:cubicBezTo>
                  <a:cubicBezTo>
                    <a:pt x="288891" y="94168"/>
                    <a:pt x="293914" y="105864"/>
                    <a:pt x="293914" y="119833"/>
                  </a:cubicBezTo>
                  <a:cubicBezTo>
                    <a:pt x="293914" y="134854"/>
                    <a:pt x="288700" y="147364"/>
                    <a:pt x="278272" y="157362"/>
                  </a:cubicBezTo>
                  <a:cubicBezTo>
                    <a:pt x="267843" y="167360"/>
                    <a:pt x="255070" y="172359"/>
                    <a:pt x="239954" y="172359"/>
                  </a:cubicBezTo>
                  <a:cubicBezTo>
                    <a:pt x="231821" y="172359"/>
                    <a:pt x="224072" y="171043"/>
                    <a:pt x="216705" y="168412"/>
                  </a:cubicBezTo>
                  <a:cubicBezTo>
                    <a:pt x="209338" y="165781"/>
                    <a:pt x="202736" y="162265"/>
                    <a:pt x="196900" y="157864"/>
                  </a:cubicBezTo>
                  <a:cubicBezTo>
                    <a:pt x="191064" y="153463"/>
                    <a:pt x="185419" y="148392"/>
                    <a:pt x="179965" y="142652"/>
                  </a:cubicBezTo>
                  <a:cubicBezTo>
                    <a:pt x="174512" y="136911"/>
                    <a:pt x="169297" y="130860"/>
                    <a:pt x="164322" y="124497"/>
                  </a:cubicBezTo>
                  <a:cubicBezTo>
                    <a:pt x="159347" y="118135"/>
                    <a:pt x="154396" y="111796"/>
                    <a:pt x="149469" y="105482"/>
                  </a:cubicBezTo>
                  <a:cubicBezTo>
                    <a:pt x="144541" y="99167"/>
                    <a:pt x="139351" y="93140"/>
                    <a:pt x="133898" y="87399"/>
                  </a:cubicBezTo>
                  <a:cubicBezTo>
                    <a:pt x="128444" y="81659"/>
                    <a:pt x="122847" y="76588"/>
                    <a:pt x="117107" y="72187"/>
                  </a:cubicBezTo>
                  <a:cubicBezTo>
                    <a:pt x="111366" y="67786"/>
                    <a:pt x="104860" y="64270"/>
                    <a:pt x="97589" y="61639"/>
                  </a:cubicBezTo>
                  <a:cubicBezTo>
                    <a:pt x="90317" y="59008"/>
                    <a:pt x="82711" y="57692"/>
                    <a:pt x="74770" y="57692"/>
                  </a:cubicBezTo>
                  <a:cubicBezTo>
                    <a:pt x="60036" y="57692"/>
                    <a:pt x="48005" y="62069"/>
                    <a:pt x="38677" y="70823"/>
                  </a:cubicBezTo>
                  <a:cubicBezTo>
                    <a:pt x="29348" y="79578"/>
                    <a:pt x="24684" y="91274"/>
                    <a:pt x="24684" y="105912"/>
                  </a:cubicBezTo>
                  <a:cubicBezTo>
                    <a:pt x="24684" y="120933"/>
                    <a:pt x="29659" y="132893"/>
                    <a:pt x="39610" y="141790"/>
                  </a:cubicBezTo>
                  <a:cubicBezTo>
                    <a:pt x="49560" y="150688"/>
                    <a:pt x="62141" y="155137"/>
                    <a:pt x="77354" y="155137"/>
                  </a:cubicBezTo>
                  <a:cubicBezTo>
                    <a:pt x="86921" y="155137"/>
                    <a:pt x="96871" y="153343"/>
                    <a:pt x="107204" y="149755"/>
                  </a:cubicBezTo>
                  <a:cubicBezTo>
                    <a:pt x="117537" y="146168"/>
                    <a:pt x="126770" y="141456"/>
                    <a:pt x="134902" y="135619"/>
                  </a:cubicBezTo>
                  <a:cubicBezTo>
                    <a:pt x="135381" y="135237"/>
                    <a:pt x="136385" y="134352"/>
                    <a:pt x="137916" y="132964"/>
                  </a:cubicBezTo>
                  <a:cubicBezTo>
                    <a:pt x="139447" y="131577"/>
                    <a:pt x="140882" y="130429"/>
                    <a:pt x="142221" y="129520"/>
                  </a:cubicBezTo>
                  <a:cubicBezTo>
                    <a:pt x="143561" y="128611"/>
                    <a:pt x="144613" y="128157"/>
                    <a:pt x="145379" y="128157"/>
                  </a:cubicBezTo>
                  <a:cubicBezTo>
                    <a:pt x="146718" y="128157"/>
                    <a:pt x="147890" y="128659"/>
                    <a:pt x="148895" y="129664"/>
                  </a:cubicBezTo>
                  <a:cubicBezTo>
                    <a:pt x="149899" y="130668"/>
                    <a:pt x="150402" y="131840"/>
                    <a:pt x="150402" y="133180"/>
                  </a:cubicBezTo>
                  <a:cubicBezTo>
                    <a:pt x="150402" y="135476"/>
                    <a:pt x="147531" y="139159"/>
                    <a:pt x="141791" y="144230"/>
                  </a:cubicBezTo>
                  <a:cubicBezTo>
                    <a:pt x="132128" y="152650"/>
                    <a:pt x="120910" y="159443"/>
                    <a:pt x="108137" y="164609"/>
                  </a:cubicBezTo>
                  <a:cubicBezTo>
                    <a:pt x="95364" y="169775"/>
                    <a:pt x="82903" y="172359"/>
                    <a:pt x="70752" y="172359"/>
                  </a:cubicBezTo>
                  <a:cubicBezTo>
                    <a:pt x="58027" y="172359"/>
                    <a:pt x="46283" y="169584"/>
                    <a:pt x="35519" y="164035"/>
                  </a:cubicBezTo>
                  <a:cubicBezTo>
                    <a:pt x="24756" y="158486"/>
                    <a:pt x="16145" y="150593"/>
                    <a:pt x="9687" y="140355"/>
                  </a:cubicBezTo>
                  <a:cubicBezTo>
                    <a:pt x="3229" y="130118"/>
                    <a:pt x="0" y="118589"/>
                    <a:pt x="0" y="105769"/>
                  </a:cubicBezTo>
                  <a:cubicBezTo>
                    <a:pt x="0" y="86155"/>
                    <a:pt x="6769" y="69843"/>
                    <a:pt x="20307" y="56831"/>
                  </a:cubicBezTo>
                  <a:cubicBezTo>
                    <a:pt x="33845" y="43819"/>
                    <a:pt x="50469" y="37313"/>
                    <a:pt x="70178" y="37313"/>
                  </a:cubicBezTo>
                  <a:cubicBezTo>
                    <a:pt x="81659" y="37313"/>
                    <a:pt x="92494" y="39394"/>
                    <a:pt x="102683" y="43556"/>
                  </a:cubicBezTo>
                  <a:cubicBezTo>
                    <a:pt x="112873" y="47718"/>
                    <a:pt x="121747" y="53123"/>
                    <a:pt x="129305" y="59773"/>
                  </a:cubicBezTo>
                  <a:cubicBezTo>
                    <a:pt x="136863" y="66422"/>
                    <a:pt x="144111" y="73741"/>
                    <a:pt x="151047" y="81730"/>
                  </a:cubicBezTo>
                  <a:cubicBezTo>
                    <a:pt x="157984" y="89719"/>
                    <a:pt x="164633" y="97732"/>
                    <a:pt x="170996" y="105769"/>
                  </a:cubicBezTo>
                  <a:cubicBezTo>
                    <a:pt x="177358" y="113805"/>
                    <a:pt x="183744" y="121149"/>
                    <a:pt x="190155" y="127798"/>
                  </a:cubicBezTo>
                  <a:cubicBezTo>
                    <a:pt x="196565" y="134447"/>
                    <a:pt x="203717" y="139853"/>
                    <a:pt x="211610" y="144015"/>
                  </a:cubicBezTo>
                  <a:cubicBezTo>
                    <a:pt x="219503" y="148177"/>
                    <a:pt x="227755" y="150258"/>
                    <a:pt x="236366" y="150258"/>
                  </a:cubicBezTo>
                  <a:cubicBezTo>
                    <a:pt x="246125" y="150258"/>
                    <a:pt x="254185" y="147316"/>
                    <a:pt x="260548" y="141432"/>
                  </a:cubicBezTo>
                  <a:cubicBezTo>
                    <a:pt x="266910" y="135548"/>
                    <a:pt x="270091" y="127774"/>
                    <a:pt x="270091" y="118111"/>
                  </a:cubicBezTo>
                  <a:cubicBezTo>
                    <a:pt x="270091" y="109022"/>
                    <a:pt x="267006" y="101416"/>
                    <a:pt x="260835" y="95292"/>
                  </a:cubicBezTo>
                  <a:cubicBezTo>
                    <a:pt x="254664" y="89169"/>
                    <a:pt x="247034" y="86108"/>
                    <a:pt x="237944" y="86108"/>
                  </a:cubicBezTo>
                  <a:cubicBezTo>
                    <a:pt x="235074" y="86108"/>
                    <a:pt x="231175" y="86993"/>
                    <a:pt x="226248" y="88763"/>
                  </a:cubicBezTo>
                  <a:cubicBezTo>
                    <a:pt x="221321" y="90532"/>
                    <a:pt x="218044" y="91417"/>
                    <a:pt x="216417" y="91417"/>
                  </a:cubicBezTo>
                  <a:cubicBezTo>
                    <a:pt x="214504" y="91417"/>
                    <a:pt x="212806" y="90700"/>
                    <a:pt x="211323" y="89265"/>
                  </a:cubicBezTo>
                  <a:cubicBezTo>
                    <a:pt x="209840" y="87830"/>
                    <a:pt x="209098" y="86155"/>
                    <a:pt x="209098" y="84242"/>
                  </a:cubicBezTo>
                  <a:cubicBezTo>
                    <a:pt x="209098" y="82520"/>
                    <a:pt x="209505" y="79793"/>
                    <a:pt x="210318" y="76062"/>
                  </a:cubicBezTo>
                  <a:cubicBezTo>
                    <a:pt x="211131" y="72330"/>
                    <a:pt x="211538" y="69508"/>
                    <a:pt x="211538" y="67594"/>
                  </a:cubicBezTo>
                  <a:cubicBezTo>
                    <a:pt x="211538" y="52382"/>
                    <a:pt x="206396" y="39801"/>
                    <a:pt x="196110" y="29850"/>
                  </a:cubicBezTo>
                  <a:cubicBezTo>
                    <a:pt x="185825" y="19900"/>
                    <a:pt x="173077" y="14925"/>
                    <a:pt x="157864" y="14925"/>
                  </a:cubicBezTo>
                  <a:cubicBezTo>
                    <a:pt x="152315" y="14925"/>
                    <a:pt x="146981" y="15810"/>
                    <a:pt x="141863" y="17580"/>
                  </a:cubicBezTo>
                  <a:cubicBezTo>
                    <a:pt x="136744" y="19350"/>
                    <a:pt x="132726" y="21288"/>
                    <a:pt x="129807" y="23392"/>
                  </a:cubicBezTo>
                  <a:cubicBezTo>
                    <a:pt x="126889" y="25497"/>
                    <a:pt x="124234" y="27435"/>
                    <a:pt x="121842" y="29205"/>
                  </a:cubicBezTo>
                  <a:cubicBezTo>
                    <a:pt x="119451" y="30975"/>
                    <a:pt x="117872" y="31860"/>
                    <a:pt x="117107" y="31860"/>
                  </a:cubicBezTo>
                  <a:cubicBezTo>
                    <a:pt x="115671" y="31860"/>
                    <a:pt x="114452" y="31357"/>
                    <a:pt x="113447" y="30353"/>
                  </a:cubicBezTo>
                  <a:cubicBezTo>
                    <a:pt x="112442" y="29348"/>
                    <a:pt x="111940" y="28128"/>
                    <a:pt x="111940" y="26693"/>
                  </a:cubicBezTo>
                  <a:cubicBezTo>
                    <a:pt x="111940" y="24875"/>
                    <a:pt x="113136" y="22675"/>
                    <a:pt x="115528" y="20092"/>
                  </a:cubicBezTo>
                  <a:cubicBezTo>
                    <a:pt x="121173" y="13681"/>
                    <a:pt x="128205" y="8730"/>
                    <a:pt x="136624" y="5238"/>
                  </a:cubicBezTo>
                  <a:cubicBezTo>
                    <a:pt x="145044" y="1746"/>
                    <a:pt x="153750" y="0"/>
                    <a:pt x="162744" y="0"/>
                  </a:cubicBezTo>
                  <a:close/>
                </a:path>
              </a:pathLst>
            </a:custGeom>
            <a:solidFill>
              <a:schemeClr val="bg1"/>
            </a:solidFill>
            <a:ln>
              <a:noFill/>
            </a:ln>
            <a:effectLst/>
          </p:spPr>
          <p:txBody>
            <a:bodyPr rot="0" spcFirstLastPara="0" vertOverflow="overflow" horzOverflow="overflow" vert="horz" wrap="square" lIns="121920" tIns="60960" rIns="121920" bIns="60960" numCol="1" spcCol="0" rtlCol="0" fromWordArt="0" anchor="t" anchorCtr="0" forceAA="0" compatLnSpc="1">
              <a:prstTxWarp prst="textNoShape">
                <a:avLst/>
              </a:prstTxWarp>
              <a:noAutofit/>
            </a:bodyPr>
            <a:lstStyle/>
            <a:p>
              <a:pPr algn="ctr"/>
              <a:endParaRPr lang="en-US" sz="2667" dirty="0">
                <a:solidFill>
                  <a:srgbClr val="000000"/>
                </a:solidFill>
                <a:latin typeface="FontAwesome" pitchFamily="2" charset="0"/>
              </a:endParaRPr>
            </a:p>
          </p:txBody>
        </p:sp>
      </p:grpSp>
      <p:grpSp>
        <p:nvGrpSpPr>
          <p:cNvPr id="5" name="组合 4"/>
          <p:cNvGrpSpPr/>
          <p:nvPr/>
        </p:nvGrpSpPr>
        <p:grpSpPr>
          <a:xfrm>
            <a:off x="6381923" y="4711698"/>
            <a:ext cx="597796" cy="597796"/>
            <a:chOff x="4786442" y="3533773"/>
            <a:chExt cx="448347" cy="448347"/>
          </a:xfrm>
        </p:grpSpPr>
        <p:sp>
          <p:nvSpPr>
            <p:cNvPr id="19" name="矩形 18"/>
            <p:cNvSpPr/>
            <p:nvPr/>
          </p:nvSpPr>
          <p:spPr>
            <a:xfrm>
              <a:off x="4786442" y="3533773"/>
              <a:ext cx="448347" cy="448347"/>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1"/>
            <p:cNvSpPr>
              <a:spLocks noEditPoints="1"/>
            </p:cNvSpPr>
            <p:nvPr/>
          </p:nvSpPr>
          <p:spPr bwMode="auto">
            <a:xfrm flipH="1">
              <a:off x="4856469" y="3613946"/>
              <a:ext cx="288000" cy="28800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en-AU" sz="2400"/>
            </a:p>
          </p:txBody>
        </p:sp>
      </p:grpSp>
      <p:sp>
        <p:nvSpPr>
          <p:cNvPr id="22" name="TextBox 21"/>
          <p:cNvSpPr txBox="1"/>
          <p:nvPr/>
        </p:nvSpPr>
        <p:spPr>
          <a:xfrm>
            <a:off x="7171200" y="1886759"/>
            <a:ext cx="3725333" cy="381258"/>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代位求偿权（又称代位追偿权）</a:t>
            </a:r>
          </a:p>
        </p:txBody>
      </p:sp>
      <p:sp>
        <p:nvSpPr>
          <p:cNvPr id="23" name="矩形 22"/>
          <p:cNvSpPr/>
          <p:nvPr/>
        </p:nvSpPr>
        <p:spPr>
          <a:xfrm>
            <a:off x="1907095" y="1993861"/>
            <a:ext cx="2336512" cy="525657"/>
          </a:xfrm>
          <a:prstGeom prst="rect">
            <a:avLst/>
          </a:prstGeom>
        </p:spPr>
        <p:txBody>
          <a:bodyPr wrap="square">
            <a:spAutoFit/>
          </a:bodyPr>
          <a:lstStyle/>
          <a:p>
            <a:pPr algn="ctr">
              <a:lnSpc>
                <a:spcPct val="130000"/>
              </a:lnSpc>
            </a:pPr>
            <a:r>
              <a:rPr lang="zh-CN" altLang="en-US" sz="2400" b="1" dirty="0">
                <a:solidFill>
                  <a:schemeClr val="bg1"/>
                </a:solidFill>
                <a:latin typeface="微软雅黑" panose="020B0503020204020204" pitchFamily="34" charset="-122"/>
                <a:ea typeface="微软雅黑" panose="020B0503020204020204" pitchFamily="34" charset="-122"/>
              </a:rPr>
              <a:t>物上代位权</a:t>
            </a:r>
          </a:p>
        </p:txBody>
      </p:sp>
      <p:sp>
        <p:nvSpPr>
          <p:cNvPr id="24" name="虚尾箭头 23"/>
          <p:cNvSpPr/>
          <p:nvPr/>
        </p:nvSpPr>
        <p:spPr>
          <a:xfrm>
            <a:off x="5256371" y="3240499"/>
            <a:ext cx="652272" cy="480053"/>
          </a:xfrm>
          <a:prstGeom prst="stripedRightArrow">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TextBox 26"/>
          <p:cNvSpPr txBox="1"/>
          <p:nvPr/>
        </p:nvSpPr>
        <p:spPr>
          <a:xfrm>
            <a:off x="7171200" y="2884872"/>
            <a:ext cx="4109376" cy="381258"/>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实施对双方的要求：保险人和投保人</a:t>
            </a:r>
          </a:p>
        </p:txBody>
      </p:sp>
      <p:sp>
        <p:nvSpPr>
          <p:cNvPr id="28" name="TextBox 27"/>
          <p:cNvSpPr txBox="1"/>
          <p:nvPr/>
        </p:nvSpPr>
        <p:spPr>
          <a:xfrm>
            <a:off x="7171200" y="3577425"/>
            <a:ext cx="3868739" cy="70134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行使的对象：任何对保险标的的损失负有赔偿责任的第三者</a:t>
            </a:r>
          </a:p>
        </p:txBody>
      </p:sp>
      <p:sp>
        <p:nvSpPr>
          <p:cNvPr id="29" name="TextBox 28"/>
          <p:cNvSpPr txBox="1"/>
          <p:nvPr/>
        </p:nvSpPr>
        <p:spPr>
          <a:xfrm>
            <a:off x="7171200" y="4797613"/>
            <a:ext cx="3437301" cy="381258"/>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行使范围：  一般不适用于人身保险</a:t>
            </a:r>
          </a:p>
        </p:txBody>
      </p:sp>
      <p:sp>
        <p:nvSpPr>
          <p:cNvPr id="30" name="TextBox 29"/>
          <p:cNvSpPr txBox="1"/>
          <p:nvPr/>
        </p:nvSpPr>
        <p:spPr>
          <a:xfrm>
            <a:off x="1598075" y="2621884"/>
            <a:ext cx="2961755" cy="2138791"/>
          </a:xfrm>
          <a:prstGeom prst="rect">
            <a:avLst/>
          </a:prstGeom>
          <a:noFill/>
        </p:spPr>
        <p:txBody>
          <a:bodyPr wrap="square" rtlCol="0">
            <a:spAutoFit/>
          </a:bodyPr>
          <a:lstStyle/>
          <a:p>
            <a:pPr>
              <a:lnSpc>
                <a:spcPct val="130000"/>
              </a:lnSpc>
            </a:pPr>
            <a:r>
              <a:rPr lang="zh-CN" altLang="en-US" sz="1733" dirty="0">
                <a:solidFill>
                  <a:schemeClr val="bg1"/>
                </a:solidFill>
                <a:latin typeface="微软雅黑" panose="020B0503020204020204" pitchFamily="34" charset="-122"/>
                <a:ea typeface="微软雅黑" panose="020B0503020204020204" pitchFamily="34" charset="-122"/>
              </a:rPr>
              <a:t>       保险标的因遭受保险事故而发生损失时</a:t>
            </a:r>
            <a:r>
              <a:rPr lang="en-US" altLang="zh-CN" sz="1733" dirty="0">
                <a:solidFill>
                  <a:schemeClr val="bg1"/>
                </a:solidFill>
                <a:latin typeface="微软雅黑" panose="020B0503020204020204" pitchFamily="34" charset="-122"/>
                <a:ea typeface="微软雅黑" panose="020B0503020204020204" pitchFamily="34" charset="-122"/>
              </a:rPr>
              <a:t>,</a:t>
            </a:r>
            <a:r>
              <a:rPr lang="zh-CN" altLang="en-US" sz="1733" dirty="0">
                <a:solidFill>
                  <a:schemeClr val="bg1"/>
                </a:solidFill>
                <a:latin typeface="微软雅黑" panose="020B0503020204020204" pitchFamily="34" charset="-122"/>
                <a:ea typeface="微软雅黑" panose="020B0503020204020204" pitchFamily="34" charset="-122"/>
              </a:rPr>
              <a:t>保险人在全额保险支付赔偿金之后，依法拥有对该保险标的物的所有权，即代位取得受损保险标的物上的一切权利。</a:t>
            </a:r>
          </a:p>
        </p:txBody>
      </p:sp>
      <p:grpSp>
        <p:nvGrpSpPr>
          <p:cNvPr id="34" name="组合 33">
            <a:extLst>
              <a:ext uri="{FF2B5EF4-FFF2-40B4-BE49-F238E27FC236}">
                <a16:creationId xmlns="" xmlns:a16="http://schemas.microsoft.com/office/drawing/2014/main" id="{32D2260C-8366-433E-93F8-EF3DA94AEC58}"/>
              </a:ext>
            </a:extLst>
          </p:cNvPr>
          <p:cNvGrpSpPr/>
          <p:nvPr/>
        </p:nvGrpSpPr>
        <p:grpSpPr>
          <a:xfrm>
            <a:off x="-3518" y="-1"/>
            <a:ext cx="12195518" cy="737406"/>
            <a:chOff x="1300626" y="-1"/>
            <a:chExt cx="12195518" cy="737406"/>
          </a:xfrm>
        </p:grpSpPr>
        <p:grpSp>
          <p:nvGrpSpPr>
            <p:cNvPr id="35" name="组合 34">
              <a:extLst>
                <a:ext uri="{FF2B5EF4-FFF2-40B4-BE49-F238E27FC236}">
                  <a16:creationId xmlns="" xmlns:a16="http://schemas.microsoft.com/office/drawing/2014/main" id="{CB394E7C-510E-4213-9470-3ABF3E69BE35}"/>
                </a:ext>
              </a:extLst>
            </p:cNvPr>
            <p:cNvGrpSpPr/>
            <p:nvPr/>
          </p:nvGrpSpPr>
          <p:grpSpPr>
            <a:xfrm>
              <a:off x="1300626" y="-1"/>
              <a:ext cx="7775608" cy="737406"/>
              <a:chOff x="1300626" y="-1"/>
              <a:chExt cx="7775608" cy="737406"/>
            </a:xfrm>
          </p:grpSpPr>
          <p:sp>
            <p:nvSpPr>
              <p:cNvPr id="40" name="任意多边形 17">
                <a:extLst>
                  <a:ext uri="{FF2B5EF4-FFF2-40B4-BE49-F238E27FC236}">
                    <a16:creationId xmlns="" xmlns:a16="http://schemas.microsoft.com/office/drawing/2014/main" id="{3E95D7BB-CB8D-43F1-BA5B-DE41C4BBA788}"/>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文本框 1">
                <a:extLst>
                  <a:ext uri="{FF2B5EF4-FFF2-40B4-BE49-F238E27FC236}">
                    <a16:creationId xmlns="" xmlns:a16="http://schemas.microsoft.com/office/drawing/2014/main" id="{BA99D05E-984E-4FCC-82A1-0E2C9EF5400C}"/>
                  </a:ext>
                </a:extLst>
              </p:cNvPr>
              <p:cNvSpPr>
                <a:spLocks noChangeArrowheads="1"/>
              </p:cNvSpPr>
              <p:nvPr/>
            </p:nvSpPr>
            <p:spPr bwMode="auto">
              <a:xfrm>
                <a:off x="2354522" y="66878"/>
                <a:ext cx="67217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损失补偿原则</a:t>
                </a:r>
                <a:r>
                  <a:rPr lang="en-US" altLang="zh-CN"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保险代位原则</a:t>
                </a:r>
              </a:p>
            </p:txBody>
          </p:sp>
          <p:sp>
            <p:nvSpPr>
              <p:cNvPr id="42" name="任意多边形 17">
                <a:extLst>
                  <a:ext uri="{FF2B5EF4-FFF2-40B4-BE49-F238E27FC236}">
                    <a16:creationId xmlns="" xmlns:a16="http://schemas.microsoft.com/office/drawing/2014/main" id="{6CBB32A5-C634-42C9-BB97-3EB4FCEC1F90}"/>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任意多边形 17">
                <a:extLst>
                  <a:ext uri="{FF2B5EF4-FFF2-40B4-BE49-F238E27FC236}">
                    <a16:creationId xmlns="" xmlns:a16="http://schemas.microsoft.com/office/drawing/2014/main" id="{6C1FA4AD-F4F1-48C2-884F-8904B7BE88CB}"/>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6" name="直接连接符 35">
              <a:extLst>
                <a:ext uri="{FF2B5EF4-FFF2-40B4-BE49-F238E27FC236}">
                  <a16:creationId xmlns="" xmlns:a16="http://schemas.microsoft.com/office/drawing/2014/main" id="{9509A1F6-D0F0-4F8C-B5C9-768AE7283604}"/>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64912171"/>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par>
                          <p:cTn id="8" fill="hold">
                            <p:stCondLst>
                              <p:cond delay="10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Effect transition="in" filter="randombar(horizontal)">
                                      <p:cBhvr>
                                        <p:cTn id="11" dur="500"/>
                                        <p:tgtEl>
                                          <p:spTgt spid="23"/>
                                        </p:tgtEl>
                                      </p:cBhvr>
                                    </p:animEffect>
                                  </p:childTnLst>
                                </p:cTn>
                              </p:par>
                            </p:childTnLst>
                          </p:cTn>
                        </p:par>
                        <p:par>
                          <p:cTn id="12" fill="hold">
                            <p:stCondLst>
                              <p:cond delay="17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1500"/>
                                        <p:tgtEl>
                                          <p:spTgt spid="30"/>
                                        </p:tgtEl>
                                      </p:cBhvr>
                                    </p:animEffect>
                                  </p:childTnLst>
                                </p:cTn>
                              </p:par>
                            </p:childTnLst>
                          </p:cTn>
                        </p:par>
                        <p:par>
                          <p:cTn id="16" fill="hold">
                            <p:stCondLst>
                              <p:cond delay="3200"/>
                            </p:stCondLst>
                            <p:childTnLst>
                              <p:par>
                                <p:cTn id="17" presetID="22" presetClass="entr" presetSubtype="8"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3700"/>
                            </p:stCondLst>
                            <p:childTnLst>
                              <p:par>
                                <p:cTn id="21" presetID="16" presetClass="entr" presetSubtype="2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par>
                          <p:cTn id="24" fill="hold">
                            <p:stCondLst>
                              <p:cond delay="42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4700"/>
                            </p:stCondLst>
                            <p:childTnLst>
                              <p:par>
                                <p:cTn id="29" presetID="2" presetClass="entr" presetSubtype="2" decel="10000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750" fill="hold"/>
                                        <p:tgtEl>
                                          <p:spTgt spid="22"/>
                                        </p:tgtEl>
                                        <p:attrNameLst>
                                          <p:attrName>ppt_x</p:attrName>
                                        </p:attrNameLst>
                                      </p:cBhvr>
                                      <p:tavLst>
                                        <p:tav tm="0">
                                          <p:val>
                                            <p:strVal val="1+#ppt_w/2"/>
                                          </p:val>
                                        </p:tav>
                                        <p:tav tm="100000">
                                          <p:val>
                                            <p:strVal val="#ppt_x"/>
                                          </p:val>
                                        </p:tav>
                                      </p:tavLst>
                                    </p:anim>
                                    <p:anim calcmode="lin" valueType="num">
                                      <p:cBhvr additive="base">
                                        <p:cTn id="32" dur="75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5450"/>
                            </p:stCondLst>
                            <p:childTnLst>
                              <p:par>
                                <p:cTn id="34" presetID="16" presetClass="entr" presetSubtype="21"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barn(inVertical)">
                                      <p:cBhvr>
                                        <p:cTn id="36" dur="500"/>
                                        <p:tgtEl>
                                          <p:spTgt spid="3"/>
                                        </p:tgtEl>
                                      </p:cBhvr>
                                    </p:animEffect>
                                  </p:childTnLst>
                                </p:cTn>
                              </p:par>
                            </p:childTnLst>
                          </p:cTn>
                        </p:par>
                        <p:par>
                          <p:cTn id="37" fill="hold">
                            <p:stCondLst>
                              <p:cond delay="5950"/>
                            </p:stCondLst>
                            <p:childTnLst>
                              <p:par>
                                <p:cTn id="38" presetID="22" presetClass="entr" presetSubtype="8"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par>
                          <p:cTn id="41" fill="hold">
                            <p:stCondLst>
                              <p:cond delay="6450"/>
                            </p:stCondLst>
                            <p:childTnLst>
                              <p:par>
                                <p:cTn id="42" presetID="2" presetClass="entr" presetSubtype="2" decel="10000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750" fill="hold"/>
                                        <p:tgtEl>
                                          <p:spTgt spid="27"/>
                                        </p:tgtEl>
                                        <p:attrNameLst>
                                          <p:attrName>ppt_x</p:attrName>
                                        </p:attrNameLst>
                                      </p:cBhvr>
                                      <p:tavLst>
                                        <p:tav tm="0">
                                          <p:val>
                                            <p:strVal val="1+#ppt_w/2"/>
                                          </p:val>
                                        </p:tav>
                                        <p:tav tm="100000">
                                          <p:val>
                                            <p:strVal val="#ppt_x"/>
                                          </p:val>
                                        </p:tav>
                                      </p:tavLst>
                                    </p:anim>
                                    <p:anim calcmode="lin" valueType="num">
                                      <p:cBhvr additive="base">
                                        <p:cTn id="45" dur="750" fill="hold"/>
                                        <p:tgtEl>
                                          <p:spTgt spid="27"/>
                                        </p:tgtEl>
                                        <p:attrNameLst>
                                          <p:attrName>ppt_y</p:attrName>
                                        </p:attrNameLst>
                                      </p:cBhvr>
                                      <p:tavLst>
                                        <p:tav tm="0">
                                          <p:val>
                                            <p:strVal val="#ppt_y"/>
                                          </p:val>
                                        </p:tav>
                                        <p:tav tm="100000">
                                          <p:val>
                                            <p:strVal val="#ppt_y"/>
                                          </p:val>
                                        </p:tav>
                                      </p:tavLst>
                                    </p:anim>
                                  </p:childTnLst>
                                </p:cTn>
                              </p:par>
                            </p:childTnLst>
                          </p:cTn>
                        </p:par>
                        <p:par>
                          <p:cTn id="46" fill="hold">
                            <p:stCondLst>
                              <p:cond delay="7200"/>
                            </p:stCondLst>
                            <p:childTnLst>
                              <p:par>
                                <p:cTn id="47" presetID="16" presetClass="entr" presetSubtype="21"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barn(inVertical)">
                                      <p:cBhvr>
                                        <p:cTn id="49" dur="500"/>
                                        <p:tgtEl>
                                          <p:spTgt spid="4"/>
                                        </p:tgtEl>
                                      </p:cBhvr>
                                    </p:animEffect>
                                  </p:childTnLst>
                                </p:cTn>
                              </p:par>
                            </p:childTnLst>
                          </p:cTn>
                        </p:par>
                        <p:par>
                          <p:cTn id="50" fill="hold">
                            <p:stCondLst>
                              <p:cond delay="7700"/>
                            </p:stCondLst>
                            <p:childTnLst>
                              <p:par>
                                <p:cTn id="51" presetID="22" presetClass="entr" presetSubtype="8"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8200"/>
                            </p:stCondLst>
                            <p:childTnLst>
                              <p:par>
                                <p:cTn id="55" presetID="2" presetClass="entr" presetSubtype="2" decel="10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750" fill="hold"/>
                                        <p:tgtEl>
                                          <p:spTgt spid="28"/>
                                        </p:tgtEl>
                                        <p:attrNameLst>
                                          <p:attrName>ppt_x</p:attrName>
                                        </p:attrNameLst>
                                      </p:cBhvr>
                                      <p:tavLst>
                                        <p:tav tm="0">
                                          <p:val>
                                            <p:strVal val="1+#ppt_w/2"/>
                                          </p:val>
                                        </p:tav>
                                        <p:tav tm="100000">
                                          <p:val>
                                            <p:strVal val="#ppt_x"/>
                                          </p:val>
                                        </p:tav>
                                      </p:tavLst>
                                    </p:anim>
                                    <p:anim calcmode="lin" valueType="num">
                                      <p:cBhvr additive="base">
                                        <p:cTn id="58" dur="75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8950"/>
                            </p:stCondLst>
                            <p:childTnLst>
                              <p:par>
                                <p:cTn id="60" presetID="16" presetClass="entr" presetSubtype="21"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barn(inVertical)">
                                      <p:cBhvr>
                                        <p:cTn id="62" dur="500"/>
                                        <p:tgtEl>
                                          <p:spTgt spid="5"/>
                                        </p:tgtEl>
                                      </p:cBhvr>
                                    </p:animEffect>
                                  </p:childTnLst>
                                </p:cTn>
                              </p:par>
                            </p:childTnLst>
                          </p:cTn>
                        </p:par>
                        <p:par>
                          <p:cTn id="63" fill="hold">
                            <p:stCondLst>
                              <p:cond delay="9450"/>
                            </p:stCondLst>
                            <p:childTnLst>
                              <p:par>
                                <p:cTn id="64" presetID="22" presetClass="entr" presetSubtype="8" fill="hold"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500"/>
                                        <p:tgtEl>
                                          <p:spTgt spid="18"/>
                                        </p:tgtEl>
                                      </p:cBhvr>
                                    </p:animEffect>
                                  </p:childTnLst>
                                </p:cTn>
                              </p:par>
                            </p:childTnLst>
                          </p:cTn>
                        </p:par>
                        <p:par>
                          <p:cTn id="67" fill="hold">
                            <p:stCondLst>
                              <p:cond delay="9950"/>
                            </p:stCondLst>
                            <p:childTnLst>
                              <p:par>
                                <p:cTn id="68" presetID="2" presetClass="entr" presetSubtype="2" decel="100000"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additive="base">
                                        <p:cTn id="70" dur="750" fill="hold"/>
                                        <p:tgtEl>
                                          <p:spTgt spid="29"/>
                                        </p:tgtEl>
                                        <p:attrNameLst>
                                          <p:attrName>ppt_x</p:attrName>
                                        </p:attrNameLst>
                                      </p:cBhvr>
                                      <p:tavLst>
                                        <p:tav tm="0">
                                          <p:val>
                                            <p:strVal val="1+#ppt_w/2"/>
                                          </p:val>
                                        </p:tav>
                                        <p:tav tm="100000">
                                          <p:val>
                                            <p:strVal val="#ppt_x"/>
                                          </p:val>
                                        </p:tav>
                                      </p:tavLst>
                                    </p:anim>
                                    <p:anim calcmode="lin" valueType="num">
                                      <p:cBhvr additive="base">
                                        <p:cTn id="71" dur="75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p:bldP spid="23" grpId="0"/>
      <p:bldP spid="24" grpId="0" animBg="1"/>
      <p:bldP spid="27" grpId="0"/>
      <p:bldP spid="28" grpId="0"/>
      <p:bldP spid="29" grpId="0"/>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流程图: 手动输入 7"/>
          <p:cNvSpPr/>
          <p:nvPr/>
        </p:nvSpPr>
        <p:spPr>
          <a:xfrm rot="5400000" flipH="1" flipV="1">
            <a:off x="7126799" y="668055"/>
            <a:ext cx="4084943" cy="6045459"/>
          </a:xfrm>
          <a:prstGeom prst="flowChartManualInput">
            <a:avLst/>
          </a:prstGeom>
          <a:blipFill dpi="0" rotWithShape="0">
            <a:blip r:embed="rId3">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流程图: 数据 9"/>
          <p:cNvSpPr/>
          <p:nvPr/>
        </p:nvSpPr>
        <p:spPr>
          <a:xfrm flipH="1">
            <a:off x="5903979" y="1988840"/>
            <a:ext cx="864096" cy="578944"/>
          </a:xfrm>
          <a:prstGeom prst="flowChartInputOutput">
            <a:avLst/>
          </a:prstGeom>
          <a:solidFill>
            <a:srgbClr val="35394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TextBox 10"/>
          <p:cNvSpPr txBox="1"/>
          <p:nvPr/>
        </p:nvSpPr>
        <p:spPr>
          <a:xfrm>
            <a:off x="6055821" y="2011572"/>
            <a:ext cx="497252" cy="502766"/>
          </a:xfrm>
          <a:prstGeom prst="rect">
            <a:avLst/>
          </a:prstGeom>
          <a:noFill/>
        </p:spPr>
        <p:txBody>
          <a:bodyPr wrap="none" rtlCol="0">
            <a:spAutoFit/>
          </a:bodyPr>
          <a:lstStyle/>
          <a:p>
            <a:r>
              <a:rPr lang="en-US" altLang="zh-CN" sz="2667" dirty="0">
                <a:solidFill>
                  <a:schemeClr val="bg1"/>
                </a:solidFill>
                <a:latin typeface="Impact" panose="020B0806030902050204" pitchFamily="34" charset="0"/>
                <a:ea typeface="微软雅黑" panose="020B0503020204020204" pitchFamily="34" charset="-122"/>
              </a:rPr>
              <a:t>01</a:t>
            </a:r>
            <a:endParaRPr lang="zh-CN" altLang="en-US" sz="2667" dirty="0">
              <a:solidFill>
                <a:schemeClr val="bg1"/>
              </a:solidFill>
              <a:latin typeface="Impact" panose="020B0806030902050204" pitchFamily="34" charset="0"/>
              <a:ea typeface="微软雅黑" panose="020B0503020204020204" pitchFamily="34" charset="-122"/>
            </a:endParaRPr>
          </a:p>
        </p:txBody>
      </p:sp>
      <p:sp>
        <p:nvSpPr>
          <p:cNvPr id="12" name="流程图: 数据 11"/>
          <p:cNvSpPr/>
          <p:nvPr/>
        </p:nvSpPr>
        <p:spPr>
          <a:xfrm flipH="1">
            <a:off x="6265664" y="3422421"/>
            <a:ext cx="864096" cy="578944"/>
          </a:xfrm>
          <a:prstGeom prst="flowChartInputOutput">
            <a:avLst/>
          </a:prstGeom>
          <a:solidFill>
            <a:srgbClr val="FFD73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TextBox 12"/>
          <p:cNvSpPr txBox="1"/>
          <p:nvPr/>
        </p:nvSpPr>
        <p:spPr>
          <a:xfrm>
            <a:off x="6397203" y="3445153"/>
            <a:ext cx="538930" cy="502766"/>
          </a:xfrm>
          <a:prstGeom prst="rect">
            <a:avLst/>
          </a:prstGeom>
          <a:noFill/>
        </p:spPr>
        <p:txBody>
          <a:bodyPr wrap="none" rtlCol="0">
            <a:spAutoFit/>
          </a:bodyPr>
          <a:lstStyle/>
          <a:p>
            <a:r>
              <a:rPr lang="en-US" altLang="zh-CN" sz="2667" dirty="0">
                <a:solidFill>
                  <a:schemeClr val="bg1"/>
                </a:solidFill>
                <a:latin typeface="Impact" panose="020B0806030902050204" pitchFamily="34" charset="0"/>
                <a:ea typeface="微软雅黑" panose="020B0503020204020204" pitchFamily="34" charset="-122"/>
              </a:rPr>
              <a:t>02</a:t>
            </a:r>
            <a:endParaRPr lang="zh-CN" altLang="en-US" sz="2667" dirty="0">
              <a:solidFill>
                <a:schemeClr val="bg1"/>
              </a:solidFill>
              <a:latin typeface="Impact" panose="020B0806030902050204" pitchFamily="34" charset="0"/>
              <a:ea typeface="微软雅黑" panose="020B0503020204020204" pitchFamily="34" charset="-122"/>
            </a:endParaRPr>
          </a:p>
        </p:txBody>
      </p:sp>
      <p:sp>
        <p:nvSpPr>
          <p:cNvPr id="14" name="流程图: 数据 13"/>
          <p:cNvSpPr/>
          <p:nvPr/>
        </p:nvSpPr>
        <p:spPr>
          <a:xfrm flipH="1">
            <a:off x="6740524" y="4856003"/>
            <a:ext cx="864096" cy="578944"/>
          </a:xfrm>
          <a:prstGeom prst="flowChartInputOutput">
            <a:avLst/>
          </a:prstGeom>
          <a:solidFill>
            <a:srgbClr val="BFBFB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TextBox 14"/>
          <p:cNvSpPr txBox="1"/>
          <p:nvPr/>
        </p:nvSpPr>
        <p:spPr>
          <a:xfrm>
            <a:off x="6866719" y="4878735"/>
            <a:ext cx="548548" cy="502766"/>
          </a:xfrm>
          <a:prstGeom prst="rect">
            <a:avLst/>
          </a:prstGeom>
          <a:noFill/>
        </p:spPr>
        <p:txBody>
          <a:bodyPr wrap="none" rtlCol="0">
            <a:spAutoFit/>
          </a:bodyPr>
          <a:lstStyle/>
          <a:p>
            <a:r>
              <a:rPr lang="en-US" altLang="zh-CN" sz="2667" dirty="0">
                <a:solidFill>
                  <a:schemeClr val="bg1"/>
                </a:solidFill>
                <a:latin typeface="Impact" panose="020B0806030902050204" pitchFamily="34" charset="0"/>
                <a:ea typeface="微软雅黑" panose="020B0503020204020204" pitchFamily="34" charset="-122"/>
              </a:rPr>
              <a:t>03</a:t>
            </a:r>
            <a:endParaRPr lang="zh-CN" altLang="en-US" sz="2667" dirty="0">
              <a:solidFill>
                <a:schemeClr val="bg1"/>
              </a:solidFill>
              <a:latin typeface="Impact" panose="020B0806030902050204" pitchFamily="34" charset="0"/>
              <a:ea typeface="微软雅黑" panose="020B0503020204020204" pitchFamily="34" charset="-122"/>
            </a:endParaRPr>
          </a:p>
        </p:txBody>
      </p:sp>
      <p:sp>
        <p:nvSpPr>
          <p:cNvPr id="16" name="TextBox 15"/>
          <p:cNvSpPr txBox="1"/>
          <p:nvPr/>
        </p:nvSpPr>
        <p:spPr>
          <a:xfrm>
            <a:off x="1508334" y="2084851"/>
            <a:ext cx="4028665" cy="70134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某保险人责任</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某保险人的保险金额</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所有保险人的保险金额之和</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损失额</a:t>
            </a:r>
          </a:p>
        </p:txBody>
      </p:sp>
      <p:sp>
        <p:nvSpPr>
          <p:cNvPr id="17" name="矩形 16"/>
          <p:cNvSpPr/>
          <p:nvPr/>
        </p:nvSpPr>
        <p:spPr>
          <a:xfrm>
            <a:off x="2611198" y="1688419"/>
            <a:ext cx="2925801" cy="420564"/>
          </a:xfrm>
          <a:prstGeom prst="rect">
            <a:avLst/>
          </a:prstGeom>
        </p:spPr>
        <p:txBody>
          <a:bodyPr wrap="none">
            <a:spAutoFit/>
          </a:bodyPr>
          <a:lstStyle/>
          <a:p>
            <a:pPr algn="r"/>
            <a:r>
              <a:rPr lang="zh-CN" altLang="en-US" sz="2133" b="1" dirty="0">
                <a:solidFill>
                  <a:srgbClr val="353943"/>
                </a:solidFill>
                <a:latin typeface="微软雅黑" panose="020B0503020204020204" pitchFamily="34" charset="-122"/>
                <a:ea typeface="微软雅黑" panose="020B0503020204020204" pitchFamily="34" charset="-122"/>
              </a:rPr>
              <a:t>比例责任（我国采用）</a:t>
            </a:r>
          </a:p>
        </p:txBody>
      </p:sp>
      <p:sp>
        <p:nvSpPr>
          <p:cNvPr id="18" name="矩形 17"/>
          <p:cNvSpPr/>
          <p:nvPr/>
        </p:nvSpPr>
        <p:spPr>
          <a:xfrm>
            <a:off x="4252734" y="3508923"/>
            <a:ext cx="1555234" cy="420564"/>
          </a:xfrm>
          <a:prstGeom prst="rect">
            <a:avLst/>
          </a:prstGeom>
        </p:spPr>
        <p:txBody>
          <a:bodyPr wrap="none">
            <a:spAutoFit/>
          </a:bodyPr>
          <a:lstStyle/>
          <a:p>
            <a:pPr algn="r"/>
            <a:r>
              <a:rPr lang="zh-CN" altLang="en-US" sz="2133" b="1" dirty="0">
                <a:solidFill>
                  <a:srgbClr val="FFD737"/>
                </a:solidFill>
                <a:latin typeface="微软雅黑" panose="020B0503020204020204" pitchFamily="34" charset="-122"/>
                <a:ea typeface="微软雅黑" panose="020B0503020204020204" pitchFamily="34" charset="-122"/>
              </a:rPr>
              <a:t>顺序责任制</a:t>
            </a:r>
          </a:p>
        </p:txBody>
      </p:sp>
      <p:sp>
        <p:nvSpPr>
          <p:cNvPr id="19" name="矩形 18"/>
          <p:cNvSpPr/>
          <p:nvPr/>
        </p:nvSpPr>
        <p:spPr>
          <a:xfrm>
            <a:off x="4732787" y="4677139"/>
            <a:ext cx="1555234" cy="420564"/>
          </a:xfrm>
          <a:prstGeom prst="rect">
            <a:avLst/>
          </a:prstGeom>
        </p:spPr>
        <p:txBody>
          <a:bodyPr wrap="none">
            <a:spAutoFit/>
          </a:bodyPr>
          <a:lstStyle/>
          <a:p>
            <a:pPr algn="r"/>
            <a:r>
              <a:rPr lang="zh-CN" altLang="en-US" sz="2133" b="1" dirty="0">
                <a:solidFill>
                  <a:srgbClr val="BFBFBF"/>
                </a:solidFill>
                <a:latin typeface="微软雅黑" panose="020B0503020204020204" pitchFamily="34" charset="-122"/>
                <a:ea typeface="微软雅黑" panose="020B0503020204020204" pitchFamily="34" charset="-122"/>
              </a:rPr>
              <a:t>限额责任制</a:t>
            </a:r>
          </a:p>
        </p:txBody>
      </p:sp>
      <p:sp>
        <p:nvSpPr>
          <p:cNvPr id="20" name="TextBox 19"/>
          <p:cNvSpPr txBox="1"/>
          <p:nvPr/>
        </p:nvSpPr>
        <p:spPr>
          <a:xfrm>
            <a:off x="2259357" y="5061182"/>
            <a:ext cx="4028665" cy="701346"/>
          </a:xfrm>
          <a:prstGeom prst="rect">
            <a:avLst/>
          </a:prstGeom>
          <a:noFill/>
        </p:spPr>
        <p:txBody>
          <a:bodyPr wrap="square" rtlCol="0">
            <a:spAutoFit/>
          </a:bodyPr>
          <a:lstStyle/>
          <a:p>
            <a:pPr algn="r">
              <a:lnSpc>
                <a:spcPct val="130000"/>
              </a:lnSpc>
            </a:pPr>
            <a:r>
              <a:rPr lang="zh-CN" altLang="en-US" sz="1600" dirty="0">
                <a:latin typeface="微软雅黑" panose="020B0503020204020204" pitchFamily="34" charset="-122"/>
                <a:ea typeface="微软雅黑" panose="020B0503020204020204" pitchFamily="34" charset="-122"/>
              </a:rPr>
              <a:t>某保险人责任</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某保险人独立责任限额</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所有保险人独立责任之和</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损失额</a:t>
            </a:r>
          </a:p>
        </p:txBody>
      </p:sp>
      <p:grpSp>
        <p:nvGrpSpPr>
          <p:cNvPr id="24" name="组合 23">
            <a:extLst>
              <a:ext uri="{FF2B5EF4-FFF2-40B4-BE49-F238E27FC236}">
                <a16:creationId xmlns="" xmlns:a16="http://schemas.microsoft.com/office/drawing/2014/main" id="{CE65C95C-61D3-4E94-A73C-5E3D19488F66}"/>
              </a:ext>
            </a:extLst>
          </p:cNvPr>
          <p:cNvGrpSpPr/>
          <p:nvPr/>
        </p:nvGrpSpPr>
        <p:grpSpPr>
          <a:xfrm>
            <a:off x="-3518" y="-1"/>
            <a:ext cx="12195518" cy="737406"/>
            <a:chOff x="1300626" y="-1"/>
            <a:chExt cx="12195518" cy="737406"/>
          </a:xfrm>
        </p:grpSpPr>
        <p:grpSp>
          <p:nvGrpSpPr>
            <p:cNvPr id="25" name="组合 24">
              <a:extLst>
                <a:ext uri="{FF2B5EF4-FFF2-40B4-BE49-F238E27FC236}">
                  <a16:creationId xmlns="" xmlns:a16="http://schemas.microsoft.com/office/drawing/2014/main" id="{10BD59C9-1045-472E-9147-1EEAB15FBC1D}"/>
                </a:ext>
              </a:extLst>
            </p:cNvPr>
            <p:cNvGrpSpPr/>
            <p:nvPr/>
          </p:nvGrpSpPr>
          <p:grpSpPr>
            <a:xfrm>
              <a:off x="1300626" y="-1"/>
              <a:ext cx="7775608" cy="737406"/>
              <a:chOff x="1300626" y="-1"/>
              <a:chExt cx="7775608" cy="737406"/>
            </a:xfrm>
          </p:grpSpPr>
          <p:sp>
            <p:nvSpPr>
              <p:cNvPr id="31" name="任意多边形 17">
                <a:extLst>
                  <a:ext uri="{FF2B5EF4-FFF2-40B4-BE49-F238E27FC236}">
                    <a16:creationId xmlns="" xmlns:a16="http://schemas.microsoft.com/office/drawing/2014/main" id="{085E0DD3-5196-432E-88B2-79538120DA3D}"/>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2" name="文本框 1">
                <a:extLst>
                  <a:ext uri="{FF2B5EF4-FFF2-40B4-BE49-F238E27FC236}">
                    <a16:creationId xmlns="" xmlns:a16="http://schemas.microsoft.com/office/drawing/2014/main" id="{B940150F-0406-4D29-BD2E-A978939EEF16}"/>
                  </a:ext>
                </a:extLst>
              </p:cNvPr>
              <p:cNvSpPr>
                <a:spLocks noChangeArrowheads="1"/>
              </p:cNvSpPr>
              <p:nvPr/>
            </p:nvSpPr>
            <p:spPr bwMode="auto">
              <a:xfrm>
                <a:off x="2354522" y="66878"/>
                <a:ext cx="67217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损失补偿原则</a:t>
                </a:r>
                <a:r>
                  <a:rPr lang="en-US" altLang="zh-CN"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损失分摊原则</a:t>
                </a:r>
              </a:p>
            </p:txBody>
          </p:sp>
          <p:sp>
            <p:nvSpPr>
              <p:cNvPr id="33" name="任意多边形 17">
                <a:extLst>
                  <a:ext uri="{FF2B5EF4-FFF2-40B4-BE49-F238E27FC236}">
                    <a16:creationId xmlns="" xmlns:a16="http://schemas.microsoft.com/office/drawing/2014/main" id="{4C65E1F2-4191-4574-B67E-795D8C9D9B09}"/>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0" name="任意多边形 17">
                <a:extLst>
                  <a:ext uri="{FF2B5EF4-FFF2-40B4-BE49-F238E27FC236}">
                    <a16:creationId xmlns="" xmlns:a16="http://schemas.microsoft.com/office/drawing/2014/main" id="{18B4B12A-B82D-426D-8B44-B2C9304CB15B}"/>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26" name="直接连接符 25">
              <a:extLst>
                <a:ext uri="{FF2B5EF4-FFF2-40B4-BE49-F238E27FC236}">
                  <a16:creationId xmlns="" xmlns:a16="http://schemas.microsoft.com/office/drawing/2014/main" id="{55835B6E-FFD4-4FE1-9BCB-602CC8C1F465}"/>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87066585"/>
      </p:ext>
    </p:extLst>
  </p:cSld>
  <p:clrMapOvr>
    <a:masterClrMapping/>
  </p:clrMapOvr>
  <mc:AlternateContent xmlns:mc="http://schemas.openxmlformats.org/markup-compatibility/2006" xmlns:p14="http://schemas.microsoft.com/office/powerpoint/2010/main">
    <mc:Choice Requires="p14">
      <p:transition spd="slow" p14:dur="1600" advTm="9000">
        <p14:prism isInverted="1"/>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6" presetClass="entr" presetSubtype="2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750"/>
                            </p:stCondLst>
                            <p:childTnLst>
                              <p:par>
                                <p:cTn id="18" presetID="47"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750"/>
                                        <p:tgtEl>
                                          <p:spTgt spid="17"/>
                                        </p:tgtEl>
                                      </p:cBhvr>
                                    </p:animEffect>
                                    <p:anim calcmode="lin" valueType="num">
                                      <p:cBhvr>
                                        <p:cTn id="21" dur="750" fill="hold"/>
                                        <p:tgtEl>
                                          <p:spTgt spid="17"/>
                                        </p:tgtEl>
                                        <p:attrNameLst>
                                          <p:attrName>ppt_x</p:attrName>
                                        </p:attrNameLst>
                                      </p:cBhvr>
                                      <p:tavLst>
                                        <p:tav tm="0">
                                          <p:val>
                                            <p:strVal val="#ppt_x"/>
                                          </p:val>
                                        </p:tav>
                                        <p:tav tm="100000">
                                          <p:val>
                                            <p:strVal val="#ppt_x"/>
                                          </p:val>
                                        </p:tav>
                                      </p:tavLst>
                                    </p:anim>
                                    <p:anim calcmode="lin" valueType="num">
                                      <p:cBhvr>
                                        <p:cTn id="22" dur="750" fill="hold"/>
                                        <p:tgtEl>
                                          <p:spTgt spid="1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750"/>
                                        <p:tgtEl>
                                          <p:spTgt spid="16"/>
                                        </p:tgtEl>
                                      </p:cBhvr>
                                    </p:animEffect>
                                    <p:anim calcmode="lin" valueType="num">
                                      <p:cBhvr>
                                        <p:cTn id="26" dur="750" fill="hold"/>
                                        <p:tgtEl>
                                          <p:spTgt spid="16"/>
                                        </p:tgtEl>
                                        <p:attrNameLst>
                                          <p:attrName>ppt_x</p:attrName>
                                        </p:attrNameLst>
                                      </p:cBhvr>
                                      <p:tavLst>
                                        <p:tav tm="0">
                                          <p:val>
                                            <p:strVal val="#ppt_x"/>
                                          </p:val>
                                        </p:tav>
                                        <p:tav tm="100000">
                                          <p:val>
                                            <p:strVal val="#ppt_x"/>
                                          </p:val>
                                        </p:tav>
                                      </p:tavLst>
                                    </p:anim>
                                    <p:anim calcmode="lin" valueType="num">
                                      <p:cBhvr>
                                        <p:cTn id="27" dur="7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500"/>
                                        <p:tgtEl>
                                          <p:spTgt spid="1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3500"/>
                            </p:stCondLst>
                            <p:childTnLst>
                              <p:par>
                                <p:cTn id="37" presetID="47"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750"/>
                                        <p:tgtEl>
                                          <p:spTgt spid="18"/>
                                        </p:tgtEl>
                                      </p:cBhvr>
                                    </p:animEffect>
                                    <p:anim calcmode="lin" valueType="num">
                                      <p:cBhvr>
                                        <p:cTn id="40" dur="750" fill="hold"/>
                                        <p:tgtEl>
                                          <p:spTgt spid="18"/>
                                        </p:tgtEl>
                                        <p:attrNameLst>
                                          <p:attrName>ppt_x</p:attrName>
                                        </p:attrNameLst>
                                      </p:cBhvr>
                                      <p:tavLst>
                                        <p:tav tm="0">
                                          <p:val>
                                            <p:strVal val="#ppt_x"/>
                                          </p:val>
                                        </p:tav>
                                        <p:tav tm="100000">
                                          <p:val>
                                            <p:strVal val="#ppt_x"/>
                                          </p:val>
                                        </p:tav>
                                      </p:tavLst>
                                    </p:anim>
                                    <p:anim calcmode="lin" valueType="num">
                                      <p:cBhvr>
                                        <p:cTn id="41" dur="75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4250"/>
                            </p:stCondLst>
                            <p:childTnLst>
                              <p:par>
                                <p:cTn id="43" presetID="16" presetClass="entr" presetSubtype="2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arn(inVertical)">
                                      <p:cBhvr>
                                        <p:cTn id="45" dur="500"/>
                                        <p:tgtEl>
                                          <p:spTgt spid="14"/>
                                        </p:tgtEl>
                                      </p:cBhvr>
                                    </p:animEffect>
                                  </p:childTnLst>
                                </p:cTn>
                              </p:par>
                            </p:childTnLst>
                          </p:cTn>
                        </p:par>
                        <p:par>
                          <p:cTn id="46" fill="hold">
                            <p:stCondLst>
                              <p:cond delay="475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5250"/>
                            </p:stCondLst>
                            <p:childTnLst>
                              <p:par>
                                <p:cTn id="51" presetID="47"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anim calcmode="lin" valueType="num">
                                      <p:cBhvr>
                                        <p:cTn id="54" dur="750" fill="hold"/>
                                        <p:tgtEl>
                                          <p:spTgt spid="19"/>
                                        </p:tgtEl>
                                        <p:attrNameLst>
                                          <p:attrName>ppt_x</p:attrName>
                                        </p:attrNameLst>
                                      </p:cBhvr>
                                      <p:tavLst>
                                        <p:tav tm="0">
                                          <p:val>
                                            <p:strVal val="#ppt_x"/>
                                          </p:val>
                                        </p:tav>
                                        <p:tav tm="100000">
                                          <p:val>
                                            <p:strVal val="#ppt_x"/>
                                          </p:val>
                                        </p:tav>
                                      </p:tavLst>
                                    </p:anim>
                                    <p:anim calcmode="lin" valueType="num">
                                      <p:cBhvr>
                                        <p:cTn id="55" dur="75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750"/>
                                        <p:tgtEl>
                                          <p:spTgt spid="20"/>
                                        </p:tgtEl>
                                      </p:cBhvr>
                                    </p:animEffect>
                                    <p:anim calcmode="lin" valueType="num">
                                      <p:cBhvr>
                                        <p:cTn id="59" dur="750" fill="hold"/>
                                        <p:tgtEl>
                                          <p:spTgt spid="20"/>
                                        </p:tgtEl>
                                        <p:attrNameLst>
                                          <p:attrName>ppt_x</p:attrName>
                                        </p:attrNameLst>
                                      </p:cBhvr>
                                      <p:tavLst>
                                        <p:tav tm="0">
                                          <p:val>
                                            <p:strVal val="#ppt_x"/>
                                          </p:val>
                                        </p:tav>
                                        <p:tav tm="100000">
                                          <p:val>
                                            <p:strVal val="#ppt_x"/>
                                          </p:val>
                                        </p:tav>
                                      </p:tavLst>
                                    </p:anim>
                                    <p:anim calcmode="lin" valueType="num">
                                      <p:cBhvr>
                                        <p:cTn id="60"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p:bldP spid="12" grpId="0" animBg="1"/>
      <p:bldP spid="13" grpId="0"/>
      <p:bldP spid="14" grpId="0" animBg="1"/>
      <p:bldP spid="15" grpId="0"/>
      <p:bldP spid="16" grpId="0"/>
      <p:bldP spid="17" grpId="0"/>
      <p:bldP spid="18" grpId="0"/>
      <p:bldP spid="19"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1604798"/>
            <a:ext cx="12197259" cy="2208245"/>
          </a:xfrm>
          <a:prstGeom prst="rect">
            <a:avLst/>
          </a:prstGeom>
          <a:solidFill>
            <a:srgbClr val="BFBFB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 name="组合 1"/>
          <p:cNvGrpSpPr/>
          <p:nvPr/>
        </p:nvGrpSpPr>
        <p:grpSpPr>
          <a:xfrm>
            <a:off x="594634" y="2563930"/>
            <a:ext cx="4925303" cy="3568108"/>
            <a:chOff x="445975" y="1922947"/>
            <a:chExt cx="3693977" cy="2676081"/>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975" y="1922947"/>
              <a:ext cx="3693977" cy="2676081"/>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75936" y="2044700"/>
              <a:ext cx="3420000" cy="1937431"/>
            </a:xfrm>
            <a:prstGeom prst="rect">
              <a:avLst/>
            </a:prstGeom>
          </p:spPr>
        </p:pic>
      </p:grpSp>
      <p:sp>
        <p:nvSpPr>
          <p:cNvPr id="12" name="矩形 11"/>
          <p:cNvSpPr/>
          <p:nvPr/>
        </p:nvSpPr>
        <p:spPr>
          <a:xfrm>
            <a:off x="5973859" y="1858963"/>
            <a:ext cx="5857487" cy="666977"/>
          </a:xfrm>
          <a:prstGeom prst="rect">
            <a:avLst/>
          </a:prstGeom>
        </p:spPr>
        <p:txBody>
          <a:bodyPr wrap="square">
            <a:spAutoFit/>
          </a:bodyPr>
          <a:lstStyle/>
          <a:p>
            <a:pPr marL="457189" indent="-457189">
              <a:buFont typeface="+mj-lt"/>
              <a:buAutoNum type="arabicPeriod"/>
            </a:pPr>
            <a:r>
              <a:rPr lang="zh-CN" altLang="en-US" sz="1867" dirty="0">
                <a:solidFill>
                  <a:schemeClr val="bg1"/>
                </a:solidFill>
                <a:latin typeface="微软雅黑" panose="020B0503020204020204" pitchFamily="34" charset="-122"/>
                <a:ea typeface="微软雅黑" panose="020B0503020204020204" pitchFamily="34" charset="-122"/>
              </a:rPr>
              <a:t>从最初实践出发，按逻辑推理，判断下一个事件</a:t>
            </a:r>
            <a:endParaRPr lang="en-US" altLang="zh-CN" sz="1867" dirty="0">
              <a:solidFill>
                <a:schemeClr val="bg1"/>
              </a:solidFill>
              <a:latin typeface="微软雅黑" panose="020B0503020204020204" pitchFamily="34" charset="-122"/>
              <a:ea typeface="微软雅黑" panose="020B0503020204020204" pitchFamily="34" charset="-122"/>
            </a:endParaRPr>
          </a:p>
          <a:p>
            <a:pPr marL="457189" indent="-457189">
              <a:buFont typeface="+mj-lt"/>
              <a:buAutoNum type="arabicPeriod"/>
            </a:pPr>
            <a:r>
              <a:rPr lang="zh-CN" altLang="en-US" sz="1867" dirty="0">
                <a:solidFill>
                  <a:schemeClr val="bg1"/>
                </a:solidFill>
                <a:latin typeface="微软雅黑" panose="020B0503020204020204" pitchFamily="34" charset="-122"/>
                <a:ea typeface="微软雅黑" panose="020B0503020204020204" pitchFamily="34" charset="-122"/>
              </a:rPr>
              <a:t>从损失开始，按顺序自后向前追溯</a:t>
            </a:r>
          </a:p>
        </p:txBody>
      </p:sp>
      <p:sp>
        <p:nvSpPr>
          <p:cNvPr id="13" name="矩形 12"/>
          <p:cNvSpPr/>
          <p:nvPr/>
        </p:nvSpPr>
        <p:spPr>
          <a:xfrm>
            <a:off x="2975908" y="1892829"/>
            <a:ext cx="2574744" cy="502766"/>
          </a:xfrm>
          <a:prstGeom prst="rect">
            <a:avLst/>
          </a:prstGeom>
        </p:spPr>
        <p:txBody>
          <a:bodyPr wrap="none">
            <a:spAutoFit/>
          </a:bodyPr>
          <a:lstStyle/>
          <a:p>
            <a:r>
              <a:rPr lang="zh-CN" altLang="en-US" sz="2667" b="1" dirty="0">
                <a:solidFill>
                  <a:schemeClr val="bg1"/>
                </a:solidFill>
                <a:latin typeface="微软雅黑" panose="020B0503020204020204" pitchFamily="34" charset="-122"/>
                <a:ea typeface="微软雅黑" panose="020B0503020204020204" pitchFamily="34" charset="-122"/>
              </a:rPr>
              <a:t>近因的认定方法</a:t>
            </a:r>
          </a:p>
        </p:txBody>
      </p:sp>
      <p:grpSp>
        <p:nvGrpSpPr>
          <p:cNvPr id="3" name="组合 2"/>
          <p:cNvGrpSpPr/>
          <p:nvPr/>
        </p:nvGrpSpPr>
        <p:grpSpPr>
          <a:xfrm>
            <a:off x="6960096" y="3971326"/>
            <a:ext cx="682101" cy="682101"/>
            <a:chOff x="5220072" y="2978494"/>
            <a:chExt cx="511576" cy="511576"/>
          </a:xfrm>
        </p:grpSpPr>
        <p:sp>
          <p:nvSpPr>
            <p:cNvPr id="16" name="椭圆 15"/>
            <p:cNvSpPr/>
            <p:nvPr/>
          </p:nvSpPr>
          <p:spPr>
            <a:xfrm>
              <a:off x="5220072" y="2978494"/>
              <a:ext cx="511576" cy="511576"/>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矩形-3"/>
            <p:cNvSpPr>
              <a:spLocks noEditPoints="1"/>
            </p:cNvSpPr>
            <p:nvPr/>
          </p:nvSpPr>
          <p:spPr bwMode="auto">
            <a:xfrm>
              <a:off x="5384338" y="3096668"/>
              <a:ext cx="183044" cy="280395"/>
            </a:xfrm>
            <a:custGeom>
              <a:avLst/>
              <a:gdLst>
                <a:gd name="T0" fmla="*/ 1779 w 1886"/>
                <a:gd name="T1" fmla="*/ 2801 h 2914"/>
                <a:gd name="T2" fmla="*/ 1886 w 1886"/>
                <a:gd name="T3" fmla="*/ 2538 h 2914"/>
                <a:gd name="T4" fmla="*/ 1886 w 1886"/>
                <a:gd name="T5" fmla="*/ 375 h 2914"/>
                <a:gd name="T6" fmla="*/ 1776 w 1886"/>
                <a:gd name="T7" fmla="*/ 110 h 2914"/>
                <a:gd name="T8" fmla="*/ 1511 w 1886"/>
                <a:gd name="T9" fmla="*/ 0 h 2914"/>
                <a:gd name="T10" fmla="*/ 375 w 1886"/>
                <a:gd name="T11" fmla="*/ 0 h 2914"/>
                <a:gd name="T12" fmla="*/ 111 w 1886"/>
                <a:gd name="T13" fmla="*/ 110 h 2914"/>
                <a:gd name="T14" fmla="*/ 110 w 1886"/>
                <a:gd name="T15" fmla="*/ 111 h 2914"/>
                <a:gd name="T16" fmla="*/ 0 w 1886"/>
                <a:gd name="T17" fmla="*/ 375 h 2914"/>
                <a:gd name="T18" fmla="*/ 0 w 1886"/>
                <a:gd name="T19" fmla="*/ 2538 h 2914"/>
                <a:gd name="T20" fmla="*/ 110 w 1886"/>
                <a:gd name="T21" fmla="*/ 2803 h 2914"/>
                <a:gd name="T22" fmla="*/ 375 w 1886"/>
                <a:gd name="T23" fmla="*/ 2914 h 2914"/>
                <a:gd name="T24" fmla="*/ 1511 w 1886"/>
                <a:gd name="T25" fmla="*/ 2914 h 2914"/>
                <a:gd name="T26" fmla="*/ 1776 w 1886"/>
                <a:gd name="T27" fmla="*/ 2803 h 2914"/>
                <a:gd name="T28" fmla="*/ 1778 w 1886"/>
                <a:gd name="T29" fmla="*/ 2801 h 2914"/>
                <a:gd name="T30" fmla="*/ 1779 w 1886"/>
                <a:gd name="T31" fmla="*/ 2801 h 2914"/>
                <a:gd name="T32" fmla="*/ 1779 w 1886"/>
                <a:gd name="T33" fmla="*/ 2801 h 2914"/>
                <a:gd name="T34" fmla="*/ 943 w 1886"/>
                <a:gd name="T35" fmla="*/ 2481 h 2914"/>
                <a:gd name="T36" fmla="*/ 1126 w 1886"/>
                <a:gd name="T37" fmla="*/ 2664 h 2914"/>
                <a:gd name="T38" fmla="*/ 943 w 1886"/>
                <a:gd name="T39" fmla="*/ 2847 h 2914"/>
                <a:gd name="T40" fmla="*/ 760 w 1886"/>
                <a:gd name="T41" fmla="*/ 2664 h 2914"/>
                <a:gd name="T42" fmla="*/ 943 w 1886"/>
                <a:gd name="T43" fmla="*/ 2481 h 2914"/>
                <a:gd name="T44" fmla="*/ 943 w 1886"/>
                <a:gd name="T45" fmla="*/ 2481 h 2914"/>
                <a:gd name="T46" fmla="*/ 147 w 1886"/>
                <a:gd name="T47" fmla="*/ 2414 h 2914"/>
                <a:gd name="T48" fmla="*/ 147 w 1886"/>
                <a:gd name="T49" fmla="*/ 375 h 2914"/>
                <a:gd name="T50" fmla="*/ 214 w 1886"/>
                <a:gd name="T51" fmla="*/ 214 h 2914"/>
                <a:gd name="T52" fmla="*/ 214 w 1886"/>
                <a:gd name="T53" fmla="*/ 214 h 2914"/>
                <a:gd name="T54" fmla="*/ 375 w 1886"/>
                <a:gd name="T55" fmla="*/ 147 h 2914"/>
                <a:gd name="T56" fmla="*/ 1511 w 1886"/>
                <a:gd name="T57" fmla="*/ 147 h 2914"/>
                <a:gd name="T58" fmla="*/ 1672 w 1886"/>
                <a:gd name="T59" fmla="*/ 214 h 2914"/>
                <a:gd name="T60" fmla="*/ 1739 w 1886"/>
                <a:gd name="T61" fmla="*/ 375 h 2914"/>
                <a:gd name="T62" fmla="*/ 1739 w 1886"/>
                <a:gd name="T63" fmla="*/ 2414 h 2914"/>
                <a:gd name="T64" fmla="*/ 147 w 1886"/>
                <a:gd name="T65" fmla="*/ 2414 h 2914"/>
                <a:gd name="T66" fmla="*/ 147 w 1886"/>
                <a:gd name="T67" fmla="*/ 2414 h 2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86" h="2914">
                  <a:moveTo>
                    <a:pt x="1779" y="2801"/>
                  </a:moveTo>
                  <a:cubicBezTo>
                    <a:pt x="1847" y="2730"/>
                    <a:pt x="1886" y="2637"/>
                    <a:pt x="1886" y="2538"/>
                  </a:cubicBezTo>
                  <a:cubicBezTo>
                    <a:pt x="1886" y="375"/>
                    <a:pt x="1886" y="375"/>
                    <a:pt x="1886" y="375"/>
                  </a:cubicBezTo>
                  <a:cubicBezTo>
                    <a:pt x="1886" y="276"/>
                    <a:pt x="1846" y="181"/>
                    <a:pt x="1776" y="110"/>
                  </a:cubicBezTo>
                  <a:cubicBezTo>
                    <a:pt x="1706" y="40"/>
                    <a:pt x="1611" y="0"/>
                    <a:pt x="1511" y="0"/>
                  </a:cubicBezTo>
                  <a:cubicBezTo>
                    <a:pt x="375" y="0"/>
                    <a:pt x="375" y="0"/>
                    <a:pt x="375" y="0"/>
                  </a:cubicBezTo>
                  <a:cubicBezTo>
                    <a:pt x="276" y="0"/>
                    <a:pt x="181" y="40"/>
                    <a:pt x="111" y="110"/>
                  </a:cubicBezTo>
                  <a:cubicBezTo>
                    <a:pt x="110" y="111"/>
                    <a:pt x="110" y="111"/>
                    <a:pt x="110" y="111"/>
                  </a:cubicBezTo>
                  <a:cubicBezTo>
                    <a:pt x="40" y="181"/>
                    <a:pt x="0" y="276"/>
                    <a:pt x="0" y="375"/>
                  </a:cubicBezTo>
                  <a:cubicBezTo>
                    <a:pt x="0" y="2538"/>
                    <a:pt x="0" y="2538"/>
                    <a:pt x="0" y="2538"/>
                  </a:cubicBezTo>
                  <a:cubicBezTo>
                    <a:pt x="0" y="2638"/>
                    <a:pt x="40" y="2733"/>
                    <a:pt x="110" y="2803"/>
                  </a:cubicBezTo>
                  <a:cubicBezTo>
                    <a:pt x="181" y="2874"/>
                    <a:pt x="275" y="2914"/>
                    <a:pt x="375" y="2914"/>
                  </a:cubicBezTo>
                  <a:cubicBezTo>
                    <a:pt x="1511" y="2914"/>
                    <a:pt x="1511" y="2914"/>
                    <a:pt x="1511" y="2914"/>
                  </a:cubicBezTo>
                  <a:cubicBezTo>
                    <a:pt x="1611" y="2914"/>
                    <a:pt x="1705" y="2874"/>
                    <a:pt x="1776" y="2803"/>
                  </a:cubicBezTo>
                  <a:cubicBezTo>
                    <a:pt x="1778" y="2801"/>
                    <a:pt x="1778" y="2801"/>
                    <a:pt x="1778" y="2801"/>
                  </a:cubicBezTo>
                  <a:cubicBezTo>
                    <a:pt x="1779" y="2801"/>
                    <a:pt x="1779" y="2801"/>
                    <a:pt x="1779" y="2801"/>
                  </a:cubicBezTo>
                  <a:cubicBezTo>
                    <a:pt x="1779" y="2801"/>
                    <a:pt x="1779" y="2801"/>
                    <a:pt x="1779" y="2801"/>
                  </a:cubicBezTo>
                  <a:close/>
                  <a:moveTo>
                    <a:pt x="943" y="2481"/>
                  </a:moveTo>
                  <a:cubicBezTo>
                    <a:pt x="1044" y="2481"/>
                    <a:pt x="1126" y="2563"/>
                    <a:pt x="1126" y="2664"/>
                  </a:cubicBezTo>
                  <a:cubicBezTo>
                    <a:pt x="1126" y="2765"/>
                    <a:pt x="1044" y="2847"/>
                    <a:pt x="943" y="2847"/>
                  </a:cubicBezTo>
                  <a:cubicBezTo>
                    <a:pt x="842" y="2847"/>
                    <a:pt x="760" y="2765"/>
                    <a:pt x="760" y="2664"/>
                  </a:cubicBezTo>
                  <a:cubicBezTo>
                    <a:pt x="760" y="2563"/>
                    <a:pt x="842" y="2481"/>
                    <a:pt x="943" y="2481"/>
                  </a:cubicBezTo>
                  <a:cubicBezTo>
                    <a:pt x="943" y="2481"/>
                    <a:pt x="943" y="2481"/>
                    <a:pt x="943" y="2481"/>
                  </a:cubicBezTo>
                  <a:close/>
                  <a:moveTo>
                    <a:pt x="147" y="2414"/>
                  </a:moveTo>
                  <a:cubicBezTo>
                    <a:pt x="147" y="375"/>
                    <a:pt x="147" y="375"/>
                    <a:pt x="147" y="375"/>
                  </a:cubicBezTo>
                  <a:cubicBezTo>
                    <a:pt x="147" y="315"/>
                    <a:pt x="171" y="257"/>
                    <a:pt x="214" y="214"/>
                  </a:cubicBezTo>
                  <a:cubicBezTo>
                    <a:pt x="214" y="214"/>
                    <a:pt x="214" y="214"/>
                    <a:pt x="214" y="214"/>
                  </a:cubicBezTo>
                  <a:cubicBezTo>
                    <a:pt x="257" y="171"/>
                    <a:pt x="315" y="147"/>
                    <a:pt x="375" y="147"/>
                  </a:cubicBezTo>
                  <a:cubicBezTo>
                    <a:pt x="1511" y="147"/>
                    <a:pt x="1511" y="147"/>
                    <a:pt x="1511" y="147"/>
                  </a:cubicBezTo>
                  <a:cubicBezTo>
                    <a:pt x="1572" y="147"/>
                    <a:pt x="1629" y="171"/>
                    <a:pt x="1672" y="214"/>
                  </a:cubicBezTo>
                  <a:cubicBezTo>
                    <a:pt x="1715" y="257"/>
                    <a:pt x="1739" y="315"/>
                    <a:pt x="1739" y="375"/>
                  </a:cubicBezTo>
                  <a:cubicBezTo>
                    <a:pt x="1739" y="2414"/>
                    <a:pt x="1739" y="2414"/>
                    <a:pt x="1739" y="2414"/>
                  </a:cubicBezTo>
                  <a:cubicBezTo>
                    <a:pt x="147" y="2414"/>
                    <a:pt x="147" y="2414"/>
                    <a:pt x="147" y="2414"/>
                  </a:cubicBezTo>
                  <a:cubicBezTo>
                    <a:pt x="147" y="2414"/>
                    <a:pt x="147" y="2414"/>
                    <a:pt x="147" y="2414"/>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4" name="组合 3"/>
          <p:cNvGrpSpPr/>
          <p:nvPr/>
        </p:nvGrpSpPr>
        <p:grpSpPr>
          <a:xfrm>
            <a:off x="9542358" y="3971326"/>
            <a:ext cx="682101" cy="682101"/>
            <a:chOff x="7156768" y="2978494"/>
            <a:chExt cx="511576" cy="511576"/>
          </a:xfrm>
        </p:grpSpPr>
        <p:sp>
          <p:nvSpPr>
            <p:cNvPr id="17" name="椭圆 16"/>
            <p:cNvSpPr/>
            <p:nvPr/>
          </p:nvSpPr>
          <p:spPr>
            <a:xfrm>
              <a:off x="7156768" y="2978494"/>
              <a:ext cx="511576" cy="511576"/>
            </a:xfrm>
            <a:prstGeom prst="ellips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矩形-2"/>
            <p:cNvSpPr>
              <a:spLocks/>
            </p:cNvSpPr>
            <p:nvPr/>
          </p:nvSpPr>
          <p:spPr bwMode="auto">
            <a:xfrm>
              <a:off x="7290588" y="3107741"/>
              <a:ext cx="243935" cy="253082"/>
            </a:xfrm>
            <a:custGeom>
              <a:avLst/>
              <a:gdLst>
                <a:gd name="T0" fmla="*/ 2147483647 w 137"/>
                <a:gd name="T1" fmla="*/ 2147483647 h 142"/>
                <a:gd name="T2" fmla="*/ 2147483647 w 137"/>
                <a:gd name="T3" fmla="*/ 2147483647 h 142"/>
                <a:gd name="T4" fmla="*/ 2147483647 w 137"/>
                <a:gd name="T5" fmla="*/ 2147483647 h 142"/>
                <a:gd name="T6" fmla="*/ 2147483647 w 137"/>
                <a:gd name="T7" fmla="*/ 0 h 142"/>
                <a:gd name="T8" fmla="*/ 2147483647 w 137"/>
                <a:gd name="T9" fmla="*/ 2147483647 h 142"/>
                <a:gd name="T10" fmla="*/ 0 w 137"/>
                <a:gd name="T11" fmla="*/ 2147483647 h 142"/>
                <a:gd name="T12" fmla="*/ 2147483647 w 137"/>
                <a:gd name="T13" fmla="*/ 2147483647 h 142"/>
                <a:gd name="T14" fmla="*/ 2147483647 w 137"/>
                <a:gd name="T15" fmla="*/ 2147483647 h 142"/>
                <a:gd name="T16" fmla="*/ 2147483647 w 137"/>
                <a:gd name="T17" fmla="*/ 2147483647 h 142"/>
                <a:gd name="T18" fmla="*/ 2147483647 w 137"/>
                <a:gd name="T19" fmla="*/ 2147483647 h 142"/>
                <a:gd name="T20" fmla="*/ 2147483647 w 137"/>
                <a:gd name="T21" fmla="*/ 2147483647 h 142"/>
                <a:gd name="T22" fmla="*/ 2147483647 w 137"/>
                <a:gd name="T23" fmla="*/ 2147483647 h 142"/>
                <a:gd name="T24" fmla="*/ 2147483647 w 137"/>
                <a:gd name="T25" fmla="*/ 2147483647 h 142"/>
                <a:gd name="T26" fmla="*/ 2147483647 w 137"/>
                <a:gd name="T27" fmla="*/ 2147483647 h 142"/>
                <a:gd name="T28" fmla="*/ 2147483647 w 137"/>
                <a:gd name="T29" fmla="*/ 2147483647 h 142"/>
                <a:gd name="T30" fmla="*/ 2147483647 w 137"/>
                <a:gd name="T31" fmla="*/ 2147483647 h 142"/>
                <a:gd name="T32" fmla="*/ 2147483647 w 137"/>
                <a:gd name="T33" fmla="*/ 2147483647 h 142"/>
                <a:gd name="T34" fmla="*/ 2147483647 w 137"/>
                <a:gd name="T35" fmla="*/ 2147483647 h 142"/>
                <a:gd name="T36" fmla="*/ 2147483647 w 137"/>
                <a:gd name="T37" fmla="*/ 2147483647 h 142"/>
                <a:gd name="T38" fmla="*/ 2147483647 w 137"/>
                <a:gd name="T39" fmla="*/ 2147483647 h 142"/>
                <a:gd name="T40" fmla="*/ 2147483647 w 137"/>
                <a:gd name="T41" fmla="*/ 2147483647 h 142"/>
                <a:gd name="T42" fmla="*/ 2147483647 w 137"/>
                <a:gd name="T43" fmla="*/ 2147483647 h 142"/>
                <a:gd name="T44" fmla="*/ 2147483647 w 137"/>
                <a:gd name="T45" fmla="*/ 2147483647 h 142"/>
                <a:gd name="T46" fmla="*/ 2147483647 w 137"/>
                <a:gd name="T47" fmla="*/ 2147483647 h 142"/>
                <a:gd name="T48" fmla="*/ 2147483647 w 137"/>
                <a:gd name="T49" fmla="*/ 2147483647 h 142"/>
                <a:gd name="T50" fmla="*/ 2147483647 w 137"/>
                <a:gd name="T51" fmla="*/ 2147483647 h 142"/>
                <a:gd name="T52" fmla="*/ 2147483647 w 137"/>
                <a:gd name="T53" fmla="*/ 2147483647 h 142"/>
                <a:gd name="T54" fmla="*/ 2147483647 w 137"/>
                <a:gd name="T55" fmla="*/ 2147483647 h 142"/>
                <a:gd name="T56" fmla="*/ 2147483647 w 137"/>
                <a:gd name="T57" fmla="*/ 2147483647 h 142"/>
                <a:gd name="T58" fmla="*/ 2147483647 w 137"/>
                <a:gd name="T59" fmla="*/ 2147483647 h 1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a:lstStyle/>
            <a:p>
              <a:endParaRPr lang="zh-CN" altLang="en-US" sz="2400"/>
            </a:p>
          </p:txBody>
        </p:sp>
      </p:grpSp>
      <p:sp>
        <p:nvSpPr>
          <p:cNvPr id="20" name="矩形 19"/>
          <p:cNvSpPr/>
          <p:nvPr/>
        </p:nvSpPr>
        <p:spPr>
          <a:xfrm>
            <a:off x="5931903" y="2756925"/>
            <a:ext cx="5732716" cy="666977"/>
          </a:xfrm>
          <a:prstGeom prst="rect">
            <a:avLst/>
          </a:prstGeom>
        </p:spPr>
        <p:txBody>
          <a:bodyPr wrap="square">
            <a:spAutoFit/>
          </a:bodyPr>
          <a:lstStyle/>
          <a:p>
            <a:r>
              <a:rPr lang="zh-CN" altLang="en-US" sz="1867" dirty="0">
                <a:solidFill>
                  <a:schemeClr val="bg1"/>
                </a:solidFill>
                <a:latin typeface="微软雅黑" panose="020B0503020204020204" pitchFamily="34" charset="-122"/>
                <a:ea typeface="微软雅黑" panose="020B0503020204020204" pitchFamily="34" charset="-122"/>
              </a:rPr>
              <a:t>       例：暴风吹倒了电线杆，电线短路引起火花，火花引燃房屋，导致财产损失</a:t>
            </a:r>
          </a:p>
        </p:txBody>
      </p:sp>
      <p:sp>
        <p:nvSpPr>
          <p:cNvPr id="21" name="矩形 20"/>
          <p:cNvSpPr/>
          <p:nvPr/>
        </p:nvSpPr>
        <p:spPr>
          <a:xfrm>
            <a:off x="5978741" y="4694171"/>
            <a:ext cx="2709548" cy="1156855"/>
          </a:xfrm>
          <a:prstGeom prst="rect">
            <a:avLst/>
          </a:prstGeom>
        </p:spPr>
        <p:txBody>
          <a:bodyPr wrap="square">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顺推：</a:t>
            </a:r>
            <a:r>
              <a:rPr lang="zh-CN" altLang="en-US" sz="1600" dirty="0">
                <a:latin typeface="微软雅黑" panose="020B0503020204020204" pitchFamily="34" charset="-122"/>
                <a:ea typeface="微软雅黑" panose="020B0503020204020204" pitchFamily="34" charset="-122"/>
              </a:rPr>
              <a:t>暴风</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电线杆被刮倒</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电线短路</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火花</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起火</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财产损失</a:t>
            </a:r>
          </a:p>
        </p:txBody>
      </p:sp>
      <p:sp>
        <p:nvSpPr>
          <p:cNvPr id="23" name="矩形 22"/>
          <p:cNvSpPr/>
          <p:nvPr/>
        </p:nvSpPr>
        <p:spPr>
          <a:xfrm>
            <a:off x="8691257" y="4694171"/>
            <a:ext cx="2709548" cy="1156855"/>
          </a:xfrm>
          <a:prstGeom prst="rect">
            <a:avLst/>
          </a:prstGeom>
        </p:spPr>
        <p:txBody>
          <a:bodyPr wrap="square">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逆推：</a:t>
            </a:r>
            <a:r>
              <a:rPr lang="zh-CN" altLang="en-US" sz="1600" dirty="0">
                <a:latin typeface="微软雅黑" panose="020B0503020204020204" pitchFamily="34" charset="-122"/>
                <a:ea typeface="微软雅黑" panose="020B0503020204020204" pitchFamily="34" charset="-122"/>
              </a:rPr>
              <a:t>财产损失</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起火</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火花</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电线短路</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电线杆被刮倒</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暴风</a:t>
            </a:r>
          </a:p>
        </p:txBody>
      </p:sp>
      <p:grpSp>
        <p:nvGrpSpPr>
          <p:cNvPr id="27" name="组合 26">
            <a:extLst>
              <a:ext uri="{FF2B5EF4-FFF2-40B4-BE49-F238E27FC236}">
                <a16:creationId xmlns="" xmlns:a16="http://schemas.microsoft.com/office/drawing/2014/main" id="{8AA6E008-5910-4218-B0F2-84AE5D42569A}"/>
              </a:ext>
            </a:extLst>
          </p:cNvPr>
          <p:cNvGrpSpPr/>
          <p:nvPr/>
        </p:nvGrpSpPr>
        <p:grpSpPr>
          <a:xfrm>
            <a:off x="-3518" y="-1"/>
            <a:ext cx="12195518" cy="737406"/>
            <a:chOff x="1300626" y="-1"/>
            <a:chExt cx="12195518" cy="737406"/>
          </a:xfrm>
        </p:grpSpPr>
        <p:grpSp>
          <p:nvGrpSpPr>
            <p:cNvPr id="28" name="组合 27">
              <a:extLst>
                <a:ext uri="{FF2B5EF4-FFF2-40B4-BE49-F238E27FC236}">
                  <a16:creationId xmlns="" xmlns:a16="http://schemas.microsoft.com/office/drawing/2014/main" id="{666B1CCF-1B73-4948-814A-6465F31AA028}"/>
                </a:ext>
              </a:extLst>
            </p:cNvPr>
            <p:cNvGrpSpPr/>
            <p:nvPr/>
          </p:nvGrpSpPr>
          <p:grpSpPr>
            <a:xfrm>
              <a:off x="1300626" y="-1"/>
              <a:ext cx="6852278" cy="737406"/>
              <a:chOff x="1300626" y="-1"/>
              <a:chExt cx="6852278" cy="737406"/>
            </a:xfrm>
          </p:grpSpPr>
          <p:sp>
            <p:nvSpPr>
              <p:cNvPr id="34" name="任意多边形 17">
                <a:extLst>
                  <a:ext uri="{FF2B5EF4-FFF2-40B4-BE49-F238E27FC236}">
                    <a16:creationId xmlns="" xmlns:a16="http://schemas.microsoft.com/office/drawing/2014/main" id="{C5BAE47F-9E65-4E88-B1B3-F1FD0F6DB972}"/>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文本框 1">
                <a:extLst>
                  <a:ext uri="{FF2B5EF4-FFF2-40B4-BE49-F238E27FC236}">
                    <a16:creationId xmlns="" xmlns:a16="http://schemas.microsoft.com/office/drawing/2014/main" id="{C7C6F09D-6BE8-4532-BBDA-8445B1850E58}"/>
                  </a:ext>
                </a:extLst>
              </p:cNvPr>
              <p:cNvSpPr>
                <a:spLocks noChangeArrowheads="1"/>
              </p:cNvSpPr>
              <p:nvPr/>
            </p:nvSpPr>
            <p:spPr bwMode="auto">
              <a:xfrm>
                <a:off x="2354522" y="66878"/>
                <a:ext cx="57983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损失补偿原则</a:t>
                </a:r>
                <a:r>
                  <a:rPr lang="en-US" altLang="zh-CN"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近因原则</a:t>
                </a:r>
              </a:p>
            </p:txBody>
          </p:sp>
          <p:sp>
            <p:nvSpPr>
              <p:cNvPr id="42" name="任意多边形 17">
                <a:extLst>
                  <a:ext uri="{FF2B5EF4-FFF2-40B4-BE49-F238E27FC236}">
                    <a16:creationId xmlns="" xmlns:a16="http://schemas.microsoft.com/office/drawing/2014/main" id="{490A5602-ED22-4A10-9602-34336B4371B8}"/>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任意多边形 17">
                <a:extLst>
                  <a:ext uri="{FF2B5EF4-FFF2-40B4-BE49-F238E27FC236}">
                    <a16:creationId xmlns="" xmlns:a16="http://schemas.microsoft.com/office/drawing/2014/main" id="{377EC9EA-086D-4541-B438-FA2BF00CC045}"/>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3" name="直接连接符 32">
              <a:extLst>
                <a:ext uri="{FF2B5EF4-FFF2-40B4-BE49-F238E27FC236}">
                  <a16:creationId xmlns="" xmlns:a16="http://schemas.microsoft.com/office/drawing/2014/main" id="{73643BE8-DD9D-465D-BEEB-881DEF4609F0}"/>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3666339"/>
      </p:ext>
    </p:extLst>
  </p:cSld>
  <p:clrMapOvr>
    <a:masterClrMapping/>
  </p:clrMapOvr>
  <mc:AlternateContent xmlns:mc="http://schemas.openxmlformats.org/markup-compatibility/2006" xmlns:p14="http://schemas.microsoft.com/office/powerpoint/2010/main">
    <mc:Choice Requires="p14">
      <p:transition spd="slow" p14:dur="1500" advTm="9000">
        <p:split orient="vert"/>
      </p:transition>
    </mc:Choice>
    <mc:Fallback xmlns="">
      <p:transition spd="slow" advTm="9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750" fill="hold"/>
                                        <p:tgtEl>
                                          <p:spTgt spid="2"/>
                                        </p:tgtEl>
                                        <p:attrNameLst>
                                          <p:attrName>ppt_x</p:attrName>
                                        </p:attrNameLst>
                                      </p:cBhvr>
                                      <p:tavLst>
                                        <p:tav tm="0">
                                          <p:val>
                                            <p:strVal val="#ppt_x"/>
                                          </p:val>
                                        </p:tav>
                                        <p:tav tm="100000">
                                          <p:val>
                                            <p:strVal val="#ppt_x"/>
                                          </p:val>
                                        </p:tav>
                                      </p:tavLst>
                                    </p:anim>
                                    <p:anim calcmode="lin" valueType="num">
                                      <p:cBhvr additive="base">
                                        <p:cTn id="14" dur="75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14" presetClass="entr" presetSubtype="10" fill="hold" grpId="0" nodeType="afterEffect">
                                  <p:stCondLst>
                                    <p:cond delay="0"/>
                                  </p:stCondLst>
                                  <p:iterate type="lt">
                                    <p:tmPct val="10000"/>
                                  </p:iterate>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par>
                          <p:cTn id="19" fill="hold">
                            <p:stCondLst>
                              <p:cond delay="2300"/>
                            </p:stCondLst>
                            <p:childTnLst>
                              <p:par>
                                <p:cTn id="20" presetID="42" presetClass="entr" presetSubtype="0" fill="hold" grpId="0" nodeType="after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750"/>
                                        <p:tgtEl>
                                          <p:spTgt spid="12">
                                            <p:txEl>
                                              <p:pRg st="0" end="0"/>
                                            </p:txEl>
                                          </p:spTgt>
                                        </p:tgtEl>
                                      </p:cBhvr>
                                    </p:animEffect>
                                    <p:anim calcmode="lin" valueType="num">
                                      <p:cBhvr>
                                        <p:cTn id="23" dur="7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750" fill="hold"/>
                                        <p:tgtEl>
                                          <p:spTgt spid="1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12">
                                            <p:txEl>
                                              <p:pRg st="1" end="1"/>
                                            </p:txEl>
                                          </p:spTgt>
                                        </p:tgtEl>
                                        <p:attrNameLst>
                                          <p:attrName>style.visibility</p:attrName>
                                        </p:attrNameLst>
                                      </p:cBhvr>
                                      <p:to>
                                        <p:strVal val="visible"/>
                                      </p:to>
                                    </p:set>
                                    <p:animEffect transition="in" filter="fade">
                                      <p:cBhvr>
                                        <p:cTn id="27" dur="750"/>
                                        <p:tgtEl>
                                          <p:spTgt spid="12">
                                            <p:txEl>
                                              <p:pRg st="1" end="1"/>
                                            </p:txEl>
                                          </p:spTgt>
                                        </p:tgtEl>
                                      </p:cBhvr>
                                    </p:animEffect>
                                    <p:anim calcmode="lin" valueType="num">
                                      <p:cBhvr>
                                        <p:cTn id="28" dur="75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9" dur="75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30" fill="hold">
                            <p:stCondLst>
                              <p:cond delay="3300"/>
                            </p:stCondLst>
                            <p:childTnLst>
                              <p:par>
                                <p:cTn id="31" presetID="22" presetClass="entr" presetSubtype="1"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childTnLst>
                          </p:cTn>
                        </p:par>
                        <p:par>
                          <p:cTn id="34" fill="hold">
                            <p:stCondLst>
                              <p:cond delay="3800"/>
                            </p:stCondLst>
                            <p:childTnLst>
                              <p:par>
                                <p:cTn id="35" presetID="16" presetClass="entr" presetSubtype="21"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500"/>
                                        <p:tgtEl>
                                          <p:spTgt spid="3"/>
                                        </p:tgtEl>
                                      </p:cBhvr>
                                    </p:animEffect>
                                  </p:childTnLst>
                                </p:cTn>
                              </p:par>
                            </p:childTnLst>
                          </p:cTn>
                        </p:par>
                        <p:par>
                          <p:cTn id="38" fill="hold">
                            <p:stCondLst>
                              <p:cond delay="4300"/>
                            </p:stCondLst>
                            <p:childTnLst>
                              <p:par>
                                <p:cTn id="39" presetID="42"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750"/>
                                        <p:tgtEl>
                                          <p:spTgt spid="21"/>
                                        </p:tgtEl>
                                      </p:cBhvr>
                                    </p:animEffect>
                                    <p:anim calcmode="lin" valueType="num">
                                      <p:cBhvr>
                                        <p:cTn id="42" dur="750" fill="hold"/>
                                        <p:tgtEl>
                                          <p:spTgt spid="21"/>
                                        </p:tgtEl>
                                        <p:attrNameLst>
                                          <p:attrName>ppt_x</p:attrName>
                                        </p:attrNameLst>
                                      </p:cBhvr>
                                      <p:tavLst>
                                        <p:tav tm="0">
                                          <p:val>
                                            <p:strVal val="#ppt_x"/>
                                          </p:val>
                                        </p:tav>
                                        <p:tav tm="100000">
                                          <p:val>
                                            <p:strVal val="#ppt_x"/>
                                          </p:val>
                                        </p:tav>
                                      </p:tavLst>
                                    </p:anim>
                                    <p:anim calcmode="lin" valueType="num">
                                      <p:cBhvr>
                                        <p:cTn id="43" dur="750" fill="hold"/>
                                        <p:tgtEl>
                                          <p:spTgt spid="21"/>
                                        </p:tgtEl>
                                        <p:attrNameLst>
                                          <p:attrName>ppt_y</p:attrName>
                                        </p:attrNameLst>
                                      </p:cBhvr>
                                      <p:tavLst>
                                        <p:tav tm="0">
                                          <p:val>
                                            <p:strVal val="#ppt_y+.1"/>
                                          </p:val>
                                        </p:tav>
                                        <p:tav tm="100000">
                                          <p:val>
                                            <p:strVal val="#ppt_y"/>
                                          </p:val>
                                        </p:tav>
                                      </p:tavLst>
                                    </p:anim>
                                  </p:childTnLst>
                                </p:cTn>
                              </p:par>
                            </p:childTnLst>
                          </p:cTn>
                        </p:par>
                        <p:par>
                          <p:cTn id="44" fill="hold">
                            <p:stCondLst>
                              <p:cond delay="5050"/>
                            </p:stCondLst>
                            <p:childTnLst>
                              <p:par>
                                <p:cTn id="45" presetID="16" presetClass="entr" presetSubtype="21"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barn(inVertical)">
                                      <p:cBhvr>
                                        <p:cTn id="47" dur="500"/>
                                        <p:tgtEl>
                                          <p:spTgt spid="4"/>
                                        </p:tgtEl>
                                      </p:cBhvr>
                                    </p:animEffect>
                                  </p:childTnLst>
                                </p:cTn>
                              </p:par>
                            </p:childTnLst>
                          </p:cTn>
                        </p:par>
                        <p:par>
                          <p:cTn id="48" fill="hold">
                            <p:stCondLst>
                              <p:cond delay="5550"/>
                            </p:stCondLst>
                            <p:childTnLst>
                              <p:par>
                                <p:cTn id="49" presetID="42"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750"/>
                                        <p:tgtEl>
                                          <p:spTgt spid="23"/>
                                        </p:tgtEl>
                                      </p:cBhvr>
                                    </p:animEffect>
                                    <p:anim calcmode="lin" valueType="num">
                                      <p:cBhvr>
                                        <p:cTn id="52" dur="750" fill="hold"/>
                                        <p:tgtEl>
                                          <p:spTgt spid="23"/>
                                        </p:tgtEl>
                                        <p:attrNameLst>
                                          <p:attrName>ppt_x</p:attrName>
                                        </p:attrNameLst>
                                      </p:cBhvr>
                                      <p:tavLst>
                                        <p:tav tm="0">
                                          <p:val>
                                            <p:strVal val="#ppt_x"/>
                                          </p:val>
                                        </p:tav>
                                        <p:tav tm="100000">
                                          <p:val>
                                            <p:strVal val="#ppt_x"/>
                                          </p:val>
                                        </p:tav>
                                      </p:tavLst>
                                    </p:anim>
                                    <p:anim calcmode="lin" valueType="num">
                                      <p:cBhvr>
                                        <p:cTn id="53"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uiExpand="1" build="p"/>
      <p:bldP spid="13" grpId="0"/>
      <p:bldP spid="20" grpId="0"/>
      <p:bldP spid="21" grpId="0"/>
      <p:bldP spid="2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rot="13500000">
            <a:off x="6311450" y="1967824"/>
            <a:ext cx="1348741" cy="1365928"/>
            <a:chOff x="5566825" y="1230918"/>
            <a:chExt cx="1285592" cy="1301973"/>
          </a:xfrm>
        </p:grpSpPr>
        <p:cxnSp>
          <p:nvCxnSpPr>
            <p:cNvPr id="10" name="直接连接符 9"/>
            <p:cNvCxnSpPr/>
            <p:nvPr/>
          </p:nvCxnSpPr>
          <p:spPr>
            <a:xfrm flipV="1">
              <a:off x="5671172" y="2424891"/>
              <a:ext cx="1073226" cy="23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flipV="1">
              <a:off x="5138212" y="1875324"/>
              <a:ext cx="1073226" cy="23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rot="2640000">
              <a:off x="5566825" y="1230918"/>
              <a:ext cx="216000" cy="216000"/>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p:nvSpPr>
          <p:spPr>
            <a:xfrm rot="2640000">
              <a:off x="5566825" y="2316891"/>
              <a:ext cx="216000" cy="21600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椭圆 13"/>
            <p:cNvSpPr/>
            <p:nvPr/>
          </p:nvSpPr>
          <p:spPr>
            <a:xfrm>
              <a:off x="6636417" y="2316891"/>
              <a:ext cx="216000" cy="216000"/>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5" name="组合 14"/>
          <p:cNvGrpSpPr/>
          <p:nvPr/>
        </p:nvGrpSpPr>
        <p:grpSpPr>
          <a:xfrm rot="8100000" flipH="1">
            <a:off x="4749879" y="3879173"/>
            <a:ext cx="1348741" cy="1365928"/>
            <a:chOff x="5566825" y="1230918"/>
            <a:chExt cx="1285592" cy="1301973"/>
          </a:xfrm>
        </p:grpSpPr>
        <p:cxnSp>
          <p:nvCxnSpPr>
            <p:cNvPr id="16" name="直接连接符 15"/>
            <p:cNvCxnSpPr/>
            <p:nvPr/>
          </p:nvCxnSpPr>
          <p:spPr>
            <a:xfrm flipV="1">
              <a:off x="5671172" y="2424891"/>
              <a:ext cx="1073226" cy="23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5400000" flipV="1">
              <a:off x="5138212" y="1875324"/>
              <a:ext cx="1073226" cy="230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rot="2640000">
              <a:off x="5566825" y="1230918"/>
              <a:ext cx="216000" cy="216000"/>
            </a:xfrm>
            <a:prstGeom prst="ellips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p:nvSpPr>
          <p:spPr>
            <a:xfrm rot="2640000">
              <a:off x="5566825" y="2316891"/>
              <a:ext cx="216000" cy="216000"/>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椭圆 19"/>
            <p:cNvSpPr/>
            <p:nvPr/>
          </p:nvSpPr>
          <p:spPr>
            <a:xfrm>
              <a:off x="6636417" y="2316891"/>
              <a:ext cx="216000" cy="216000"/>
            </a:xfrm>
            <a:prstGeom prst="ellips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329904" y="3680082"/>
            <a:ext cx="1724209" cy="1724209"/>
          </a:xfrm>
          <a:custGeom>
            <a:avLst/>
            <a:gdLst>
              <a:gd name="connsiteX0" fmla="*/ 646578 w 1293157"/>
              <a:gd name="connsiteY0" fmla="*/ 0 h 1293157"/>
              <a:gd name="connsiteX1" fmla="*/ 1293157 w 1293157"/>
              <a:gd name="connsiteY1" fmla="*/ 646578 h 1293157"/>
              <a:gd name="connsiteX2" fmla="*/ 646578 w 1293157"/>
              <a:gd name="connsiteY2" fmla="*/ 1293157 h 1293157"/>
              <a:gd name="connsiteX3" fmla="*/ 0 w 1293157"/>
              <a:gd name="connsiteY3" fmla="*/ 646578 h 1293157"/>
            </a:gdLst>
            <a:ahLst/>
            <a:cxnLst>
              <a:cxn ang="0">
                <a:pos x="connsiteX0" y="connsiteY0"/>
              </a:cxn>
              <a:cxn ang="0">
                <a:pos x="connsiteX1" y="connsiteY1"/>
              </a:cxn>
              <a:cxn ang="0">
                <a:pos x="connsiteX2" y="connsiteY2"/>
              </a:cxn>
              <a:cxn ang="0">
                <a:pos x="connsiteX3" y="connsiteY3"/>
              </a:cxn>
            </a:cxnLst>
            <a:rect l="l" t="t" r="r" b="b"/>
            <a:pathLst>
              <a:path w="1293157" h="1293157">
                <a:moveTo>
                  <a:pt x="646578" y="0"/>
                </a:moveTo>
                <a:lnTo>
                  <a:pt x="1293157" y="646578"/>
                </a:lnTo>
                <a:lnTo>
                  <a:pt x="646578" y="1293157"/>
                </a:lnTo>
                <a:lnTo>
                  <a:pt x="0" y="646578"/>
                </a:lnTo>
                <a:close/>
              </a:path>
            </a:pathLst>
          </a:cu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329905" y="1842822"/>
            <a:ext cx="1724209" cy="1724209"/>
          </a:xfrm>
          <a:custGeom>
            <a:avLst/>
            <a:gdLst>
              <a:gd name="connsiteX0" fmla="*/ 646578 w 1293157"/>
              <a:gd name="connsiteY0" fmla="*/ 0 h 1293157"/>
              <a:gd name="connsiteX1" fmla="*/ 1293157 w 1293157"/>
              <a:gd name="connsiteY1" fmla="*/ 646578 h 1293157"/>
              <a:gd name="connsiteX2" fmla="*/ 646578 w 1293157"/>
              <a:gd name="connsiteY2" fmla="*/ 1293157 h 1293157"/>
              <a:gd name="connsiteX3" fmla="*/ 0 w 1293157"/>
              <a:gd name="connsiteY3" fmla="*/ 646578 h 1293157"/>
            </a:gdLst>
            <a:ahLst/>
            <a:cxnLst>
              <a:cxn ang="0">
                <a:pos x="connsiteX0" y="connsiteY0"/>
              </a:cxn>
              <a:cxn ang="0">
                <a:pos x="connsiteX1" y="connsiteY1"/>
              </a:cxn>
              <a:cxn ang="0">
                <a:pos x="connsiteX2" y="connsiteY2"/>
              </a:cxn>
              <a:cxn ang="0">
                <a:pos x="connsiteX3" y="connsiteY3"/>
              </a:cxn>
            </a:cxnLst>
            <a:rect l="l" t="t" r="r" b="b"/>
            <a:pathLst>
              <a:path w="1293157" h="1293157">
                <a:moveTo>
                  <a:pt x="646578" y="0"/>
                </a:moveTo>
                <a:lnTo>
                  <a:pt x="1293157" y="646578"/>
                </a:lnTo>
                <a:lnTo>
                  <a:pt x="646578" y="1293157"/>
                </a:lnTo>
                <a:lnTo>
                  <a:pt x="0" y="646578"/>
                </a:lnTo>
                <a:close/>
              </a:path>
            </a:pathLst>
          </a:custGeom>
        </p:spPr>
      </p:pic>
      <p:sp>
        <p:nvSpPr>
          <p:cNvPr id="23" name="矩形 22"/>
          <p:cNvSpPr/>
          <p:nvPr/>
        </p:nvSpPr>
        <p:spPr>
          <a:xfrm>
            <a:off x="2367535" y="2468893"/>
            <a:ext cx="2651688" cy="420564"/>
          </a:xfrm>
          <a:prstGeom prst="rect">
            <a:avLst/>
          </a:prstGeom>
        </p:spPr>
        <p:txBody>
          <a:bodyPr wrap="none">
            <a:spAutoFit/>
          </a:bodyPr>
          <a:lstStyle/>
          <a:p>
            <a:pPr algn="r"/>
            <a:r>
              <a:rPr lang="zh-CN" altLang="en-US" sz="2133" b="1" dirty="0">
                <a:solidFill>
                  <a:srgbClr val="BFBFBF"/>
                </a:solidFill>
                <a:latin typeface="微软雅黑" panose="020B0503020204020204" pitchFamily="34" charset="-122"/>
                <a:ea typeface="微软雅黑" panose="020B0503020204020204" pitchFamily="34" charset="-122"/>
              </a:rPr>
              <a:t>单一原因造成的损失</a:t>
            </a:r>
          </a:p>
        </p:txBody>
      </p:sp>
      <p:sp>
        <p:nvSpPr>
          <p:cNvPr id="24" name="矩形 23"/>
          <p:cNvSpPr/>
          <p:nvPr/>
        </p:nvSpPr>
        <p:spPr>
          <a:xfrm>
            <a:off x="538306" y="3313674"/>
            <a:ext cx="4022255" cy="477503"/>
          </a:xfrm>
          <a:prstGeom prst="rect">
            <a:avLst/>
          </a:prstGeom>
        </p:spPr>
        <p:txBody>
          <a:bodyPr wrap="none">
            <a:spAutoFit/>
          </a:bodyPr>
          <a:lstStyle/>
          <a:p>
            <a:pPr>
              <a:lnSpc>
                <a:spcPct val="130000"/>
              </a:lnSpc>
            </a:pPr>
            <a:r>
              <a:rPr lang="zh-CN" altLang="en-US" sz="2133" b="1" dirty="0">
                <a:solidFill>
                  <a:srgbClr val="FFD737"/>
                </a:solidFill>
                <a:latin typeface="微软雅黑" panose="020B0503020204020204" pitchFamily="34" charset="-122"/>
                <a:ea typeface="微软雅黑" panose="020B0503020204020204" pitchFamily="34" charset="-122"/>
              </a:rPr>
              <a:t>同时发生的多种原因造成的损失</a:t>
            </a:r>
            <a:endParaRPr lang="en-US" altLang="zh-CN" sz="2133" b="1" dirty="0">
              <a:solidFill>
                <a:srgbClr val="FFD737"/>
              </a:solidFill>
              <a:latin typeface="微软雅黑" panose="020B0503020204020204" pitchFamily="34" charset="-122"/>
              <a:ea typeface="微软雅黑" panose="020B0503020204020204" pitchFamily="34" charset="-122"/>
            </a:endParaRPr>
          </a:p>
        </p:txBody>
      </p:sp>
      <p:sp>
        <p:nvSpPr>
          <p:cNvPr id="25" name="矩形 24"/>
          <p:cNvSpPr/>
          <p:nvPr/>
        </p:nvSpPr>
        <p:spPr>
          <a:xfrm>
            <a:off x="8134534" y="2177148"/>
            <a:ext cx="3530085" cy="904222"/>
          </a:xfrm>
          <a:prstGeom prst="rect">
            <a:avLst/>
          </a:prstGeom>
        </p:spPr>
        <p:txBody>
          <a:bodyPr wrap="square">
            <a:spAutoFit/>
          </a:bodyPr>
          <a:lstStyle/>
          <a:p>
            <a:pPr>
              <a:lnSpc>
                <a:spcPct val="130000"/>
              </a:lnSpc>
            </a:pPr>
            <a:r>
              <a:rPr lang="zh-CN" altLang="en-US" sz="2133" b="1" dirty="0">
                <a:solidFill>
                  <a:srgbClr val="FFD737"/>
                </a:solidFill>
                <a:latin typeface="微软雅黑" panose="020B0503020204020204" pitchFamily="34" charset="-122"/>
                <a:ea typeface="微软雅黑" panose="020B0503020204020204" pitchFamily="34" charset="-122"/>
              </a:rPr>
              <a:t>连续发生的多项原因造成的损失</a:t>
            </a:r>
          </a:p>
        </p:txBody>
      </p:sp>
      <p:sp>
        <p:nvSpPr>
          <p:cNvPr id="26" name="矩形 25"/>
          <p:cNvSpPr/>
          <p:nvPr/>
        </p:nvSpPr>
        <p:spPr>
          <a:xfrm>
            <a:off x="7378526" y="4186623"/>
            <a:ext cx="4118015" cy="477503"/>
          </a:xfrm>
          <a:prstGeom prst="rect">
            <a:avLst/>
          </a:prstGeom>
        </p:spPr>
        <p:txBody>
          <a:bodyPr wrap="square">
            <a:spAutoFit/>
          </a:bodyPr>
          <a:lstStyle/>
          <a:p>
            <a:pPr>
              <a:lnSpc>
                <a:spcPct val="130000"/>
              </a:lnSpc>
            </a:pPr>
            <a:r>
              <a:rPr lang="zh-CN" altLang="en-US" sz="2133" b="1" dirty="0">
                <a:solidFill>
                  <a:srgbClr val="BFBFBF"/>
                </a:solidFill>
                <a:latin typeface="微软雅黑" panose="020B0503020204020204" pitchFamily="34" charset="-122"/>
                <a:ea typeface="微软雅黑" panose="020B0503020204020204" pitchFamily="34" charset="-122"/>
              </a:rPr>
              <a:t>间断发生的多项原因造成的损失</a:t>
            </a:r>
          </a:p>
        </p:txBody>
      </p:sp>
      <p:sp>
        <p:nvSpPr>
          <p:cNvPr id="27" name="矩形 26"/>
          <p:cNvSpPr/>
          <p:nvPr/>
        </p:nvSpPr>
        <p:spPr>
          <a:xfrm>
            <a:off x="538306" y="3816835"/>
            <a:ext cx="3883900" cy="1981696"/>
          </a:xfrm>
          <a:prstGeom prst="rect">
            <a:avLst/>
          </a:prstGeom>
        </p:spPr>
        <p:txBody>
          <a:bodyPr wrap="square">
            <a:spAutoFit/>
          </a:bodyPr>
          <a:lstStyle/>
          <a:p>
            <a:pPr marL="457189" indent="-457189">
              <a:lnSpc>
                <a:spcPct val="130000"/>
              </a:lnSpc>
              <a:buFont typeface="+mj-ea"/>
              <a:buAutoNum type="circleNumDbPlain"/>
            </a:pPr>
            <a:r>
              <a:rPr lang="zh-CN" altLang="en-US" sz="1600" dirty="0">
                <a:latin typeface="微软雅黑" panose="020B0503020204020204" pitchFamily="34" charset="-122"/>
                <a:ea typeface="微软雅黑" panose="020B0503020204020204" pitchFamily="34" charset="-122"/>
              </a:rPr>
              <a:t>多种原因均属被保风险</a:t>
            </a:r>
            <a:endParaRPr lang="en-US" altLang="zh-CN" sz="1600" dirty="0">
              <a:latin typeface="微软雅黑" panose="020B0503020204020204" pitchFamily="34" charset="-122"/>
              <a:ea typeface="微软雅黑" panose="020B0503020204020204" pitchFamily="34" charset="-122"/>
            </a:endParaRPr>
          </a:p>
          <a:p>
            <a:pPr marL="457189" indent="-457189">
              <a:lnSpc>
                <a:spcPct val="130000"/>
              </a:lnSpc>
              <a:buFont typeface="+mj-ea"/>
              <a:buAutoNum type="circleNumDbPlain"/>
            </a:pPr>
            <a:r>
              <a:rPr lang="zh-CN" altLang="en-US" sz="1600" dirty="0">
                <a:latin typeface="微软雅黑" panose="020B0503020204020204" pitchFamily="34" charset="-122"/>
                <a:ea typeface="微软雅黑" panose="020B0503020204020204" pitchFamily="34" charset="-122"/>
              </a:rPr>
              <a:t>既有被保风险又有除外风险或未保风险、可划分：负责被保风险所致损失的赔偿、无法划分：保险人不承担责任，有时倾向于与被保险人协商解决，对损失按比例分摊</a:t>
            </a:r>
            <a:endParaRPr lang="en-US" altLang="zh-CN" sz="1600" dirty="0">
              <a:latin typeface="微软雅黑" panose="020B0503020204020204" pitchFamily="34" charset="-122"/>
              <a:ea typeface="微软雅黑" panose="020B0503020204020204" pitchFamily="34" charset="-122"/>
            </a:endParaRPr>
          </a:p>
        </p:txBody>
      </p:sp>
      <p:sp>
        <p:nvSpPr>
          <p:cNvPr id="28" name="矩形 27"/>
          <p:cNvSpPr/>
          <p:nvPr/>
        </p:nvSpPr>
        <p:spPr>
          <a:xfrm>
            <a:off x="7369695" y="4687692"/>
            <a:ext cx="3883900" cy="802912"/>
          </a:xfrm>
          <a:prstGeom prst="rect">
            <a:avLst/>
          </a:prstGeom>
        </p:spPr>
        <p:txBody>
          <a:bodyPr wrap="square">
            <a:spAutoFit/>
          </a:bodyPr>
          <a:lstStyle/>
          <a:p>
            <a:pPr marL="457189" indent="-457189">
              <a:lnSpc>
                <a:spcPct val="130000"/>
              </a:lnSpc>
              <a:buFont typeface="+mj-ea"/>
              <a:buAutoNum type="circleNumDbPlain"/>
            </a:pPr>
            <a:r>
              <a:rPr lang="zh-CN" altLang="en-US" sz="1867" dirty="0">
                <a:latin typeface="微软雅黑" panose="020B0503020204020204" pitchFamily="34" charset="-122"/>
                <a:ea typeface="微软雅黑" panose="020B0503020204020204" pitchFamily="34" charset="-122"/>
              </a:rPr>
              <a:t>都是被保风险</a:t>
            </a:r>
          </a:p>
          <a:p>
            <a:pPr marL="457189" indent="-457189">
              <a:lnSpc>
                <a:spcPct val="130000"/>
              </a:lnSpc>
              <a:buFont typeface="+mj-ea"/>
              <a:buAutoNum type="circleNumDbPlain"/>
            </a:pPr>
            <a:r>
              <a:rPr lang="zh-CN" altLang="en-US" sz="1867" dirty="0">
                <a:latin typeface="微软雅黑" panose="020B0503020204020204" pitchFamily="34" charset="-122"/>
                <a:ea typeface="微软雅黑" panose="020B0503020204020204" pitchFamily="34" charset="-122"/>
              </a:rPr>
              <a:t>含有除外风险或未保风险</a:t>
            </a:r>
            <a:endParaRPr lang="en-US" altLang="zh-CN" sz="1867" dirty="0">
              <a:latin typeface="微软雅黑" panose="020B0503020204020204" pitchFamily="34" charset="-122"/>
              <a:ea typeface="微软雅黑" panose="020B0503020204020204" pitchFamily="34" charset="-122"/>
            </a:endParaRPr>
          </a:p>
        </p:txBody>
      </p:sp>
      <p:sp>
        <p:nvSpPr>
          <p:cNvPr id="29" name="矩形 28"/>
          <p:cNvSpPr/>
          <p:nvPr/>
        </p:nvSpPr>
        <p:spPr>
          <a:xfrm>
            <a:off x="3955243" y="932724"/>
            <a:ext cx="4185761" cy="461665"/>
          </a:xfrm>
          <a:prstGeom prst="rect">
            <a:avLst/>
          </a:prstGeom>
        </p:spPr>
        <p:txBody>
          <a:bodyPr wrap="none">
            <a:spAutoFit/>
          </a:bodyPr>
          <a:lstStyle/>
          <a:p>
            <a:r>
              <a:rPr lang="zh-CN" altLang="en-US" sz="2400" b="1" dirty="0">
                <a:solidFill>
                  <a:srgbClr val="353943"/>
                </a:solidFill>
                <a:latin typeface="微软雅黑" panose="020B0503020204020204" pitchFamily="34" charset="-122"/>
                <a:ea typeface="微软雅黑" panose="020B0503020204020204" pitchFamily="34" charset="-122"/>
              </a:rPr>
              <a:t>近因的认定与保险责任的确定</a:t>
            </a:r>
          </a:p>
        </p:txBody>
      </p:sp>
      <p:grpSp>
        <p:nvGrpSpPr>
          <p:cNvPr id="33" name="组合 32">
            <a:extLst>
              <a:ext uri="{FF2B5EF4-FFF2-40B4-BE49-F238E27FC236}">
                <a16:creationId xmlns="" xmlns:a16="http://schemas.microsoft.com/office/drawing/2014/main" id="{93DA9D36-EA78-42AA-AAAF-5B0493273262}"/>
              </a:ext>
            </a:extLst>
          </p:cNvPr>
          <p:cNvGrpSpPr/>
          <p:nvPr/>
        </p:nvGrpSpPr>
        <p:grpSpPr>
          <a:xfrm>
            <a:off x="-3518" y="-1"/>
            <a:ext cx="12195518" cy="737406"/>
            <a:chOff x="1300626" y="-1"/>
            <a:chExt cx="12195518" cy="737406"/>
          </a:xfrm>
        </p:grpSpPr>
        <p:grpSp>
          <p:nvGrpSpPr>
            <p:cNvPr id="34" name="组合 33">
              <a:extLst>
                <a:ext uri="{FF2B5EF4-FFF2-40B4-BE49-F238E27FC236}">
                  <a16:creationId xmlns="" xmlns:a16="http://schemas.microsoft.com/office/drawing/2014/main" id="{4E65B6F0-154F-4D8C-B43A-53DB727FCBEB}"/>
                </a:ext>
              </a:extLst>
            </p:cNvPr>
            <p:cNvGrpSpPr/>
            <p:nvPr/>
          </p:nvGrpSpPr>
          <p:grpSpPr>
            <a:xfrm>
              <a:off x="1300626" y="-1"/>
              <a:ext cx="6852278" cy="737406"/>
              <a:chOff x="1300626" y="-1"/>
              <a:chExt cx="6852278" cy="737406"/>
            </a:xfrm>
          </p:grpSpPr>
          <p:sp>
            <p:nvSpPr>
              <p:cNvPr id="40" name="任意多边形 17">
                <a:extLst>
                  <a:ext uri="{FF2B5EF4-FFF2-40B4-BE49-F238E27FC236}">
                    <a16:creationId xmlns="" xmlns:a16="http://schemas.microsoft.com/office/drawing/2014/main" id="{01B3DE61-3F0C-470C-BF48-2E69DF948D50}"/>
                  </a:ext>
                </a:extLst>
              </p:cNvPr>
              <p:cNvSpPr/>
              <p:nvPr/>
            </p:nvSpPr>
            <p:spPr>
              <a:xfrm flipV="1">
                <a:off x="1300626" y="0"/>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文本框 1">
                <a:extLst>
                  <a:ext uri="{FF2B5EF4-FFF2-40B4-BE49-F238E27FC236}">
                    <a16:creationId xmlns="" xmlns:a16="http://schemas.microsoft.com/office/drawing/2014/main" id="{852BC3EA-0616-4186-B2B1-267618847191}"/>
                  </a:ext>
                </a:extLst>
              </p:cNvPr>
              <p:cNvSpPr>
                <a:spLocks noChangeArrowheads="1"/>
              </p:cNvSpPr>
              <p:nvPr/>
            </p:nvSpPr>
            <p:spPr bwMode="auto">
              <a:xfrm>
                <a:off x="2354522" y="66878"/>
                <a:ext cx="57983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损失补偿原则</a:t>
                </a:r>
                <a:r>
                  <a:rPr lang="en-US" altLang="zh-CN"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600"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近因原则</a:t>
                </a:r>
              </a:p>
            </p:txBody>
          </p:sp>
          <p:sp>
            <p:nvSpPr>
              <p:cNvPr id="42" name="任意多边形 17">
                <a:extLst>
                  <a:ext uri="{FF2B5EF4-FFF2-40B4-BE49-F238E27FC236}">
                    <a16:creationId xmlns="" xmlns:a16="http://schemas.microsoft.com/office/drawing/2014/main" id="{1F0A5E15-21AB-4CF0-8C2C-8D3C9A5213E3}"/>
                  </a:ext>
                </a:extLst>
              </p:cNvPr>
              <p:cNvSpPr/>
              <p:nvPr/>
            </p:nvSpPr>
            <p:spPr>
              <a:xfrm flipV="1">
                <a:off x="151224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17">
                <a:extLst>
                  <a:ext uri="{FF2B5EF4-FFF2-40B4-BE49-F238E27FC236}">
                    <a16:creationId xmlns="" xmlns:a16="http://schemas.microsoft.com/office/drawing/2014/main" id="{D4D8BD0A-6464-48AC-A6C7-FE96289CF727}"/>
                  </a:ext>
                </a:extLst>
              </p:cNvPr>
              <p:cNvSpPr/>
              <p:nvPr/>
            </p:nvSpPr>
            <p:spPr>
              <a:xfrm flipV="1">
                <a:off x="1717738" y="-1"/>
                <a:ext cx="513184" cy="737405"/>
              </a:xfrm>
              <a:custGeom>
                <a:avLst/>
                <a:gdLst>
                  <a:gd name="connsiteX0" fmla="*/ 0 w 604287"/>
                  <a:gd name="connsiteY0" fmla="*/ 890039 h 890039"/>
                  <a:gd name="connsiteX1" fmla="*/ 136901 w 604287"/>
                  <a:gd name="connsiteY1" fmla="*/ 890039 h 890039"/>
                  <a:gd name="connsiteX2" fmla="*/ 604287 w 604287"/>
                  <a:gd name="connsiteY2" fmla="*/ 0 h 890039"/>
                  <a:gd name="connsiteX3" fmla="*/ 467386 w 604287"/>
                  <a:gd name="connsiteY3" fmla="*/ 0 h 890039"/>
                </a:gdLst>
                <a:ahLst/>
                <a:cxnLst>
                  <a:cxn ang="0">
                    <a:pos x="connsiteX0" y="connsiteY0"/>
                  </a:cxn>
                  <a:cxn ang="0">
                    <a:pos x="connsiteX1" y="connsiteY1"/>
                  </a:cxn>
                  <a:cxn ang="0">
                    <a:pos x="connsiteX2" y="connsiteY2"/>
                  </a:cxn>
                  <a:cxn ang="0">
                    <a:pos x="connsiteX3" y="connsiteY3"/>
                  </a:cxn>
                </a:cxnLst>
                <a:rect l="l" t="t" r="r" b="b"/>
                <a:pathLst>
                  <a:path w="604287" h="890039">
                    <a:moveTo>
                      <a:pt x="0" y="890039"/>
                    </a:moveTo>
                    <a:lnTo>
                      <a:pt x="136901" y="890039"/>
                    </a:lnTo>
                    <a:lnTo>
                      <a:pt x="604287" y="0"/>
                    </a:lnTo>
                    <a:lnTo>
                      <a:pt x="467386" y="0"/>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cxnSp>
          <p:nvCxnSpPr>
            <p:cNvPr id="35" name="直接连接符 34">
              <a:extLst>
                <a:ext uri="{FF2B5EF4-FFF2-40B4-BE49-F238E27FC236}">
                  <a16:creationId xmlns="" xmlns:a16="http://schemas.microsoft.com/office/drawing/2014/main" id="{286FD220-A02E-453A-8D3E-F839D2D0477D}"/>
                </a:ext>
              </a:extLst>
            </p:cNvPr>
            <p:cNvCxnSpPr>
              <a:cxnSpLocks/>
            </p:cNvCxnSpPr>
            <p:nvPr/>
          </p:nvCxnSpPr>
          <p:spPr>
            <a:xfrm>
              <a:off x="2230922" y="694376"/>
              <a:ext cx="11265222" cy="0"/>
            </a:xfrm>
            <a:prstGeom prst="line">
              <a:avLst/>
            </a:prstGeom>
            <a:ln w="41275">
              <a:solidFill>
                <a:srgbClr val="FFD737"/>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94585575"/>
      </p:ext>
    </p:extLst>
  </p:cSld>
  <p:clrMapOvr>
    <a:masterClrMapping/>
  </p:clrMapOvr>
  <mc:AlternateContent xmlns:mc="http://schemas.openxmlformats.org/markup-compatibility/2006" xmlns:p14="http://schemas.microsoft.com/office/powerpoint/2010/main">
    <mc:Choice Requires="p14">
      <p:transition spd="slow" p14:dur="1500" advTm="12000">
        <p:split orient="vert"/>
      </p:transition>
    </mc:Choice>
    <mc:Fallback xmlns="">
      <p:transition spd="slow" advTm="1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1100"/>
                            </p:stCondLst>
                            <p:childTnLst>
                              <p:par>
                                <p:cTn id="9" presetID="16" presetClass="entr" presetSubtype="21"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barn(inVertical)">
                                      <p:cBhvr>
                                        <p:cTn id="11" dur="500"/>
                                        <p:tgtEl>
                                          <p:spTgt spid="22"/>
                                        </p:tgtEl>
                                      </p:cBhvr>
                                    </p:animEffect>
                                  </p:childTnLst>
                                </p:cTn>
                              </p:par>
                            </p:childTnLst>
                          </p:cTn>
                        </p:par>
                        <p:par>
                          <p:cTn id="12" fill="hold">
                            <p:stCondLst>
                              <p:cond delay="16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par>
                          <p:cTn id="16" fill="hold">
                            <p:stCondLst>
                              <p:cond delay="2500"/>
                            </p:stCondLst>
                            <p:childTnLst>
                              <p:par>
                                <p:cTn id="17" presetID="1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ppt_x</p:attrName>
                                        </p:attrNameLst>
                                      </p:cBhvr>
                                      <p:tavLst>
                                        <p:tav tm="0">
                                          <p:val>
                                            <p:strVal val="#ppt_x-#ppt_w*1.125000"/>
                                          </p:val>
                                        </p:tav>
                                        <p:tav tm="100000">
                                          <p:val>
                                            <p:strVal val="#ppt_x"/>
                                          </p:val>
                                        </p:tav>
                                      </p:tavLst>
                                    </p:anim>
                                    <p:animEffect transition="in" filter="wipe(right)">
                                      <p:cBhvr>
                                        <p:cTn id="20" dur="500"/>
                                        <p:tgtEl>
                                          <p:spTgt spid="8"/>
                                        </p:tgtEl>
                                      </p:cBhvr>
                                    </p:animEffect>
                                  </p:childTnLst>
                                </p:cTn>
                              </p:par>
                            </p:childTnLst>
                          </p:cTn>
                        </p:par>
                        <p:par>
                          <p:cTn id="21" fill="hold">
                            <p:stCondLst>
                              <p:cond delay="3000"/>
                            </p:stCondLst>
                            <p:childTnLst>
                              <p:par>
                                <p:cTn id="22" presetID="14" presetClass="entr" presetSubtype="10" fill="hold" grpId="0" nodeType="afterEffect">
                                  <p:stCondLst>
                                    <p:cond delay="0"/>
                                  </p:stCondLst>
                                  <p:iterate type="lt">
                                    <p:tmPct val="10000"/>
                                  </p:iterate>
                                  <p:childTnLst>
                                    <p:set>
                                      <p:cBhvr>
                                        <p:cTn id="23" dur="1" fill="hold">
                                          <p:stCondLst>
                                            <p:cond delay="0"/>
                                          </p:stCondLst>
                                        </p:cTn>
                                        <p:tgtEl>
                                          <p:spTgt spid="25"/>
                                        </p:tgtEl>
                                        <p:attrNameLst>
                                          <p:attrName>style.visibility</p:attrName>
                                        </p:attrNameLst>
                                      </p:cBhvr>
                                      <p:to>
                                        <p:strVal val="visible"/>
                                      </p:to>
                                    </p:set>
                                    <p:animEffect transition="in" filter="randombar(horizontal)">
                                      <p:cBhvr>
                                        <p:cTn id="24" dur="500"/>
                                        <p:tgtEl>
                                          <p:spTgt spid="25"/>
                                        </p:tgtEl>
                                      </p:cBhvr>
                                    </p:animEffect>
                                  </p:childTnLst>
                                </p:cTn>
                              </p:par>
                            </p:childTnLst>
                          </p:cTn>
                        </p:par>
                        <p:par>
                          <p:cTn id="25" fill="hold">
                            <p:stCondLst>
                              <p:cond delay="4150"/>
                            </p:stCondLst>
                            <p:childTnLst>
                              <p:par>
                                <p:cTn id="26" presetID="16" presetClass="entr" presetSubtype="21"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inVertical)">
                                      <p:cBhvr>
                                        <p:cTn id="28" dur="500"/>
                                        <p:tgtEl>
                                          <p:spTgt spid="21"/>
                                        </p:tgtEl>
                                      </p:cBhvr>
                                    </p:animEffect>
                                  </p:childTnLst>
                                </p:cTn>
                              </p:par>
                            </p:childTnLst>
                          </p:cTn>
                        </p:par>
                        <p:par>
                          <p:cTn id="29" fill="hold">
                            <p:stCondLst>
                              <p:cond delay="4650"/>
                            </p:stCondLst>
                            <p:childTnLst>
                              <p:par>
                                <p:cTn id="30" presetID="12" presetClass="entr" presetSubtype="2"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ppt_x</p:attrName>
                                        </p:attrNameLst>
                                      </p:cBhvr>
                                      <p:tavLst>
                                        <p:tav tm="0">
                                          <p:val>
                                            <p:strVal val="#ppt_x+#ppt_w*1.125000"/>
                                          </p:val>
                                        </p:tav>
                                        <p:tav tm="100000">
                                          <p:val>
                                            <p:strVal val="#ppt_x"/>
                                          </p:val>
                                        </p:tav>
                                      </p:tavLst>
                                    </p:anim>
                                    <p:animEffect transition="in" filter="wipe(left)">
                                      <p:cBhvr>
                                        <p:cTn id="33" dur="500"/>
                                        <p:tgtEl>
                                          <p:spTgt spid="15"/>
                                        </p:tgtEl>
                                      </p:cBhvr>
                                    </p:animEffect>
                                  </p:childTnLst>
                                </p:cTn>
                              </p:par>
                            </p:childTnLst>
                          </p:cTn>
                        </p:par>
                        <p:par>
                          <p:cTn id="34" fill="hold">
                            <p:stCondLst>
                              <p:cond delay="5150"/>
                            </p:stCondLst>
                            <p:childTnLst>
                              <p:par>
                                <p:cTn id="35" presetID="14" presetClass="entr" presetSubtype="10" fill="hold" grpId="0" nodeType="afterEffect">
                                  <p:stCondLst>
                                    <p:cond delay="0"/>
                                  </p:stCondLst>
                                  <p:iterate type="lt">
                                    <p:tmPct val="10000"/>
                                  </p:iterate>
                                  <p:childTnLst>
                                    <p:set>
                                      <p:cBhvr>
                                        <p:cTn id="36" dur="1" fill="hold">
                                          <p:stCondLst>
                                            <p:cond delay="0"/>
                                          </p:stCondLst>
                                        </p:cTn>
                                        <p:tgtEl>
                                          <p:spTgt spid="24"/>
                                        </p:tgtEl>
                                        <p:attrNameLst>
                                          <p:attrName>style.visibility</p:attrName>
                                        </p:attrNameLst>
                                      </p:cBhvr>
                                      <p:to>
                                        <p:strVal val="visible"/>
                                      </p:to>
                                    </p:set>
                                    <p:animEffect transition="in" filter="randombar(horizontal)">
                                      <p:cBhvr>
                                        <p:cTn id="37" dur="500"/>
                                        <p:tgtEl>
                                          <p:spTgt spid="24"/>
                                        </p:tgtEl>
                                      </p:cBhvr>
                                    </p:animEffect>
                                  </p:childTnLst>
                                </p:cTn>
                              </p:par>
                            </p:childTnLst>
                          </p:cTn>
                        </p:par>
                        <p:par>
                          <p:cTn id="38" fill="hold">
                            <p:stCondLst>
                              <p:cond delay="6300"/>
                            </p:stCondLst>
                            <p:childTnLst>
                              <p:par>
                                <p:cTn id="39" presetID="22" presetClass="entr" presetSubtype="1"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up)">
                                      <p:cBhvr>
                                        <p:cTn id="41" dur="1250"/>
                                        <p:tgtEl>
                                          <p:spTgt spid="27"/>
                                        </p:tgtEl>
                                      </p:cBhvr>
                                    </p:animEffect>
                                  </p:childTnLst>
                                </p:cTn>
                              </p:par>
                            </p:childTnLst>
                          </p:cTn>
                        </p:par>
                        <p:par>
                          <p:cTn id="42" fill="hold">
                            <p:stCondLst>
                              <p:cond delay="7550"/>
                            </p:stCondLst>
                            <p:childTnLst>
                              <p:par>
                                <p:cTn id="43" presetID="14" presetClass="entr" presetSubtype="10" fill="hold" grpId="0" nodeType="afterEffect">
                                  <p:stCondLst>
                                    <p:cond delay="0"/>
                                  </p:stCondLst>
                                  <p:iterate type="lt">
                                    <p:tmPct val="10000"/>
                                  </p:iterate>
                                  <p:childTnLst>
                                    <p:set>
                                      <p:cBhvr>
                                        <p:cTn id="44" dur="1" fill="hold">
                                          <p:stCondLst>
                                            <p:cond delay="0"/>
                                          </p:stCondLst>
                                        </p:cTn>
                                        <p:tgtEl>
                                          <p:spTgt spid="26"/>
                                        </p:tgtEl>
                                        <p:attrNameLst>
                                          <p:attrName>style.visibility</p:attrName>
                                        </p:attrNameLst>
                                      </p:cBhvr>
                                      <p:to>
                                        <p:strVal val="visible"/>
                                      </p:to>
                                    </p:set>
                                    <p:animEffect transition="in" filter="randombar(horizontal)">
                                      <p:cBhvr>
                                        <p:cTn id="45" dur="500"/>
                                        <p:tgtEl>
                                          <p:spTgt spid="26"/>
                                        </p:tgtEl>
                                      </p:cBhvr>
                                    </p:animEffect>
                                  </p:childTnLst>
                                </p:cTn>
                              </p:par>
                            </p:childTnLst>
                          </p:cTn>
                        </p:par>
                        <p:par>
                          <p:cTn id="46" fill="hold">
                            <p:stCondLst>
                              <p:cond delay="8700"/>
                            </p:stCondLst>
                            <p:childTnLst>
                              <p:par>
                                <p:cTn id="47" presetID="22" presetClass="entr" presetSubtype="1"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up)">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037229" y="1066787"/>
            <a:ext cx="593187" cy="916745"/>
          </a:xfrm>
          <a:prstGeom prst="rect">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23702" y="1983532"/>
            <a:ext cx="593187" cy="916745"/>
          </a:xfrm>
          <a:prstGeom prst="rect">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23702" y="2900277"/>
            <a:ext cx="593187" cy="91674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46198" y="-1159485"/>
            <a:ext cx="609600" cy="609600"/>
          </a:xfrm>
          <a:prstGeom prst="rect">
            <a:avLst/>
          </a:prstGeom>
        </p:spPr>
      </p:pic>
      <p:pic>
        <p:nvPicPr>
          <p:cNvPr id="18" name="图片 17">
            <a:extLst>
              <a:ext uri="{FF2B5EF4-FFF2-40B4-BE49-F238E27FC236}">
                <a16:creationId xmlns="" xmlns:a16="http://schemas.microsoft.com/office/drawing/2014/main" id="{DB79880C-FC2B-4ECC-A630-71335E7DDC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3817022"/>
          </a:xfrm>
          <a:prstGeom prst="rect">
            <a:avLst/>
          </a:prstGeom>
        </p:spPr>
      </p:pic>
      <p:grpSp>
        <p:nvGrpSpPr>
          <p:cNvPr id="35" name="组合 34">
            <a:extLst>
              <a:ext uri="{FF2B5EF4-FFF2-40B4-BE49-F238E27FC236}">
                <a16:creationId xmlns="" xmlns:a16="http://schemas.microsoft.com/office/drawing/2014/main" id="{681F06F2-3F09-4F12-AB7A-9162D0D3ABB3}"/>
              </a:ext>
            </a:extLst>
          </p:cNvPr>
          <p:cNvGrpSpPr/>
          <p:nvPr/>
        </p:nvGrpSpPr>
        <p:grpSpPr>
          <a:xfrm>
            <a:off x="450049" y="3291201"/>
            <a:ext cx="2493003" cy="1290204"/>
            <a:chOff x="-343063" y="833839"/>
            <a:chExt cx="2493003" cy="1290204"/>
          </a:xfrm>
        </p:grpSpPr>
        <p:sp>
          <p:nvSpPr>
            <p:cNvPr id="36" name="平行四边形 35">
              <a:extLst>
                <a:ext uri="{FF2B5EF4-FFF2-40B4-BE49-F238E27FC236}">
                  <a16:creationId xmlns="" xmlns:a16="http://schemas.microsoft.com/office/drawing/2014/main" id="{99F6D922-7978-4DB1-A842-8E48C5035B44}"/>
                </a:ext>
              </a:extLst>
            </p:cNvPr>
            <p:cNvSpPr/>
            <p:nvPr/>
          </p:nvSpPr>
          <p:spPr>
            <a:xfrm>
              <a:off x="-343063" y="833839"/>
              <a:ext cx="2493003" cy="1290204"/>
            </a:xfrm>
            <a:prstGeom prst="parallelogram">
              <a:avLst/>
            </a:prstGeom>
            <a:solidFill>
              <a:srgbClr val="FFD737"/>
            </a:solidFill>
            <a:ln>
              <a:noFill/>
            </a:ln>
          </p:spPr>
          <p:txBody>
            <a:bodyPr/>
            <a:lstStyle/>
            <a:p>
              <a:pPr>
                <a:spcBef>
                  <a:spcPct val="0"/>
                </a:spcBef>
              </a:pPr>
              <a:endParaRPr lang="zh-CN" altLang="en-US">
                <a:solidFill>
                  <a:schemeClr val="tx1"/>
                </a:solidFill>
                <a:latin typeface="Calibri" panose="020F0502020204030204" pitchFamily="34" charset="0"/>
                <a:ea typeface="宋体" panose="02010600030101010101" pitchFamily="2" charset="-122"/>
              </a:endParaRPr>
            </a:p>
          </p:txBody>
        </p:sp>
        <p:sp>
          <p:nvSpPr>
            <p:cNvPr id="37" name="TextBox 1">
              <a:extLst>
                <a:ext uri="{FF2B5EF4-FFF2-40B4-BE49-F238E27FC236}">
                  <a16:creationId xmlns="" xmlns:a16="http://schemas.microsoft.com/office/drawing/2014/main" id="{A8377CE5-12C6-4635-B037-5AA85BF08DC5}"/>
                </a:ext>
              </a:extLst>
            </p:cNvPr>
            <p:cNvSpPr txBox="1"/>
            <p:nvPr/>
          </p:nvSpPr>
          <p:spPr>
            <a:xfrm>
              <a:off x="56892" y="1005363"/>
              <a:ext cx="1693092" cy="1015663"/>
            </a:xfrm>
            <a:prstGeom prst="rect">
              <a:avLst/>
            </a:prstGeom>
            <a:noFill/>
          </p:spPr>
          <p:txBody>
            <a:bodyPr wrap="none" rtlCol="0">
              <a:spAutoFit/>
            </a:bodyPr>
            <a:lstStyle/>
            <a:p>
              <a:r>
                <a:rPr lang="en-US" altLang="zh-CN" sz="6000" dirty="0">
                  <a:solidFill>
                    <a:schemeClr val="bg1"/>
                  </a:solidFill>
                  <a:latin typeface="Impact" panose="020B0806030902050204" pitchFamily="34" charset="0"/>
                </a:rPr>
                <a:t>2019</a:t>
              </a:r>
              <a:endParaRPr lang="zh-CN" altLang="en-US" sz="6000" dirty="0">
                <a:solidFill>
                  <a:schemeClr val="bg1"/>
                </a:solidFill>
                <a:latin typeface="Impact" panose="020B0806030902050204" pitchFamily="34" charset="0"/>
              </a:endParaRPr>
            </a:p>
          </p:txBody>
        </p:sp>
      </p:grpSp>
      <p:sp>
        <p:nvSpPr>
          <p:cNvPr id="38" name="我图网QQF4D2CD6C74639原创">
            <a:extLst>
              <a:ext uri="{FF2B5EF4-FFF2-40B4-BE49-F238E27FC236}">
                <a16:creationId xmlns="" xmlns:a16="http://schemas.microsoft.com/office/drawing/2014/main" id="{F0841157-0CC4-4CCD-8F68-FBF0A77EB813}"/>
              </a:ext>
            </a:extLst>
          </p:cNvPr>
          <p:cNvSpPr/>
          <p:nvPr/>
        </p:nvSpPr>
        <p:spPr>
          <a:xfrm>
            <a:off x="2232755" y="4391607"/>
            <a:ext cx="960099" cy="516609"/>
          </a:xfrm>
          <a:prstGeom prst="parallelogram">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文本框 1">
            <a:extLst>
              <a:ext uri="{FF2B5EF4-FFF2-40B4-BE49-F238E27FC236}">
                <a16:creationId xmlns="" xmlns:a16="http://schemas.microsoft.com/office/drawing/2014/main" id="{075E1CC7-8187-4E1B-8390-EFA455894C2C}"/>
              </a:ext>
            </a:extLst>
          </p:cNvPr>
          <p:cNvSpPr>
            <a:spLocks noChangeArrowheads="1"/>
          </p:cNvSpPr>
          <p:nvPr/>
        </p:nvSpPr>
        <p:spPr bwMode="auto">
          <a:xfrm>
            <a:off x="6249351" y="4581405"/>
            <a:ext cx="38779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r>
              <a:rPr lang="zh-CN" altLang="en-US" sz="4800" b="1"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感谢您的聆听</a:t>
            </a:r>
          </a:p>
        </p:txBody>
      </p:sp>
      <p:grpSp>
        <p:nvGrpSpPr>
          <p:cNvPr id="40" name="组合 39">
            <a:extLst>
              <a:ext uri="{FF2B5EF4-FFF2-40B4-BE49-F238E27FC236}">
                <a16:creationId xmlns="" xmlns:a16="http://schemas.microsoft.com/office/drawing/2014/main" id="{8F3EEA41-7FD8-47DF-925F-F9DCF4F57777}"/>
              </a:ext>
            </a:extLst>
          </p:cNvPr>
          <p:cNvGrpSpPr/>
          <p:nvPr/>
        </p:nvGrpSpPr>
        <p:grpSpPr>
          <a:xfrm>
            <a:off x="10285140" y="1077311"/>
            <a:ext cx="1906861" cy="2749918"/>
            <a:chOff x="8707902" y="-196645"/>
            <a:chExt cx="3484098" cy="5024482"/>
          </a:xfrm>
        </p:grpSpPr>
        <p:sp>
          <p:nvSpPr>
            <p:cNvPr id="46" name="直角三角形 45">
              <a:extLst>
                <a:ext uri="{FF2B5EF4-FFF2-40B4-BE49-F238E27FC236}">
                  <a16:creationId xmlns="" xmlns:a16="http://schemas.microsoft.com/office/drawing/2014/main" id="{7D0021E6-C262-4934-B1D7-F2571B0F27BB}"/>
                </a:ext>
              </a:extLst>
            </p:cNvPr>
            <p:cNvSpPr/>
            <p:nvPr/>
          </p:nvSpPr>
          <p:spPr>
            <a:xfrm flipH="1">
              <a:off x="8707902" y="-196645"/>
              <a:ext cx="3484098" cy="5024480"/>
            </a:xfrm>
            <a:prstGeom prst="rtTriangl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直角三角形 43">
              <a:extLst>
                <a:ext uri="{FF2B5EF4-FFF2-40B4-BE49-F238E27FC236}">
                  <a16:creationId xmlns="" xmlns:a16="http://schemas.microsoft.com/office/drawing/2014/main" id="{2B0478F4-64AC-49DF-AAEB-68789E27013A}"/>
                </a:ext>
              </a:extLst>
            </p:cNvPr>
            <p:cNvSpPr/>
            <p:nvPr/>
          </p:nvSpPr>
          <p:spPr>
            <a:xfrm flipH="1">
              <a:off x="10125381" y="1847527"/>
              <a:ext cx="2066619" cy="2980310"/>
            </a:xfrm>
            <a:prstGeom prst="rtTriangl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直角三角形 47">
            <a:extLst>
              <a:ext uri="{FF2B5EF4-FFF2-40B4-BE49-F238E27FC236}">
                <a16:creationId xmlns="" xmlns:a16="http://schemas.microsoft.com/office/drawing/2014/main" id="{84102BAC-B32E-41FC-821E-02F01F4421ED}"/>
              </a:ext>
            </a:extLst>
          </p:cNvPr>
          <p:cNvSpPr/>
          <p:nvPr/>
        </p:nvSpPr>
        <p:spPr>
          <a:xfrm flipV="1">
            <a:off x="-16042" y="-11663"/>
            <a:ext cx="1575019" cy="2175564"/>
          </a:xfrm>
          <a:prstGeom prst="rtTriangle">
            <a:avLst/>
          </a:prstGeom>
          <a:solidFill>
            <a:srgbClr val="FFD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1">
            <a:extLst>
              <a:ext uri="{FF2B5EF4-FFF2-40B4-BE49-F238E27FC236}">
                <a16:creationId xmlns="" xmlns:a16="http://schemas.microsoft.com/office/drawing/2014/main" id="{26F41442-7EB8-4991-885E-E0FDD65D1B86}"/>
              </a:ext>
            </a:extLst>
          </p:cNvPr>
          <p:cNvSpPr>
            <a:spLocks noChangeArrowheads="1"/>
          </p:cNvSpPr>
          <p:nvPr/>
        </p:nvSpPr>
        <p:spPr bwMode="auto">
          <a:xfrm>
            <a:off x="593893" y="5280128"/>
            <a:ext cx="480131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SimSun" panose="02010600030101010101" pitchFamily="2" charset="-122"/>
              </a:defRPr>
            </a:lvl1pPr>
            <a:lvl2pPr marL="742950" indent="-285750">
              <a:defRPr>
                <a:solidFill>
                  <a:schemeClr val="tx1"/>
                </a:solidFill>
                <a:latin typeface="Calibri" panose="020F0502020204030204" pitchFamily="34" charset="0"/>
                <a:ea typeface="SimSun" panose="02010600030101010101" pitchFamily="2" charset="-122"/>
              </a:defRPr>
            </a:lvl2pPr>
            <a:lvl3pPr marL="1143000" indent="-228600">
              <a:defRPr>
                <a:solidFill>
                  <a:schemeClr val="tx1"/>
                </a:solidFill>
                <a:latin typeface="Calibri" panose="020F0502020204030204" pitchFamily="34" charset="0"/>
                <a:ea typeface="SimSun" panose="02010600030101010101" pitchFamily="2" charset="-122"/>
              </a:defRPr>
            </a:lvl3pPr>
            <a:lvl4pPr marL="1600200" indent="-228600">
              <a:defRPr>
                <a:solidFill>
                  <a:schemeClr val="tx1"/>
                </a:solidFill>
                <a:latin typeface="Calibri" panose="020F0502020204030204" pitchFamily="34" charset="0"/>
                <a:ea typeface="SimSun" panose="02010600030101010101" pitchFamily="2" charset="-122"/>
              </a:defRPr>
            </a:lvl4pPr>
            <a:lvl5pPr marL="2057400" indent="-228600">
              <a:defRPr>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SimSun" panose="02010600030101010101" pitchFamily="2" charset="-122"/>
              </a:defRPr>
            </a:lvl9pPr>
          </a:lstStyle>
          <a:p>
            <a:pPr eaLnBrk="1" hangingPunct="1"/>
            <a:r>
              <a:rPr lang="zh-CN" altLang="en-US" sz="60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rPr>
              <a:t>保险知识培训</a:t>
            </a:r>
            <a:endParaRPr lang="en-US" altLang="en-US" sz="6000" b="1" dirty="0">
              <a:solidFill>
                <a:srgbClr val="35394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矩形 49">
            <a:extLst>
              <a:ext uri="{FF2B5EF4-FFF2-40B4-BE49-F238E27FC236}">
                <a16:creationId xmlns="" xmlns:a16="http://schemas.microsoft.com/office/drawing/2014/main" id="{8B23F2A7-BB4B-4276-87F2-607B096ECC77}"/>
              </a:ext>
            </a:extLst>
          </p:cNvPr>
          <p:cNvSpPr/>
          <p:nvPr/>
        </p:nvSpPr>
        <p:spPr>
          <a:xfrm>
            <a:off x="10059970" y="264159"/>
            <a:ext cx="1785425" cy="523220"/>
          </a:xfrm>
          <a:prstGeom prst="rect">
            <a:avLst/>
          </a:prstGeom>
        </p:spPr>
        <p:txBody>
          <a:bodyPr wrap="none">
            <a:spAutoFit/>
          </a:bodyPr>
          <a:lstStyle/>
          <a:p>
            <a:r>
              <a:rPr lang="en-US" altLang="zh-CN" sz="2800" dirty="0">
                <a:solidFill>
                  <a:schemeClr val="bg1"/>
                </a:solidFill>
                <a:latin typeface="Impact" panose="020B0806030902050204" pitchFamily="34" charset="0"/>
                <a:ea typeface="微软雅黑" panose="020B0503020204020204" pitchFamily="34" charset="-122"/>
              </a:rPr>
              <a:t>YOUR  LOGO</a:t>
            </a:r>
            <a:endParaRPr lang="zh-CN" altLang="en-US" sz="2800" dirty="0">
              <a:solidFill>
                <a:schemeClr val="bg1"/>
              </a:solidFill>
              <a:latin typeface="Impact" panose="020B0806030902050204" pitchFamily="34" charset="0"/>
              <a:ea typeface="微软雅黑" panose="020B0503020204020204" pitchFamily="34" charset="-122"/>
            </a:endParaRPr>
          </a:p>
        </p:txBody>
      </p:sp>
      <p:cxnSp>
        <p:nvCxnSpPr>
          <p:cNvPr id="52" name="直接连接符 51">
            <a:extLst>
              <a:ext uri="{FF2B5EF4-FFF2-40B4-BE49-F238E27FC236}">
                <a16:creationId xmlns="" xmlns:a16="http://schemas.microsoft.com/office/drawing/2014/main" id="{8E6C7D3C-0ACC-4057-9563-ED6A6391338F}"/>
              </a:ext>
            </a:extLst>
          </p:cNvPr>
          <p:cNvCxnSpPr/>
          <p:nvPr/>
        </p:nvCxnSpPr>
        <p:spPr>
          <a:xfrm>
            <a:off x="5846198" y="4478388"/>
            <a:ext cx="0" cy="1993692"/>
          </a:xfrm>
          <a:prstGeom prst="line">
            <a:avLst/>
          </a:prstGeom>
          <a:ln w="53975">
            <a:solidFill>
              <a:srgbClr val="FFD737"/>
            </a:solidFill>
          </a:ln>
        </p:spPr>
        <p:style>
          <a:lnRef idx="1">
            <a:schemeClr val="dk1"/>
          </a:lnRef>
          <a:fillRef idx="0">
            <a:schemeClr val="dk1"/>
          </a:fillRef>
          <a:effectRef idx="0">
            <a:schemeClr val="dk1"/>
          </a:effectRef>
          <a:fontRef idx="minor">
            <a:schemeClr val="tx1"/>
          </a:fontRef>
        </p:style>
      </p:cxnSp>
      <p:grpSp>
        <p:nvGrpSpPr>
          <p:cNvPr id="54" name="组合 53">
            <a:extLst>
              <a:ext uri="{FF2B5EF4-FFF2-40B4-BE49-F238E27FC236}">
                <a16:creationId xmlns="" xmlns:a16="http://schemas.microsoft.com/office/drawing/2014/main" id="{CD0FF342-3B5D-447D-97ED-E552AB6FFD3F}"/>
              </a:ext>
            </a:extLst>
          </p:cNvPr>
          <p:cNvGrpSpPr/>
          <p:nvPr/>
        </p:nvGrpSpPr>
        <p:grpSpPr>
          <a:xfrm>
            <a:off x="8837122" y="5962416"/>
            <a:ext cx="360328" cy="360328"/>
            <a:chOff x="6156176" y="3548103"/>
            <a:chExt cx="360328" cy="360328"/>
          </a:xfrm>
        </p:grpSpPr>
        <p:sp>
          <p:nvSpPr>
            <p:cNvPr id="55" name="椭圆 54">
              <a:extLst>
                <a:ext uri="{FF2B5EF4-FFF2-40B4-BE49-F238E27FC236}">
                  <a16:creationId xmlns="" xmlns:a16="http://schemas.microsoft.com/office/drawing/2014/main" id="{7B998E62-D759-45C5-851D-D0A6AC7689D2}"/>
                </a:ext>
              </a:extLst>
            </p:cNvPr>
            <p:cNvSpPr/>
            <p:nvPr/>
          </p:nvSpPr>
          <p:spPr>
            <a:xfrm>
              <a:off x="6156176" y="3548103"/>
              <a:ext cx="360328" cy="360328"/>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任意多边形 12">
              <a:extLst>
                <a:ext uri="{FF2B5EF4-FFF2-40B4-BE49-F238E27FC236}">
                  <a16:creationId xmlns="" xmlns:a16="http://schemas.microsoft.com/office/drawing/2014/main" id="{6EFF9648-F055-4795-9FEB-94EE52032C3D}"/>
                </a:ext>
              </a:extLst>
            </p:cNvPr>
            <p:cNvSpPr>
              <a:spLocks noChangeAspect="1"/>
            </p:cNvSpPr>
            <p:nvPr/>
          </p:nvSpPr>
          <p:spPr>
            <a:xfrm>
              <a:off x="6246039" y="3630440"/>
              <a:ext cx="180603" cy="195655"/>
            </a:xfrm>
            <a:custGeom>
              <a:avLst/>
              <a:gdLst/>
              <a:ahLst/>
              <a:cxnLst/>
              <a:rect l="l" t="t" r="r" b="b"/>
              <a:pathLst>
                <a:path w="220435" h="238806">
                  <a:moveTo>
                    <a:pt x="57763" y="37027"/>
                  </a:moveTo>
                  <a:cubicBezTo>
                    <a:pt x="62786" y="37696"/>
                    <a:pt x="66781" y="40088"/>
                    <a:pt x="69747" y="44202"/>
                  </a:cubicBezTo>
                  <a:cubicBezTo>
                    <a:pt x="72808" y="48221"/>
                    <a:pt x="73980" y="52741"/>
                    <a:pt x="73263" y="57764"/>
                  </a:cubicBezTo>
                  <a:cubicBezTo>
                    <a:pt x="72545" y="62787"/>
                    <a:pt x="70177" y="66830"/>
                    <a:pt x="66159" y="69891"/>
                  </a:cubicBezTo>
                  <a:cubicBezTo>
                    <a:pt x="56783" y="76971"/>
                    <a:pt x="49535" y="85630"/>
                    <a:pt x="44417" y="95867"/>
                  </a:cubicBezTo>
                  <a:cubicBezTo>
                    <a:pt x="39298" y="106104"/>
                    <a:pt x="36739" y="117011"/>
                    <a:pt x="36739" y="128588"/>
                  </a:cubicBezTo>
                  <a:cubicBezTo>
                    <a:pt x="36739" y="138538"/>
                    <a:pt x="38676" y="148034"/>
                    <a:pt x="42551" y="157075"/>
                  </a:cubicBezTo>
                  <a:cubicBezTo>
                    <a:pt x="46426" y="166117"/>
                    <a:pt x="51664" y="173938"/>
                    <a:pt x="58266" y="180540"/>
                  </a:cubicBezTo>
                  <a:cubicBezTo>
                    <a:pt x="64867" y="187141"/>
                    <a:pt x="72689" y="192379"/>
                    <a:pt x="81730" y="196254"/>
                  </a:cubicBezTo>
                  <a:cubicBezTo>
                    <a:pt x="90771" y="200129"/>
                    <a:pt x="100267" y="202066"/>
                    <a:pt x="110217" y="202066"/>
                  </a:cubicBezTo>
                  <a:cubicBezTo>
                    <a:pt x="120168" y="202066"/>
                    <a:pt x="129663" y="200129"/>
                    <a:pt x="138705" y="196254"/>
                  </a:cubicBezTo>
                  <a:cubicBezTo>
                    <a:pt x="147746" y="192379"/>
                    <a:pt x="155567" y="187141"/>
                    <a:pt x="162169" y="180540"/>
                  </a:cubicBezTo>
                  <a:cubicBezTo>
                    <a:pt x="168771" y="173938"/>
                    <a:pt x="174009" y="166117"/>
                    <a:pt x="177884" y="157075"/>
                  </a:cubicBezTo>
                  <a:cubicBezTo>
                    <a:pt x="181759" y="148034"/>
                    <a:pt x="183696" y="138538"/>
                    <a:pt x="183696" y="128588"/>
                  </a:cubicBezTo>
                  <a:cubicBezTo>
                    <a:pt x="183696" y="117011"/>
                    <a:pt x="181137" y="106104"/>
                    <a:pt x="176018" y="95867"/>
                  </a:cubicBezTo>
                  <a:cubicBezTo>
                    <a:pt x="170899" y="85630"/>
                    <a:pt x="163652" y="76971"/>
                    <a:pt x="154276" y="69891"/>
                  </a:cubicBezTo>
                  <a:cubicBezTo>
                    <a:pt x="150257" y="66830"/>
                    <a:pt x="147889" y="62787"/>
                    <a:pt x="147172" y="57764"/>
                  </a:cubicBezTo>
                  <a:cubicBezTo>
                    <a:pt x="146454" y="52741"/>
                    <a:pt x="147626" y="48221"/>
                    <a:pt x="150688" y="44202"/>
                  </a:cubicBezTo>
                  <a:cubicBezTo>
                    <a:pt x="153654" y="40088"/>
                    <a:pt x="157672" y="37696"/>
                    <a:pt x="162743" y="37027"/>
                  </a:cubicBezTo>
                  <a:cubicBezTo>
                    <a:pt x="167814" y="36357"/>
                    <a:pt x="172358" y="37553"/>
                    <a:pt x="176377" y="40615"/>
                  </a:cubicBezTo>
                  <a:cubicBezTo>
                    <a:pt x="190345" y="51043"/>
                    <a:pt x="201181" y="63959"/>
                    <a:pt x="208882" y="79363"/>
                  </a:cubicBezTo>
                  <a:cubicBezTo>
                    <a:pt x="216584" y="94767"/>
                    <a:pt x="220435" y="111175"/>
                    <a:pt x="220435" y="128588"/>
                  </a:cubicBezTo>
                  <a:cubicBezTo>
                    <a:pt x="220435" y="143513"/>
                    <a:pt x="217517" y="157769"/>
                    <a:pt x="211681" y="171355"/>
                  </a:cubicBezTo>
                  <a:cubicBezTo>
                    <a:pt x="205845" y="184941"/>
                    <a:pt x="197999" y="196661"/>
                    <a:pt x="188145" y="206515"/>
                  </a:cubicBezTo>
                  <a:cubicBezTo>
                    <a:pt x="178290" y="216370"/>
                    <a:pt x="166570" y="224215"/>
                    <a:pt x="152984" y="230052"/>
                  </a:cubicBezTo>
                  <a:cubicBezTo>
                    <a:pt x="139398" y="235888"/>
                    <a:pt x="125143" y="238806"/>
                    <a:pt x="110217" y="238806"/>
                  </a:cubicBezTo>
                  <a:cubicBezTo>
                    <a:pt x="95292" y="238806"/>
                    <a:pt x="81036" y="235888"/>
                    <a:pt x="67451" y="230052"/>
                  </a:cubicBezTo>
                  <a:cubicBezTo>
                    <a:pt x="53865" y="224215"/>
                    <a:pt x="42144" y="216370"/>
                    <a:pt x="32290" y="206515"/>
                  </a:cubicBezTo>
                  <a:cubicBezTo>
                    <a:pt x="22435" y="196661"/>
                    <a:pt x="14590" y="184941"/>
                    <a:pt x="8754" y="171355"/>
                  </a:cubicBezTo>
                  <a:cubicBezTo>
                    <a:pt x="2918" y="157769"/>
                    <a:pt x="0" y="143513"/>
                    <a:pt x="0" y="128588"/>
                  </a:cubicBezTo>
                  <a:cubicBezTo>
                    <a:pt x="0" y="111175"/>
                    <a:pt x="3850" y="94767"/>
                    <a:pt x="11552" y="79363"/>
                  </a:cubicBezTo>
                  <a:cubicBezTo>
                    <a:pt x="19254" y="63959"/>
                    <a:pt x="30089" y="51043"/>
                    <a:pt x="44058" y="40615"/>
                  </a:cubicBezTo>
                  <a:cubicBezTo>
                    <a:pt x="48172" y="37553"/>
                    <a:pt x="52740" y="36357"/>
                    <a:pt x="57763" y="37027"/>
                  </a:cubicBezTo>
                  <a:close/>
                  <a:moveTo>
                    <a:pt x="110217" y="0"/>
                  </a:moveTo>
                  <a:cubicBezTo>
                    <a:pt x="115192" y="0"/>
                    <a:pt x="119498" y="1818"/>
                    <a:pt x="123134" y="5454"/>
                  </a:cubicBezTo>
                  <a:cubicBezTo>
                    <a:pt x="126769" y="9090"/>
                    <a:pt x="128587" y="13395"/>
                    <a:pt x="128587" y="18370"/>
                  </a:cubicBezTo>
                  <a:lnTo>
                    <a:pt x="128587" y="110218"/>
                  </a:lnTo>
                  <a:cubicBezTo>
                    <a:pt x="128587" y="115193"/>
                    <a:pt x="126769" y="119499"/>
                    <a:pt x="123134" y="123134"/>
                  </a:cubicBezTo>
                  <a:cubicBezTo>
                    <a:pt x="119498" y="126770"/>
                    <a:pt x="115192" y="128588"/>
                    <a:pt x="110217" y="128588"/>
                  </a:cubicBezTo>
                  <a:cubicBezTo>
                    <a:pt x="105242" y="128588"/>
                    <a:pt x="100937" y="126770"/>
                    <a:pt x="97301" y="123134"/>
                  </a:cubicBezTo>
                  <a:cubicBezTo>
                    <a:pt x="93666" y="119499"/>
                    <a:pt x="91848" y="115193"/>
                    <a:pt x="91848" y="110218"/>
                  </a:cubicBezTo>
                  <a:lnTo>
                    <a:pt x="91848" y="18370"/>
                  </a:lnTo>
                  <a:cubicBezTo>
                    <a:pt x="91848" y="13395"/>
                    <a:pt x="93666" y="9090"/>
                    <a:pt x="97301" y="5454"/>
                  </a:cubicBezTo>
                  <a:cubicBezTo>
                    <a:pt x="100937" y="1818"/>
                    <a:pt x="105242" y="0"/>
                    <a:pt x="110217"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grpSp>
        <p:nvGrpSpPr>
          <p:cNvPr id="57" name="组合 56">
            <a:extLst>
              <a:ext uri="{FF2B5EF4-FFF2-40B4-BE49-F238E27FC236}">
                <a16:creationId xmlns="" xmlns:a16="http://schemas.microsoft.com/office/drawing/2014/main" id="{158D5542-ED70-41BF-8737-6215A746133B}"/>
              </a:ext>
            </a:extLst>
          </p:cNvPr>
          <p:cNvGrpSpPr/>
          <p:nvPr/>
        </p:nvGrpSpPr>
        <p:grpSpPr>
          <a:xfrm>
            <a:off x="6389138" y="5962416"/>
            <a:ext cx="360328" cy="360328"/>
            <a:chOff x="4139952" y="3548103"/>
            <a:chExt cx="360328" cy="360328"/>
          </a:xfrm>
        </p:grpSpPr>
        <p:sp>
          <p:nvSpPr>
            <p:cNvPr id="58" name="椭圆 57">
              <a:extLst>
                <a:ext uri="{FF2B5EF4-FFF2-40B4-BE49-F238E27FC236}">
                  <a16:creationId xmlns="" xmlns:a16="http://schemas.microsoft.com/office/drawing/2014/main" id="{9099083A-87B8-4E6A-93FE-1576E06E442D}"/>
                </a:ext>
              </a:extLst>
            </p:cNvPr>
            <p:cNvSpPr/>
            <p:nvPr/>
          </p:nvSpPr>
          <p:spPr>
            <a:xfrm>
              <a:off x="4139952" y="3548103"/>
              <a:ext cx="360328" cy="360328"/>
            </a:xfrm>
            <a:prstGeom prst="ellipse">
              <a:avLst/>
            </a:prstGeom>
            <a:solidFill>
              <a:srgbClr val="3539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矩形1">
              <a:extLst>
                <a:ext uri="{FF2B5EF4-FFF2-40B4-BE49-F238E27FC236}">
                  <a16:creationId xmlns="" xmlns:a16="http://schemas.microsoft.com/office/drawing/2014/main" id="{FDC6AEB4-8603-44CA-B878-CEFA47565320}"/>
                </a:ext>
              </a:extLst>
            </p:cNvPr>
            <p:cNvSpPr>
              <a:spLocks noEditPoints="1"/>
            </p:cNvSpPr>
            <p:nvPr/>
          </p:nvSpPr>
          <p:spPr bwMode="auto">
            <a:xfrm>
              <a:off x="4254602" y="3646374"/>
              <a:ext cx="131028" cy="163785"/>
            </a:xfrm>
            <a:custGeom>
              <a:avLst/>
              <a:gdLst>
                <a:gd name="T0" fmla="*/ 31 w 31"/>
                <a:gd name="T1" fmla="*/ 22 h 44"/>
                <a:gd name="T2" fmla="*/ 17 w 31"/>
                <a:gd name="T3" fmla="*/ 37 h 44"/>
                <a:gd name="T4" fmla="*/ 17 w 31"/>
                <a:gd name="T5" fmla="*/ 41 h 44"/>
                <a:gd name="T6" fmla="*/ 24 w 31"/>
                <a:gd name="T7" fmla="*/ 41 h 44"/>
                <a:gd name="T8" fmla="*/ 26 w 31"/>
                <a:gd name="T9" fmla="*/ 43 h 44"/>
                <a:gd name="T10" fmla="*/ 24 w 31"/>
                <a:gd name="T11" fmla="*/ 44 h 44"/>
                <a:gd name="T12" fmla="*/ 7 w 31"/>
                <a:gd name="T13" fmla="*/ 44 h 44"/>
                <a:gd name="T14" fmla="*/ 5 w 31"/>
                <a:gd name="T15" fmla="*/ 43 h 44"/>
                <a:gd name="T16" fmla="*/ 7 w 31"/>
                <a:gd name="T17" fmla="*/ 41 h 44"/>
                <a:gd name="T18" fmla="*/ 14 w 31"/>
                <a:gd name="T19" fmla="*/ 41 h 44"/>
                <a:gd name="T20" fmla="*/ 14 w 31"/>
                <a:gd name="T21" fmla="*/ 37 h 44"/>
                <a:gd name="T22" fmla="*/ 0 w 31"/>
                <a:gd name="T23" fmla="*/ 22 h 44"/>
                <a:gd name="T24" fmla="*/ 0 w 31"/>
                <a:gd name="T25" fmla="*/ 19 h 44"/>
                <a:gd name="T26" fmla="*/ 2 w 31"/>
                <a:gd name="T27" fmla="*/ 17 h 44"/>
                <a:gd name="T28" fmla="*/ 4 w 31"/>
                <a:gd name="T29" fmla="*/ 19 h 44"/>
                <a:gd name="T30" fmla="*/ 4 w 31"/>
                <a:gd name="T31" fmla="*/ 22 h 44"/>
                <a:gd name="T32" fmla="*/ 16 w 31"/>
                <a:gd name="T33" fmla="*/ 34 h 44"/>
                <a:gd name="T34" fmla="*/ 28 w 31"/>
                <a:gd name="T35" fmla="*/ 22 h 44"/>
                <a:gd name="T36" fmla="*/ 28 w 31"/>
                <a:gd name="T37" fmla="*/ 19 h 44"/>
                <a:gd name="T38" fmla="*/ 29 w 31"/>
                <a:gd name="T39" fmla="*/ 17 h 44"/>
                <a:gd name="T40" fmla="*/ 31 w 31"/>
                <a:gd name="T41" fmla="*/ 19 h 44"/>
                <a:gd name="T42" fmla="*/ 31 w 31"/>
                <a:gd name="T43" fmla="*/ 22 h 44"/>
                <a:gd name="T44" fmla="*/ 24 w 31"/>
                <a:gd name="T45" fmla="*/ 22 h 44"/>
                <a:gd name="T46" fmla="*/ 16 w 31"/>
                <a:gd name="T47" fmla="*/ 31 h 44"/>
                <a:gd name="T48" fmla="*/ 7 w 31"/>
                <a:gd name="T49" fmla="*/ 22 h 44"/>
                <a:gd name="T50" fmla="*/ 7 w 31"/>
                <a:gd name="T51" fmla="*/ 8 h 44"/>
                <a:gd name="T52" fmla="*/ 16 w 31"/>
                <a:gd name="T53" fmla="*/ 0 h 44"/>
                <a:gd name="T54" fmla="*/ 24 w 31"/>
                <a:gd name="T55" fmla="*/ 8 h 44"/>
                <a:gd name="T56" fmla="*/ 24 w 31"/>
                <a:gd name="T57"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 h="44">
                  <a:moveTo>
                    <a:pt x="31" y="22"/>
                  </a:moveTo>
                  <a:cubicBezTo>
                    <a:pt x="31" y="30"/>
                    <a:pt x="25" y="37"/>
                    <a:pt x="17" y="37"/>
                  </a:cubicBezTo>
                  <a:cubicBezTo>
                    <a:pt x="17" y="41"/>
                    <a:pt x="17" y="41"/>
                    <a:pt x="17" y="41"/>
                  </a:cubicBezTo>
                  <a:cubicBezTo>
                    <a:pt x="24" y="41"/>
                    <a:pt x="24" y="41"/>
                    <a:pt x="24" y="41"/>
                  </a:cubicBezTo>
                  <a:cubicBezTo>
                    <a:pt x="25" y="41"/>
                    <a:pt x="26" y="42"/>
                    <a:pt x="26" y="43"/>
                  </a:cubicBezTo>
                  <a:cubicBezTo>
                    <a:pt x="26" y="44"/>
                    <a:pt x="25" y="44"/>
                    <a:pt x="24" y="44"/>
                  </a:cubicBezTo>
                  <a:cubicBezTo>
                    <a:pt x="7" y="44"/>
                    <a:pt x="7" y="44"/>
                    <a:pt x="7" y="44"/>
                  </a:cubicBezTo>
                  <a:cubicBezTo>
                    <a:pt x="6" y="44"/>
                    <a:pt x="5" y="44"/>
                    <a:pt x="5" y="43"/>
                  </a:cubicBezTo>
                  <a:cubicBezTo>
                    <a:pt x="5" y="42"/>
                    <a:pt x="6" y="41"/>
                    <a:pt x="7" y="41"/>
                  </a:cubicBezTo>
                  <a:cubicBezTo>
                    <a:pt x="14" y="41"/>
                    <a:pt x="14" y="41"/>
                    <a:pt x="14" y="41"/>
                  </a:cubicBezTo>
                  <a:cubicBezTo>
                    <a:pt x="14" y="37"/>
                    <a:pt x="14" y="37"/>
                    <a:pt x="14" y="37"/>
                  </a:cubicBezTo>
                  <a:cubicBezTo>
                    <a:pt x="6" y="37"/>
                    <a:pt x="0" y="30"/>
                    <a:pt x="0" y="22"/>
                  </a:cubicBezTo>
                  <a:cubicBezTo>
                    <a:pt x="0" y="19"/>
                    <a:pt x="0" y="19"/>
                    <a:pt x="0" y="19"/>
                  </a:cubicBezTo>
                  <a:cubicBezTo>
                    <a:pt x="0" y="18"/>
                    <a:pt x="1" y="17"/>
                    <a:pt x="2" y="17"/>
                  </a:cubicBezTo>
                  <a:cubicBezTo>
                    <a:pt x="3" y="17"/>
                    <a:pt x="4" y="18"/>
                    <a:pt x="4" y="19"/>
                  </a:cubicBezTo>
                  <a:cubicBezTo>
                    <a:pt x="4" y="22"/>
                    <a:pt x="4" y="22"/>
                    <a:pt x="4" y="22"/>
                  </a:cubicBezTo>
                  <a:cubicBezTo>
                    <a:pt x="4" y="29"/>
                    <a:pt x="9" y="34"/>
                    <a:pt x="16" y="34"/>
                  </a:cubicBezTo>
                  <a:cubicBezTo>
                    <a:pt x="22" y="34"/>
                    <a:pt x="28" y="29"/>
                    <a:pt x="28" y="22"/>
                  </a:cubicBezTo>
                  <a:cubicBezTo>
                    <a:pt x="28" y="19"/>
                    <a:pt x="28" y="19"/>
                    <a:pt x="28" y="19"/>
                  </a:cubicBezTo>
                  <a:cubicBezTo>
                    <a:pt x="28" y="18"/>
                    <a:pt x="28" y="17"/>
                    <a:pt x="29" y="17"/>
                  </a:cubicBezTo>
                  <a:cubicBezTo>
                    <a:pt x="30" y="17"/>
                    <a:pt x="31" y="18"/>
                    <a:pt x="31" y="19"/>
                  </a:cubicBezTo>
                  <a:lnTo>
                    <a:pt x="31" y="22"/>
                  </a:lnTo>
                  <a:close/>
                  <a:moveTo>
                    <a:pt x="24" y="22"/>
                  </a:moveTo>
                  <a:cubicBezTo>
                    <a:pt x="24" y="27"/>
                    <a:pt x="20" y="31"/>
                    <a:pt x="16" y="31"/>
                  </a:cubicBezTo>
                  <a:cubicBezTo>
                    <a:pt x="11" y="31"/>
                    <a:pt x="7" y="27"/>
                    <a:pt x="7" y="22"/>
                  </a:cubicBezTo>
                  <a:cubicBezTo>
                    <a:pt x="7" y="8"/>
                    <a:pt x="7" y="8"/>
                    <a:pt x="7" y="8"/>
                  </a:cubicBezTo>
                  <a:cubicBezTo>
                    <a:pt x="7" y="4"/>
                    <a:pt x="11" y="0"/>
                    <a:pt x="16" y="0"/>
                  </a:cubicBezTo>
                  <a:cubicBezTo>
                    <a:pt x="20" y="0"/>
                    <a:pt x="24" y="4"/>
                    <a:pt x="24" y="8"/>
                  </a:cubicBezTo>
                  <a:lnTo>
                    <a:pt x="24" y="2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AU"/>
            </a:p>
          </p:txBody>
        </p:sp>
      </p:grpSp>
    </p:spTree>
    <p:extLst>
      <p:ext uri="{BB962C8B-B14F-4D97-AF65-F5344CB8AC3E}">
        <p14:creationId xmlns:p14="http://schemas.microsoft.com/office/powerpoint/2010/main" val="391757678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 presetClass="entr" presetSubtype="8" fill="hold" nodeType="withEffect">
                                  <p:stCondLst>
                                    <p:cond delay="0"/>
                                  </p:stCondLst>
                                  <p:childTnLst>
                                    <p:set>
                                      <p:cBhvr>
                                        <p:cTn id="8" dur="1" fill="hold">
                                          <p:stCondLst>
                                            <p:cond delay="0"/>
                                          </p:stCondLst>
                                        </p:cTn>
                                        <p:tgtEl>
                                          <p:spTgt spid="18"/>
                                        </p:tgtEl>
                                        <p:attrNameLst>
                                          <p:attrName>style.visibility</p:attrName>
                                        </p:attrNameLst>
                                      </p:cBhvr>
                                      <p:to>
                                        <p:strVal val="visible"/>
                                      </p:to>
                                    </p:set>
                                    <p:anim calcmode="lin" valueType="num">
                                      <p:cBhvr additive="base">
                                        <p:cTn id="9" dur="1000" fill="hold"/>
                                        <p:tgtEl>
                                          <p:spTgt spid="18"/>
                                        </p:tgtEl>
                                        <p:attrNameLst>
                                          <p:attrName>ppt_x</p:attrName>
                                        </p:attrNameLst>
                                      </p:cBhvr>
                                      <p:tavLst>
                                        <p:tav tm="0">
                                          <p:val>
                                            <p:strVal val="0-#ppt_w/2"/>
                                          </p:val>
                                        </p:tav>
                                        <p:tav tm="100000">
                                          <p:val>
                                            <p:strVal val="#ppt_x"/>
                                          </p:val>
                                        </p:tav>
                                      </p:tavLst>
                                    </p:anim>
                                    <p:anim calcmode="lin" valueType="num">
                                      <p:cBhvr additive="base">
                                        <p:cTn id="10" dur="1000" fill="hold"/>
                                        <p:tgtEl>
                                          <p:spTgt spid="18"/>
                                        </p:tgtEl>
                                        <p:attrNameLst>
                                          <p:attrName>ppt_y</p:attrName>
                                        </p:attrNameLst>
                                      </p:cBhvr>
                                      <p:tavLst>
                                        <p:tav tm="0">
                                          <p:val>
                                            <p:strVal val="#ppt_y"/>
                                          </p:val>
                                        </p:tav>
                                        <p:tav tm="100000">
                                          <p:val>
                                            <p:strVal val="#ppt_y"/>
                                          </p:val>
                                        </p:tav>
                                      </p:tavLst>
                                    </p:anim>
                                  </p:childTnLst>
                                </p:cTn>
                              </p:par>
                            </p:childTnLst>
                          </p:cTn>
                        </p:par>
                        <p:par>
                          <p:cTn id="11" fill="hold">
                            <p:stCondLst>
                              <p:cond delay="1000"/>
                            </p:stCondLst>
                            <p:childTnLst>
                              <p:par>
                                <p:cTn id="12" presetID="2" presetClass="entr" presetSubtype="1"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ppt_x"/>
                                          </p:val>
                                        </p:tav>
                                        <p:tav tm="100000">
                                          <p:val>
                                            <p:strVal val="#ppt_x"/>
                                          </p:val>
                                        </p:tav>
                                      </p:tavLst>
                                    </p:anim>
                                    <p:anim calcmode="lin" valueType="num">
                                      <p:cBhvr additive="base">
                                        <p:cTn id="15" dur="500" fill="hold"/>
                                        <p:tgtEl>
                                          <p:spTgt spid="48"/>
                                        </p:tgtEl>
                                        <p:attrNameLst>
                                          <p:attrName>ppt_y</p:attrName>
                                        </p:attrNameLst>
                                      </p:cBhvr>
                                      <p:tavLst>
                                        <p:tav tm="0">
                                          <p:val>
                                            <p:strVal val="0-#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500" fill="hold"/>
                                        <p:tgtEl>
                                          <p:spTgt spid="40"/>
                                        </p:tgtEl>
                                        <p:attrNameLst>
                                          <p:attrName>ppt_x</p:attrName>
                                        </p:attrNameLst>
                                      </p:cBhvr>
                                      <p:tavLst>
                                        <p:tav tm="0">
                                          <p:val>
                                            <p:strVal val="#ppt_x"/>
                                          </p:val>
                                        </p:tav>
                                        <p:tav tm="100000">
                                          <p:val>
                                            <p:strVal val="#ppt_x"/>
                                          </p:val>
                                        </p:tav>
                                      </p:tavLst>
                                    </p:anim>
                                    <p:anim calcmode="lin" valueType="num">
                                      <p:cBhvr additive="base">
                                        <p:cTn id="19" dur="500" fill="hold"/>
                                        <p:tgtEl>
                                          <p:spTgt spid="40"/>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par>
                                <p:cTn id="24" presetID="26" presetClass="emph" presetSubtype="0" fill="hold" nodeType="withEffect">
                                  <p:stCondLst>
                                    <p:cond delay="0"/>
                                  </p:stCondLst>
                                  <p:childTnLst>
                                    <p:animEffect transition="out" filter="fade">
                                      <p:cBhvr>
                                        <p:cTn id="25" dur="500" tmFilter="0, 0; .2, .5; .8, .5; 1, 0"/>
                                        <p:tgtEl>
                                          <p:spTgt spid="35"/>
                                        </p:tgtEl>
                                      </p:cBhvr>
                                    </p:animEffect>
                                    <p:animScale>
                                      <p:cBhvr>
                                        <p:cTn id="26" dur="250" autoRev="1" fill="hold"/>
                                        <p:tgtEl>
                                          <p:spTgt spid="35"/>
                                        </p:tgtEl>
                                      </p:cBhvr>
                                      <p:by x="105000" y="105000"/>
                                    </p:animScale>
                                  </p:childTnLst>
                                </p:cTn>
                              </p:par>
                              <p:par>
                                <p:cTn id="27" presetID="10" presetClass="entr" presetSubtype="0" fill="hold" grpId="0" nodeType="withEffect">
                                  <p:stCondLst>
                                    <p:cond delay="50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26" presetClass="emph" presetSubtype="0" fill="hold" grpId="1" nodeType="withEffect">
                                  <p:stCondLst>
                                    <p:cond delay="500"/>
                                  </p:stCondLst>
                                  <p:childTnLst>
                                    <p:animEffect transition="out" filter="fade">
                                      <p:cBhvr>
                                        <p:cTn id="31" dur="500" tmFilter="0, 0; .2, .5; .8, .5; 1, 0"/>
                                        <p:tgtEl>
                                          <p:spTgt spid="38"/>
                                        </p:tgtEl>
                                      </p:cBhvr>
                                    </p:animEffect>
                                    <p:animScale>
                                      <p:cBhvr>
                                        <p:cTn id="32" dur="250" autoRev="1" fill="hold"/>
                                        <p:tgtEl>
                                          <p:spTgt spid="38"/>
                                        </p:tgtEl>
                                      </p:cBhvr>
                                      <p:by x="105000" y="105000"/>
                                    </p:animScale>
                                  </p:childTnLst>
                                </p:cTn>
                              </p:par>
                            </p:childTnLst>
                          </p:cTn>
                        </p:par>
                        <p:par>
                          <p:cTn id="33" fill="hold">
                            <p:stCondLst>
                              <p:cond delay="2500"/>
                            </p:stCondLst>
                            <p:childTnLst>
                              <p:par>
                                <p:cTn id="34" presetID="25" presetClass="entr" presetSubtype="0"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39" dur="1000" fill="hold"/>
                                        <p:tgtEl>
                                          <p:spTgt spid="49"/>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49"/>
                                        </p:tgtEl>
                                      </p:cBhvr>
                                    </p:animEffect>
                                  </p:childTnLst>
                                </p:cTn>
                              </p:par>
                            </p:childTnLst>
                          </p:cTn>
                        </p:par>
                        <p:par>
                          <p:cTn id="44" fill="hold">
                            <p:stCondLst>
                              <p:cond delay="3500"/>
                            </p:stCondLst>
                            <p:childTnLst>
                              <p:par>
                                <p:cTn id="45" presetID="2" presetClass="entr" presetSubtype="4"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9"/>
                                        </p:tgtEl>
                                        <p:attrNameLst>
                                          <p:attrName>ppt_y</p:attrName>
                                        </p:attrNameLst>
                                      </p:cBhvr>
                                      <p:tavLst>
                                        <p:tav tm="0">
                                          <p:val>
                                            <p:strVal val="#ppt_y"/>
                                          </p:val>
                                        </p:tav>
                                        <p:tav tm="100000">
                                          <p:val>
                                            <p:strVal val="#ppt_y"/>
                                          </p:val>
                                        </p:tav>
                                      </p:tavLst>
                                    </p:anim>
                                    <p:anim calcmode="lin" valueType="num">
                                      <p:cBhvr>
                                        <p:cTn id="54"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9"/>
                                        </p:tgtEl>
                                      </p:cBhvr>
                                    </p:animEffect>
                                  </p:childTnLst>
                                </p:cTn>
                              </p:par>
                            </p:childTnLst>
                          </p:cTn>
                        </p:par>
                        <p:par>
                          <p:cTn id="57" fill="hold">
                            <p:stCondLst>
                              <p:cond delay="4750"/>
                            </p:stCondLst>
                            <p:childTnLst>
                              <p:par>
                                <p:cTn id="58" presetID="10" presetClass="entr" presetSubtype="0" fill="hold" grpId="0"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500"/>
                                        <p:tgtEl>
                                          <p:spTgt spid="50"/>
                                        </p:tgtEl>
                                      </p:cBhvr>
                                    </p:animEffect>
                                  </p:childTnLst>
                                </p:cTn>
                              </p:par>
                            </p:childTnLst>
                          </p:cTn>
                        </p:par>
                        <p:par>
                          <p:cTn id="61" fill="hold">
                            <p:stCondLst>
                              <p:cond delay="5250"/>
                            </p:stCondLst>
                            <p:childTnLst>
                              <p:par>
                                <p:cTn id="62" presetID="16" presetClass="entr" presetSubtype="21"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barn(inVertical)">
                                      <p:cBhvr>
                                        <p:cTn id="64" dur="500"/>
                                        <p:tgtEl>
                                          <p:spTgt spid="57"/>
                                        </p:tgtEl>
                                      </p:cBhvr>
                                    </p:animEffect>
                                  </p:childTnLst>
                                </p:cTn>
                              </p:par>
                            </p:childTnLst>
                          </p:cTn>
                        </p:par>
                        <p:par>
                          <p:cTn id="65" fill="hold">
                            <p:stCondLst>
                              <p:cond delay="5750"/>
                            </p:stCondLst>
                            <p:childTnLst>
                              <p:par>
                                <p:cTn id="66" presetID="16" presetClass="entr" presetSubtype="21"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barn(inVertical)">
                                      <p:cBhvr>
                                        <p:cTn id="6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9" repeatCount="indefinite" fill="hold" display="0">
                  <p:stCondLst>
                    <p:cond delay="indefinite"/>
                  </p:stCondLst>
                  <p:endCondLst>
                    <p:cond evt="onStopAudio" delay="0">
                      <p:tgtEl>
                        <p:sldTgt/>
                      </p:tgtEl>
                    </p:cond>
                  </p:endCondLst>
                </p:cTn>
                <p:tgtEl>
                  <p:spTgt spid="10"/>
                </p:tgtEl>
              </p:cMediaNode>
            </p:audio>
          </p:childTnLst>
        </p:cTn>
      </p:par>
    </p:tnLst>
    <p:bldLst>
      <p:bldP spid="38" grpId="0" animBg="1"/>
      <p:bldP spid="38" grpId="1" animBg="1"/>
      <p:bldP spid="39" grpId="0"/>
      <p:bldP spid="48" grpId="0" animBg="1"/>
      <p:bldP spid="49" grpId="0"/>
      <p:bldP spid="5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FIRST_PUBLISH" val="1"/>
  <p:tag name="ISPRING_PRESENTATION_TITLE" val="保险"/>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3118</Words>
  <Application>Microsoft Office PowerPoint</Application>
  <PresentationFormat>宽屏</PresentationFormat>
  <Paragraphs>408</Paragraphs>
  <Slides>42</Slides>
  <Notes>42</Notes>
  <HiddenSlides>0</HiddenSlides>
  <MMClips>2</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42</vt:i4>
      </vt:variant>
    </vt:vector>
  </HeadingPairs>
  <TitlesOfParts>
    <vt:vector size="56" baseType="lpstr">
      <vt:lpstr>FontAwesome</vt:lpstr>
      <vt:lpstr>Kartika</vt:lpstr>
      <vt:lpstr>等线</vt:lpstr>
      <vt:lpstr>方正姚体</vt:lpstr>
      <vt:lpstr>时尚中黑简体</vt:lpstr>
      <vt:lpstr>宋体</vt:lpstr>
      <vt:lpstr>Microsoft YaHei</vt:lpstr>
      <vt:lpstr>Microsoft YaHei</vt:lpstr>
      <vt:lpstr>Arial</vt:lpstr>
      <vt:lpstr>Calibri</vt:lpstr>
      <vt:lpstr>Calibri Light</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保险</dc:title>
  <dc:creator/>
  <cp:lastModifiedBy/>
  <cp:revision>1</cp:revision>
  <dcterms:created xsi:type="dcterms:W3CDTF">2018-10-26T16:56:48Z</dcterms:created>
  <dcterms:modified xsi:type="dcterms:W3CDTF">2019-01-12T05:26:02Z</dcterms:modified>
</cp:coreProperties>
</file>