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403" r:id="rId2"/>
    <p:sldId id="393" r:id="rId3"/>
    <p:sldId id="297" r:id="rId4"/>
    <p:sldId id="299" r:id="rId5"/>
    <p:sldId id="368" r:id="rId6"/>
    <p:sldId id="369" r:id="rId7"/>
    <p:sldId id="370" r:id="rId8"/>
    <p:sldId id="373" r:id="rId9"/>
    <p:sldId id="372" r:id="rId10"/>
    <p:sldId id="396" r:id="rId11"/>
    <p:sldId id="375" r:id="rId12"/>
    <p:sldId id="334" r:id="rId13"/>
    <p:sldId id="376" r:id="rId14"/>
    <p:sldId id="377" r:id="rId15"/>
    <p:sldId id="398" r:id="rId16"/>
    <p:sldId id="335" r:id="rId17"/>
    <p:sldId id="379" r:id="rId18"/>
    <p:sldId id="380" r:id="rId19"/>
    <p:sldId id="381" r:id="rId20"/>
    <p:sldId id="382" r:id="rId21"/>
    <p:sldId id="383" r:id="rId22"/>
    <p:sldId id="400" r:id="rId23"/>
    <p:sldId id="367" r:id="rId24"/>
    <p:sldId id="385" r:id="rId25"/>
    <p:sldId id="386" r:id="rId26"/>
    <p:sldId id="387" r:id="rId27"/>
    <p:sldId id="388" r:id="rId28"/>
    <p:sldId id="295" r:id="rId29"/>
  </p:sldIdLst>
  <p:sldSz cx="12195175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4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2A36"/>
    <a:srgbClr val="5B5E77"/>
    <a:srgbClr val="4C4F64"/>
    <a:srgbClr val="414455"/>
    <a:srgbClr val="C00000"/>
    <a:srgbClr val="A6A6A6"/>
    <a:srgbClr val="E20000"/>
    <a:srgbClr val="14B28B"/>
    <a:srgbClr val="0D0D0D"/>
    <a:srgbClr val="18D2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68" autoAdjust="0"/>
    <p:restoredTop sz="94660"/>
  </p:normalViewPr>
  <p:slideViewPr>
    <p:cSldViewPr showGuides="1">
      <p:cViewPr varScale="1">
        <p:scale>
          <a:sx n="113" d="100"/>
          <a:sy n="113" d="100"/>
        </p:scale>
        <p:origin x="564" y="108"/>
      </p:cViewPr>
      <p:guideLst>
        <p:guide orient="horz"/>
        <p:guide pos="4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EB9A-23AB-4D00-A72E-AD507B0F1653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CF1A-E888-4A07-B96A-456D0CF694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6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9818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9218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5746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6CF1A-E888-4A07-B96A-456D0CF6948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264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9766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0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383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759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9214" y="1600201"/>
            <a:ext cx="538620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981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99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076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06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48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51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795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1502" y="274639"/>
            <a:ext cx="2743914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759" y="274639"/>
            <a:ext cx="802849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84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1000" contrast="11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4B1069-3899-470A-8AB1-734237277644}" type="datetimeFigureOut">
              <a:rPr lang="zh-CN" altLang="en-US" smtClean="0"/>
              <a:t>2020/3/18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C7957-89EC-4DC7-A1B9-6F0B3159CBF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352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2.wdp"/><Relationship Id="rId5" Type="http://schemas.openxmlformats.org/officeDocument/2006/relationships/image" Target="../media/image2.jpe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图片 8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48" y="0"/>
            <a:ext cx="12218266" cy="6858000"/>
          </a:xfrm>
          <a:prstGeom prst="rect">
            <a:avLst/>
          </a:prstGeom>
        </p:spPr>
      </p:pic>
      <p:pic>
        <p:nvPicPr>
          <p:cNvPr id="3" name="背景音乐 - 纯音乐 - 你是爱 Ppt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103213" y="-709244"/>
            <a:ext cx="609600" cy="609600"/>
          </a:xfrm>
          <a:prstGeom prst="rect">
            <a:avLst/>
          </a:prstGeom>
        </p:spPr>
      </p:pic>
      <p:grpSp>
        <p:nvGrpSpPr>
          <p:cNvPr id="85" name="组合 84"/>
          <p:cNvGrpSpPr/>
          <p:nvPr/>
        </p:nvGrpSpPr>
        <p:grpSpPr>
          <a:xfrm flipH="1">
            <a:off x="-23093" y="4992468"/>
            <a:ext cx="3169856" cy="1728192"/>
            <a:chOff x="5917425" y="3435846"/>
            <a:chExt cx="3226575" cy="1707654"/>
          </a:xfrm>
        </p:grpSpPr>
        <p:pic>
          <p:nvPicPr>
            <p:cNvPr id="86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7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6" name="椭圆 75"/>
          <p:cNvSpPr/>
          <p:nvPr/>
        </p:nvSpPr>
        <p:spPr>
          <a:xfrm>
            <a:off x="-1787221" y="-4707904"/>
            <a:ext cx="8388864" cy="8388864"/>
          </a:xfrm>
          <a:prstGeom prst="ellipse">
            <a:avLst/>
          </a:prstGeom>
          <a:solidFill>
            <a:srgbClr val="202A36"/>
          </a:solidFill>
          <a:ln>
            <a:noFill/>
          </a:ln>
          <a:effectLst>
            <a:outerShdw blurRad="317500" dist="254000" dir="2700000" algn="tl" rotWithShape="0">
              <a:prstClr val="black">
                <a:alpha val="4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TextBox 7"/>
          <p:cNvSpPr>
            <a:spLocks noChangeArrowheads="1"/>
          </p:cNvSpPr>
          <p:nvPr/>
        </p:nvSpPr>
        <p:spPr bwMode="auto">
          <a:xfrm>
            <a:off x="696987" y="764704"/>
            <a:ext cx="626469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个人竞聘模板</a:t>
            </a:r>
            <a:endParaRPr lang="zh-CN" altLang="en-US" sz="4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89" name="直接连接符 88"/>
          <p:cNvCxnSpPr/>
          <p:nvPr/>
        </p:nvCxnSpPr>
        <p:spPr>
          <a:xfrm>
            <a:off x="696987" y="2246675"/>
            <a:ext cx="3600400" cy="0"/>
          </a:xfrm>
          <a:prstGeom prst="line">
            <a:avLst/>
          </a:prstGeom>
          <a:ln w="190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7"/>
          <p:cNvSpPr>
            <a:spLocks noChangeArrowheads="1"/>
          </p:cNvSpPr>
          <p:nvPr/>
        </p:nvSpPr>
        <p:spPr bwMode="auto">
          <a:xfrm>
            <a:off x="696987" y="2318683"/>
            <a:ext cx="43924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积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极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向上完整框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架通用</a:t>
            </a: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1" name="矩形 3"/>
          <p:cNvSpPr>
            <a:spLocks noChangeArrowheads="1"/>
          </p:cNvSpPr>
          <p:nvPr/>
        </p:nvSpPr>
        <p:spPr bwMode="auto">
          <a:xfrm>
            <a:off x="624979" y="2609479"/>
            <a:ext cx="1513862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应聘</a:t>
            </a:r>
            <a:r>
              <a:rPr lang="zh-CN" altLang="en-US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人：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 </a:t>
            </a:r>
            <a:r>
              <a:rPr lang="en-US" altLang="zh-CN" sz="1600" b="1" dirty="0" err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</a:t>
            </a:r>
            <a:r>
              <a:rPr lang="en-US" altLang="zh-CN" sz="16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600" b="1" dirty="0" err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384186" y="4725144"/>
            <a:ext cx="3797045" cy="2009573"/>
            <a:chOff x="5917425" y="3435846"/>
            <a:chExt cx="3226575" cy="1707654"/>
          </a:xfrm>
        </p:grpSpPr>
        <p:pic>
          <p:nvPicPr>
            <p:cNvPr id="93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4" name="Picture 2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5" name="Picture 8" descr="C:\Users\Thinkpad\Desktop\商务PNG\m_0000_椭圆-1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0000" r="75833" b="10150"/>
          <a:stretch/>
        </p:blipFill>
        <p:spPr bwMode="auto">
          <a:xfrm>
            <a:off x="552806" y="3860001"/>
            <a:ext cx="2278353" cy="2665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6" name="直接连接符 95"/>
          <p:cNvCxnSpPr>
            <a:endCxn id="98" idx="3"/>
          </p:cNvCxnSpPr>
          <p:nvPr/>
        </p:nvCxnSpPr>
        <p:spPr>
          <a:xfrm flipV="1">
            <a:off x="913011" y="5239990"/>
            <a:ext cx="3409299" cy="16180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>
            <a:off x="4270425" y="4937582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8" name="同心圆 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椭圆 9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5931987" y="3604911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1" name="同心圆 1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7648632" y="4230800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4" name="同心圆 10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232808" y="2875352"/>
            <a:ext cx="354293" cy="354293"/>
            <a:chOff x="304800" y="673100"/>
            <a:chExt cx="4000500" cy="4000500"/>
          </a:xfrm>
          <a:solidFill>
            <a:srgbClr val="202A36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7" name="同心圆 1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椭圆 10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9" name="直接连接符 108"/>
          <p:cNvCxnSpPr>
            <a:stCxn id="98" idx="6"/>
            <a:endCxn id="102" idx="3"/>
          </p:cNvCxnSpPr>
          <p:nvPr/>
        </p:nvCxnSpPr>
        <p:spPr>
          <a:xfrm flipV="1">
            <a:off x="4624718" y="3901852"/>
            <a:ext cx="1364622" cy="121287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>
            <a:stCxn id="102" idx="5"/>
            <a:endCxn id="105" idx="2"/>
          </p:cNvCxnSpPr>
          <p:nvPr/>
        </p:nvCxnSpPr>
        <p:spPr>
          <a:xfrm>
            <a:off x="6228928" y="3901852"/>
            <a:ext cx="1427437" cy="50609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>
            <a:stCxn id="105" idx="6"/>
            <a:endCxn id="108" idx="3"/>
          </p:cNvCxnSpPr>
          <p:nvPr/>
        </p:nvCxnSpPr>
        <p:spPr>
          <a:xfrm flipV="1">
            <a:off x="7995193" y="3172293"/>
            <a:ext cx="1294968" cy="1235654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直接连接符 111"/>
          <p:cNvCxnSpPr>
            <a:stCxn id="108" idx="7"/>
          </p:cNvCxnSpPr>
          <p:nvPr/>
        </p:nvCxnSpPr>
        <p:spPr>
          <a:xfrm flipV="1">
            <a:off x="9529749" y="1628801"/>
            <a:ext cx="752959" cy="1303904"/>
          </a:xfrm>
          <a:prstGeom prst="line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组合 112"/>
          <p:cNvGrpSpPr/>
          <p:nvPr/>
        </p:nvGrpSpPr>
        <p:grpSpPr>
          <a:xfrm>
            <a:off x="8513943" y="277431"/>
            <a:ext cx="670560" cy="604586"/>
            <a:chOff x="5424755" y="1340768"/>
            <a:chExt cx="670560" cy="604586"/>
          </a:xfrm>
        </p:grpSpPr>
        <p:grpSp>
          <p:nvGrpSpPr>
            <p:cNvPr id="114" name="组合 11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1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9391099" y="260648"/>
            <a:ext cx="670560" cy="604586"/>
            <a:chOff x="5424755" y="1340768"/>
            <a:chExt cx="670560" cy="604586"/>
          </a:xfrm>
        </p:grpSpPr>
        <p:grpSp>
          <p:nvGrpSpPr>
            <p:cNvPr id="119" name="组合 11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10301083" y="260648"/>
            <a:ext cx="670560" cy="604586"/>
            <a:chOff x="5424755" y="1340768"/>
            <a:chExt cx="670560" cy="604586"/>
          </a:xfrm>
        </p:grpSpPr>
        <p:grpSp>
          <p:nvGrpSpPr>
            <p:cNvPr id="124" name="组合 12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2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11187667" y="289170"/>
            <a:ext cx="670560" cy="604586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3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3" name="Freeform 9"/>
          <p:cNvSpPr>
            <a:spLocks noEditPoints="1"/>
          </p:cNvSpPr>
          <p:nvPr/>
        </p:nvSpPr>
        <p:spPr bwMode="auto">
          <a:xfrm rot="19469485">
            <a:off x="9571392" y="416144"/>
            <a:ext cx="307025" cy="327154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4" name="Freeform 206"/>
          <p:cNvSpPr>
            <a:spLocks noChangeAspect="1" noEditPoints="1"/>
          </p:cNvSpPr>
          <p:nvPr/>
        </p:nvSpPr>
        <p:spPr bwMode="auto">
          <a:xfrm>
            <a:off x="11426179" y="424340"/>
            <a:ext cx="260790" cy="31524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5" name="Group 4"/>
          <p:cNvGrpSpPr>
            <a:grpSpLocks noChangeAspect="1"/>
          </p:cNvGrpSpPr>
          <p:nvPr/>
        </p:nvGrpSpPr>
        <p:grpSpPr bwMode="auto">
          <a:xfrm>
            <a:off x="8742639" y="396718"/>
            <a:ext cx="210218" cy="336917"/>
            <a:chOff x="4638" y="-33"/>
            <a:chExt cx="667" cy="1069"/>
          </a:xfrm>
          <a:solidFill>
            <a:srgbClr val="414455"/>
          </a:solidFill>
        </p:grpSpPr>
        <p:sp>
          <p:nvSpPr>
            <p:cNvPr id="136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137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138" name="Freeform 145"/>
          <p:cNvSpPr>
            <a:spLocks noEditPoints="1"/>
          </p:cNvSpPr>
          <p:nvPr/>
        </p:nvSpPr>
        <p:spPr bwMode="auto">
          <a:xfrm>
            <a:off x="10559927" y="432242"/>
            <a:ext cx="203778" cy="307337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TextBox 1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1787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2643447" y="2859578"/>
            <a:ext cx="7132320" cy="1662546"/>
          </a:xfrm>
          <a:custGeom>
            <a:avLst/>
            <a:gdLst>
              <a:gd name="connsiteX0" fmla="*/ 0 w 7132320"/>
              <a:gd name="connsiteY0" fmla="*/ 1662546 h 1662546"/>
              <a:gd name="connsiteX1" fmla="*/ 2244437 w 7132320"/>
              <a:gd name="connsiteY1" fmla="*/ 49877 h 1662546"/>
              <a:gd name="connsiteX2" fmla="*/ 4655128 w 7132320"/>
              <a:gd name="connsiteY2" fmla="*/ 1645920 h 1662546"/>
              <a:gd name="connsiteX3" fmla="*/ 7132320 w 7132320"/>
              <a:gd name="connsiteY3" fmla="*/ 0 h 166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32320" h="1662546">
                <a:moveTo>
                  <a:pt x="0" y="1662546"/>
                </a:moveTo>
                <a:cubicBezTo>
                  <a:pt x="734291" y="857597"/>
                  <a:pt x="1468582" y="52648"/>
                  <a:pt x="2244437" y="49877"/>
                </a:cubicBezTo>
                <a:cubicBezTo>
                  <a:pt x="3020292" y="47106"/>
                  <a:pt x="3840481" y="1654233"/>
                  <a:pt x="4655128" y="1645920"/>
                </a:cubicBezTo>
                <a:cubicBezTo>
                  <a:pt x="5469775" y="1637607"/>
                  <a:pt x="7132320" y="0"/>
                  <a:pt x="7132320" y="0"/>
                </a:cubicBezTo>
              </a:path>
            </a:pathLst>
          </a:custGeom>
          <a:noFill/>
          <a:ln w="76200">
            <a:solidFill>
              <a:srgbClr val="4144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3564117">
            <a:off x="4942061" y="-1095361"/>
            <a:ext cx="2269341" cy="204607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gradFill>
            <a:gsLst>
              <a:gs pos="0">
                <a:srgbClr val="D3D3D3"/>
              </a:gs>
              <a:gs pos="100000">
                <a:srgbClr val="F9F9F9"/>
              </a:gs>
            </a:gsLst>
            <a:lin ang="21594000" scaled="0"/>
          </a:gradFill>
          <a:ln w="12700" cap="flat">
            <a:noFill/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TextBox 7"/>
          <p:cNvSpPr>
            <a:spLocks noChangeArrowheads="1"/>
          </p:cNvSpPr>
          <p:nvPr/>
        </p:nvSpPr>
        <p:spPr bwMode="auto">
          <a:xfrm>
            <a:off x="5496468" y="78900"/>
            <a:ext cx="1177183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 smtClean="0">
                <a:solidFill>
                  <a:srgbClr val="202A36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目 录</a:t>
            </a:r>
            <a:endParaRPr lang="zh-CN" altLang="en-US" sz="4000" b="1" dirty="0">
              <a:solidFill>
                <a:srgbClr val="202A36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Freeform 5"/>
          <p:cNvSpPr>
            <a:spLocks/>
          </p:cNvSpPr>
          <p:nvPr/>
        </p:nvSpPr>
        <p:spPr bwMode="auto">
          <a:xfrm rot="3564117">
            <a:off x="5044854" y="-1002681"/>
            <a:ext cx="2063754" cy="1860710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12700" cap="flat">
            <a:solidFill>
              <a:srgbClr val="202A36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5521523" y="991761"/>
            <a:ext cx="11160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rgbClr val="202A36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CONTENTS</a:t>
            </a:r>
            <a:endParaRPr lang="zh-CN" altLang="en-US" sz="1200" b="1" dirty="0">
              <a:solidFill>
                <a:srgbClr val="202A36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985472" y="3796699"/>
            <a:ext cx="1360493" cy="1360493"/>
            <a:chOff x="1008115" y="2542722"/>
            <a:chExt cx="1360493" cy="1360493"/>
          </a:xfrm>
        </p:grpSpPr>
        <p:grpSp>
          <p:nvGrpSpPr>
            <p:cNvPr id="38" name="组合 37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1453507" y="2796039"/>
              <a:ext cx="41870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289728" y="2204864"/>
            <a:ext cx="1360493" cy="1360493"/>
            <a:chOff x="1008115" y="2542722"/>
            <a:chExt cx="1360493" cy="1360493"/>
          </a:xfrm>
        </p:grpSpPr>
        <p:grpSp>
          <p:nvGrpSpPr>
            <p:cNvPr id="43" name="组合 4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6" name="同心圆 4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45" name="TextBox 44"/>
            <p:cNvSpPr txBox="1"/>
            <p:nvPr/>
          </p:nvSpPr>
          <p:spPr>
            <a:xfrm>
              <a:off x="1450173" y="2796039"/>
              <a:ext cx="49404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2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609302" y="3796699"/>
            <a:ext cx="1360493" cy="1360493"/>
            <a:chOff x="1008115" y="2542722"/>
            <a:chExt cx="1360493" cy="1360493"/>
          </a:xfrm>
        </p:grpSpPr>
        <p:grpSp>
          <p:nvGrpSpPr>
            <p:cNvPr id="58" name="组合 57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0" name="同心圆 5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59" name="TextBox 58"/>
            <p:cNvSpPr txBox="1"/>
            <p:nvPr/>
          </p:nvSpPr>
          <p:spPr>
            <a:xfrm>
              <a:off x="1417222" y="2796039"/>
              <a:ext cx="5116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3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57574" y="2204864"/>
            <a:ext cx="1360493" cy="1360493"/>
            <a:chOff x="1008115" y="2542722"/>
            <a:chExt cx="1360493" cy="1360493"/>
          </a:xfrm>
        </p:grpSpPr>
        <p:grpSp>
          <p:nvGrpSpPr>
            <p:cNvPr id="63" name="组合 6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5" name="同心圆 6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14455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64" name="TextBox 63"/>
            <p:cNvSpPr txBox="1"/>
            <p:nvPr/>
          </p:nvSpPr>
          <p:spPr>
            <a:xfrm>
              <a:off x="1436458" y="2796039"/>
              <a:ext cx="49244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414455"/>
                  </a:solidFill>
                  <a:latin typeface="Impact MT Std" pitchFamily="34" charset="0"/>
                  <a:ea typeface="造字工房劲黑（非商用）常规体" pitchFamily="50" charset="-122"/>
                </a:rPr>
                <a:t>4</a:t>
              </a:r>
              <a:endParaRPr lang="zh-CN" altLang="en-US" sz="4800" dirty="0">
                <a:solidFill>
                  <a:srgbClr val="414455"/>
                </a:solidFill>
                <a:latin typeface="Impact MT Std" pitchFamily="34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1673962" y="2573255"/>
            <a:ext cx="1759329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BASIC INFORMATION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4182694" y="3933056"/>
            <a:ext cx="1439946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POST COGNITIVE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629235" y="2492896"/>
            <a:ext cx="1268552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1400" b="1" dirty="0" smtClean="0">
                <a:solidFill>
                  <a:srgbClr val="C00000"/>
                </a:solidFill>
              </a:rPr>
              <a:t>COMPETENCE</a:t>
            </a:r>
            <a:endParaRPr lang="zh-CN" altLang="zh-CN" sz="1400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8987869" y="3933056"/>
            <a:ext cx="1574214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</a:t>
            </a:r>
            <a:r>
              <a:rPr lang="zh-CN" altLang="en-US" sz="2000" b="1" kern="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规划</a:t>
            </a:r>
            <a:endParaRPr lang="en-US" altLang="zh-CN" sz="2000" b="1" kern="1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rgbClr val="C00000"/>
                </a:solidFill>
              </a:rPr>
              <a:t>OBJECT PROGRAM</a:t>
            </a:r>
            <a:endParaRPr lang="zh-CN" altLang="zh-CN" sz="1400" b="1" kern="100" dirty="0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3484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2" name="Group 4"/>
          <p:cNvGrpSpPr>
            <a:grpSpLocks noChangeAspect="1"/>
          </p:cNvGrpSpPr>
          <p:nvPr/>
        </p:nvGrpSpPr>
        <p:grpSpPr bwMode="auto">
          <a:xfrm>
            <a:off x="2665152" y="2784571"/>
            <a:ext cx="484172" cy="775984"/>
            <a:chOff x="4638" y="-33"/>
            <a:chExt cx="667" cy="1069"/>
          </a:xfrm>
          <a:solidFill>
            <a:srgbClr val="C00000"/>
          </a:solidFill>
        </p:grpSpPr>
        <p:sp>
          <p:nvSpPr>
            <p:cNvPr id="68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69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1804392" y="4036759"/>
            <a:ext cx="2204963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800" b="1" kern="1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基本资料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b="1" dirty="0" smtClean="0">
                <a:solidFill>
                  <a:srgbClr val="414455"/>
                </a:solidFill>
              </a:rPr>
              <a:t>BASIC INFORMATION</a:t>
            </a:r>
            <a:endParaRPr lang="zh-CN" altLang="zh-CN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32"/>
          <p:cNvSpPr txBox="1"/>
          <p:nvPr/>
        </p:nvSpPr>
        <p:spPr>
          <a:xfrm>
            <a:off x="8392119" y="12432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竞聘宣言</a:t>
            </a:r>
          </a:p>
        </p:txBody>
      </p:sp>
      <p:sp>
        <p:nvSpPr>
          <p:cNvPr id="87" name="文本框 33"/>
          <p:cNvSpPr txBox="1"/>
          <p:nvPr/>
        </p:nvSpPr>
        <p:spPr>
          <a:xfrm>
            <a:off x="8392119" y="20193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基本信息</a:t>
            </a:r>
          </a:p>
        </p:txBody>
      </p:sp>
      <p:sp>
        <p:nvSpPr>
          <p:cNvPr id="88" name="文本框 34"/>
          <p:cNvSpPr txBox="1"/>
          <p:nvPr/>
        </p:nvSpPr>
        <p:spPr>
          <a:xfrm>
            <a:off x="8392119" y="2806879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个人履历</a:t>
            </a:r>
          </a:p>
        </p:txBody>
      </p:sp>
      <p:sp>
        <p:nvSpPr>
          <p:cNvPr id="89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荣誉奖项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语言能力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97" name="直接连接符 96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应聘岗位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3383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竞聘宣言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29" name="Rectangle 4"/>
          <p:cNvSpPr txBox="1">
            <a:spLocks noChangeArrowheads="1"/>
          </p:cNvSpPr>
          <p:nvPr/>
        </p:nvSpPr>
        <p:spPr bwMode="auto">
          <a:xfrm>
            <a:off x="5233491" y="1463523"/>
            <a:ext cx="165618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8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竞聘宣言</a:t>
            </a:r>
            <a:endParaRPr lang="zh-CN" sz="28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902486" y="1949639"/>
            <a:ext cx="2376264" cy="0"/>
          </a:xfrm>
          <a:prstGeom prst="line">
            <a:avLst/>
          </a:prstGeom>
          <a:ln w="19050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4787505" y="1949639"/>
            <a:ext cx="26062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bg1">
                    <a:lumMod val="50000"/>
                  </a:schemeClr>
                </a:solidFill>
              </a:rPr>
              <a:t>MAKING A DECLARATION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081363" y="2372395"/>
            <a:ext cx="4104456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我应该一个成为一个实干家，不需要那些美丽的辞藻来修饰。工作锻炼了我，生活造就了我。</a:t>
            </a:r>
            <a:endParaRPr lang="en-US" altLang="zh-CN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</a:t>
            </a:r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担</a:t>
            </a:r>
            <a:r>
              <a:rPr lang="zh-CN" altLang="en-US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相应的义务和压力。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6124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基本信息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pic>
        <p:nvPicPr>
          <p:cNvPr id="33" name="Picture 2" descr="C:\Documents and Settings\Administrator\桌面\360截图201501222152583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147" y="1556792"/>
            <a:ext cx="2960463" cy="3724453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42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</a:extLst>
            </a:blip>
            <a:stretch>
              <a:fillRect l="-195029" t="-73544" r="-43557" b="-69092"/>
            </a:stretch>
          </a:blipFill>
          <a:effectLst>
            <a:outerShdw blurRad="177800" dist="101600" dir="8100000" algn="tr" rotWithShape="0">
              <a:prstClr val="black">
                <a:alpha val="37000"/>
              </a:prstClr>
            </a:outerShdw>
          </a:effectLst>
          <a:extLst/>
        </p:spPr>
      </p:pic>
      <p:cxnSp>
        <p:nvCxnSpPr>
          <p:cNvPr id="34" name="直接连接符 33"/>
          <p:cNvCxnSpPr/>
          <p:nvPr/>
        </p:nvCxnSpPr>
        <p:spPr>
          <a:xfrm flipH="1">
            <a:off x="6001572" y="197695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6001572" y="242592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6001573" y="2874898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001572" y="3323868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6001572" y="384484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6001572" y="4310335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6001572" y="4742787"/>
            <a:ext cx="3912439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>
            <a:off x="6001573" y="5246439"/>
            <a:ext cx="3912438" cy="0"/>
          </a:xfrm>
          <a:prstGeom prst="line">
            <a:avLst/>
          </a:prstGeom>
          <a:ln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994543" y="1610617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姓名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873635" y="1608284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性别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96754" y="2077211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879544" y="20700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581169" y="161061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张三丰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450736" y="1608284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男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583380" y="2077211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456645" y="2076359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002532" y="297307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864308" y="289152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69265" y="252176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993227" y="252417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11603" y="2524176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49541" y="2528119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592333" y="297307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444584" y="2976310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硕士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54986" y="341435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993345" y="387668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993345" y="3417004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18750" y="34225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90958" y="341264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116754" y="3874083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93345" y="4319155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095738" y="4316549"/>
            <a:ext cx="2177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2000" dirty="0" err="1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X@sina.com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993345" y="4846329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现在住址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08435" y="4843723"/>
            <a:ext cx="2622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r>
              <a:rPr lang="en-US" altLang="zh-CN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家园</a:t>
            </a:r>
            <a:endParaRPr lang="en-US" altLang="zh-CN" sz="20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9190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个人履历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cxnSp>
        <p:nvCxnSpPr>
          <p:cNvPr id="72" name="直接箭头连接符 71"/>
          <p:cNvCxnSpPr/>
          <p:nvPr/>
        </p:nvCxnSpPr>
        <p:spPr>
          <a:xfrm>
            <a:off x="1342171" y="3323406"/>
            <a:ext cx="957995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2425179" y="3021113"/>
            <a:ext cx="670560" cy="604586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6" name="组合 7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8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9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7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5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4081363" y="3035374"/>
            <a:ext cx="670560" cy="604586"/>
            <a:chOff x="5424755" y="1340768"/>
            <a:chExt cx="670560" cy="604586"/>
          </a:xfrm>
        </p:grpSpPr>
        <p:grpSp>
          <p:nvGrpSpPr>
            <p:cNvPr id="81" name="组合 8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3" name="组合 8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5760035" y="3035374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7415603" y="3035374"/>
            <a:ext cx="670560" cy="604586"/>
            <a:chOff x="5424755" y="1340768"/>
            <a:chExt cx="670560" cy="604586"/>
          </a:xfrm>
        </p:grpSpPr>
        <p:grpSp>
          <p:nvGrpSpPr>
            <p:cNvPr id="95" name="组合 9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7" name="组合 9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9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099435" y="3049635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29" name="矩形 128"/>
          <p:cNvSpPr/>
          <p:nvPr/>
        </p:nvSpPr>
        <p:spPr>
          <a:xfrm>
            <a:off x="1777107" y="38274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1994-1998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于北京大学工商管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理专业，学士学位。</a:t>
            </a:r>
          </a:p>
        </p:txBody>
      </p:sp>
      <p:sp>
        <p:nvSpPr>
          <p:cNvPr id="130" name="矩形 129"/>
          <p:cNvSpPr/>
          <p:nvPr/>
        </p:nvSpPr>
        <p:spPr>
          <a:xfrm>
            <a:off x="3433291" y="2027262"/>
            <a:ext cx="1980029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1998-2001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就读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于芝加哥大学工商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管理专业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MBA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1" name="矩形 130"/>
          <p:cNvSpPr/>
          <p:nvPr/>
        </p:nvSpPr>
        <p:spPr>
          <a:xfrm>
            <a:off x="5191941" y="3827462"/>
            <a:ext cx="1919115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2001-2006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公司销售部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经理一职。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2" name="矩形 131"/>
          <p:cNvSpPr/>
          <p:nvPr/>
        </p:nvSpPr>
        <p:spPr>
          <a:xfrm>
            <a:off x="7321723" y="20272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2006-2009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副局长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9434088" y="3827462"/>
            <a:ext cx="1560043" cy="8976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2009-2015</a:t>
            </a:r>
            <a:endParaRPr lang="zh-CN" altLang="en-US" sz="1600" b="1" dirty="0" smtClean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</a:t>
            </a:r>
            <a:r>
              <a:rPr lang="zh-CN" altLang="en-US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市</a:t>
            </a:r>
            <a:r>
              <a:rPr lang="en-US" altLang="zh-CN" sz="1400" kern="1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Times New Roman" panose="02020603050405020304" pitchFamily="18" charset="0"/>
              </a:rPr>
              <a:t>XXX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工业局</a:t>
            </a:r>
            <a:endParaRPr lang="en-US" altLang="zh-CN" sz="1400" kern="100" dirty="0" smtClean="0">
              <a:solidFill>
                <a:srgbClr val="414455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副</a:t>
            </a:r>
            <a:r>
              <a:rPr lang="zh-CN" altLang="en-US" sz="1400" kern="100" dirty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书记</a:t>
            </a:r>
            <a:r>
              <a:rPr lang="zh-CN" altLang="en-US" sz="1400" kern="100" dirty="0" smtClean="0">
                <a:solidFill>
                  <a:srgbClr val="414455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一职。</a:t>
            </a:r>
            <a:endParaRPr lang="zh-CN" altLang="en-US" sz="1400" kern="100" dirty="0" smtClean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09100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荣誉奖项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sp>
        <p:nvSpPr>
          <p:cNvPr id="57" name="矩形 5"/>
          <p:cNvSpPr/>
          <p:nvPr/>
        </p:nvSpPr>
        <p:spPr>
          <a:xfrm rot="14179741">
            <a:off x="5784230" y="3012713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"/>
          <p:cNvSpPr/>
          <p:nvPr/>
        </p:nvSpPr>
        <p:spPr>
          <a:xfrm rot="19358775">
            <a:off x="6700023" y="3205061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"/>
          <p:cNvSpPr/>
          <p:nvPr/>
        </p:nvSpPr>
        <p:spPr>
          <a:xfrm rot="18719445">
            <a:off x="4667137" y="2894546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rgbClr val="414455">
              <a:alpha val="1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4009355" y="2348880"/>
            <a:ext cx="1080120" cy="1080120"/>
            <a:chOff x="1057027" y="2420888"/>
            <a:chExt cx="864096" cy="864096"/>
          </a:xfrm>
        </p:grpSpPr>
        <p:sp>
          <p:nvSpPr>
            <p:cNvPr id="61" name="椭圆 60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92"/>
          <p:cNvSpPr>
            <a:spLocks noEditPoints="1"/>
          </p:cNvSpPr>
          <p:nvPr/>
        </p:nvSpPr>
        <p:spPr bwMode="auto">
          <a:xfrm>
            <a:off x="4369395" y="2766812"/>
            <a:ext cx="365887" cy="374156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4346936" y="208604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标题 4"/>
          <p:cNvSpPr txBox="1">
            <a:spLocks/>
          </p:cNvSpPr>
          <p:nvPr/>
        </p:nvSpPr>
        <p:spPr>
          <a:xfrm>
            <a:off x="4321229" y="209674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01</a:t>
            </a:r>
          </a:p>
        </p:txBody>
      </p:sp>
      <p:sp>
        <p:nvSpPr>
          <p:cNvPr id="66" name="矩形 65"/>
          <p:cNvSpPr/>
          <p:nvPr/>
        </p:nvSpPr>
        <p:spPr>
          <a:xfrm>
            <a:off x="1767859" y="249289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2002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1767172" y="2887902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获得“五一劳动奖章”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和荣誉证书。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5017467" y="3195933"/>
            <a:ext cx="1080120" cy="1080120"/>
            <a:chOff x="1057027" y="2420888"/>
            <a:chExt cx="864096" cy="864096"/>
          </a:xfrm>
        </p:grpSpPr>
        <p:sp>
          <p:nvSpPr>
            <p:cNvPr id="69" name="椭圆 68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椭圆 69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Freeform 61"/>
          <p:cNvSpPr>
            <a:spLocks noEditPoints="1"/>
          </p:cNvSpPr>
          <p:nvPr/>
        </p:nvSpPr>
        <p:spPr bwMode="auto">
          <a:xfrm>
            <a:off x="5424531" y="3532742"/>
            <a:ext cx="359346" cy="347434"/>
          </a:xfrm>
          <a:custGeom>
            <a:avLst/>
            <a:gdLst>
              <a:gd name="T0" fmla="*/ 186 w 200"/>
              <a:gd name="T1" fmla="*/ 114 h 192"/>
              <a:gd name="T2" fmla="*/ 182 w 200"/>
              <a:gd name="T3" fmla="*/ 154 h 192"/>
              <a:gd name="T4" fmla="*/ 149 w 200"/>
              <a:gd name="T5" fmla="*/ 191 h 192"/>
              <a:gd name="T6" fmla="*/ 68 w 200"/>
              <a:gd name="T7" fmla="*/ 172 h 192"/>
              <a:gd name="T8" fmla="*/ 68 w 200"/>
              <a:gd name="T9" fmla="*/ 171 h 192"/>
              <a:gd name="T10" fmla="*/ 68 w 200"/>
              <a:gd name="T11" fmla="*/ 191 h 192"/>
              <a:gd name="T12" fmla="*/ 48 w 200"/>
              <a:gd name="T13" fmla="*/ 191 h 192"/>
              <a:gd name="T14" fmla="*/ 28 w 200"/>
              <a:gd name="T15" fmla="*/ 191 h 192"/>
              <a:gd name="T16" fmla="*/ 20 w 200"/>
              <a:gd name="T17" fmla="*/ 191 h 192"/>
              <a:gd name="T18" fmla="*/ 0 w 200"/>
              <a:gd name="T19" fmla="*/ 171 h 192"/>
              <a:gd name="T20" fmla="*/ 0 w 200"/>
              <a:gd name="T21" fmla="*/ 79 h 192"/>
              <a:gd name="T22" fmla="*/ 20 w 200"/>
              <a:gd name="T23" fmla="*/ 59 h 192"/>
              <a:gd name="T24" fmla="*/ 28 w 200"/>
              <a:gd name="T25" fmla="*/ 59 h 192"/>
              <a:gd name="T26" fmla="*/ 48 w 200"/>
              <a:gd name="T27" fmla="*/ 59 h 192"/>
              <a:gd name="T28" fmla="*/ 68 w 200"/>
              <a:gd name="T29" fmla="*/ 59 h 192"/>
              <a:gd name="T30" fmla="*/ 68 w 200"/>
              <a:gd name="T31" fmla="*/ 79 h 192"/>
              <a:gd name="T32" fmla="*/ 68 w 200"/>
              <a:gd name="T33" fmla="*/ 79 h 192"/>
              <a:gd name="T34" fmla="*/ 125 w 200"/>
              <a:gd name="T35" fmla="*/ 1 h 192"/>
              <a:gd name="T36" fmla="*/ 153 w 200"/>
              <a:gd name="T37" fmla="*/ 67 h 192"/>
              <a:gd name="T38" fmla="*/ 197 w 200"/>
              <a:gd name="T39" fmla="*/ 89 h 192"/>
              <a:gd name="T40" fmla="*/ 186 w 200"/>
              <a:gd name="T41" fmla="*/ 114 h 192"/>
              <a:gd name="T42" fmla="*/ 138 w 200"/>
              <a:gd name="T43" fmla="*/ 78 h 192"/>
              <a:gd name="T44" fmla="*/ 132 w 200"/>
              <a:gd name="T45" fmla="*/ 13 h 192"/>
              <a:gd name="T46" fmla="*/ 68 w 200"/>
              <a:gd name="T47" fmla="*/ 94 h 192"/>
              <a:gd name="T48" fmla="*/ 68 w 200"/>
              <a:gd name="T49" fmla="*/ 101 h 192"/>
              <a:gd name="T50" fmla="*/ 68 w 200"/>
              <a:gd name="T51" fmla="*/ 157 h 192"/>
              <a:gd name="T52" fmla="*/ 148 w 200"/>
              <a:gd name="T53" fmla="*/ 179 h 192"/>
              <a:gd name="T54" fmla="*/ 165 w 200"/>
              <a:gd name="T55" fmla="*/ 150 h 192"/>
              <a:gd name="T56" fmla="*/ 170 w 200"/>
              <a:gd name="T57" fmla="*/ 113 h 192"/>
              <a:gd name="T58" fmla="*/ 182 w 200"/>
              <a:gd name="T59" fmla="*/ 92 h 192"/>
              <a:gd name="T60" fmla="*/ 138 w 200"/>
              <a:gd name="T61" fmla="*/ 7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192">
                <a:moveTo>
                  <a:pt x="186" y="114"/>
                </a:moveTo>
                <a:cubicBezTo>
                  <a:pt x="200" y="118"/>
                  <a:pt x="196" y="152"/>
                  <a:pt x="182" y="154"/>
                </a:cubicBezTo>
                <a:cubicBezTo>
                  <a:pt x="185" y="163"/>
                  <a:pt x="186" y="192"/>
                  <a:pt x="149" y="191"/>
                </a:cubicBezTo>
                <a:cubicBezTo>
                  <a:pt x="105" y="191"/>
                  <a:pt x="97" y="172"/>
                  <a:pt x="68" y="172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68" y="191"/>
                  <a:pt x="68" y="191"/>
                  <a:pt x="68" y="191"/>
                </a:cubicBezTo>
                <a:cubicBezTo>
                  <a:pt x="48" y="191"/>
                  <a:pt x="48" y="191"/>
                  <a:pt x="48" y="191"/>
                </a:cubicBezTo>
                <a:cubicBezTo>
                  <a:pt x="28" y="191"/>
                  <a:pt x="28" y="191"/>
                  <a:pt x="28" y="191"/>
                </a:cubicBezTo>
                <a:cubicBezTo>
                  <a:pt x="20" y="191"/>
                  <a:pt x="20" y="191"/>
                  <a:pt x="20" y="191"/>
                </a:cubicBezTo>
                <a:cubicBezTo>
                  <a:pt x="9" y="191"/>
                  <a:pt x="0" y="182"/>
                  <a:pt x="0" y="1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68"/>
                  <a:pt x="9" y="59"/>
                  <a:pt x="20" y="59"/>
                </a:cubicBezTo>
                <a:cubicBezTo>
                  <a:pt x="28" y="59"/>
                  <a:pt x="28" y="59"/>
                  <a:pt x="28" y="59"/>
                </a:cubicBezTo>
                <a:cubicBezTo>
                  <a:pt x="48" y="59"/>
                  <a:pt x="48" y="59"/>
                  <a:pt x="48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8" y="79"/>
                  <a:pt x="68" y="79"/>
                  <a:pt x="68" y="79"/>
                </a:cubicBezTo>
                <a:cubicBezTo>
                  <a:pt x="68" y="79"/>
                  <a:pt x="68" y="79"/>
                  <a:pt x="68" y="79"/>
                </a:cubicBezTo>
                <a:cubicBezTo>
                  <a:pt x="115" y="60"/>
                  <a:pt x="113" y="2"/>
                  <a:pt x="125" y="1"/>
                </a:cubicBezTo>
                <a:cubicBezTo>
                  <a:pt x="196" y="0"/>
                  <a:pt x="153" y="67"/>
                  <a:pt x="153" y="67"/>
                </a:cubicBezTo>
                <a:cubicBezTo>
                  <a:pt x="153" y="67"/>
                  <a:pt x="193" y="54"/>
                  <a:pt x="197" y="89"/>
                </a:cubicBezTo>
                <a:cubicBezTo>
                  <a:pt x="196" y="99"/>
                  <a:pt x="197" y="105"/>
                  <a:pt x="186" y="114"/>
                </a:cubicBezTo>
                <a:close/>
                <a:moveTo>
                  <a:pt x="138" y="78"/>
                </a:moveTo>
                <a:cubicBezTo>
                  <a:pt x="138" y="78"/>
                  <a:pt x="171" y="12"/>
                  <a:pt x="132" y="13"/>
                </a:cubicBezTo>
                <a:cubicBezTo>
                  <a:pt x="125" y="13"/>
                  <a:pt x="128" y="74"/>
                  <a:pt x="68" y="94"/>
                </a:cubicBezTo>
                <a:cubicBezTo>
                  <a:pt x="68" y="93"/>
                  <a:pt x="68" y="96"/>
                  <a:pt x="68" y="101"/>
                </a:cubicBezTo>
                <a:cubicBezTo>
                  <a:pt x="68" y="157"/>
                  <a:pt x="68" y="157"/>
                  <a:pt x="68" y="157"/>
                </a:cubicBezTo>
                <a:cubicBezTo>
                  <a:pt x="91" y="157"/>
                  <a:pt x="118" y="179"/>
                  <a:pt x="148" y="179"/>
                </a:cubicBezTo>
                <a:cubicBezTo>
                  <a:pt x="173" y="179"/>
                  <a:pt x="170" y="158"/>
                  <a:pt x="165" y="150"/>
                </a:cubicBezTo>
                <a:cubicBezTo>
                  <a:pt x="185" y="144"/>
                  <a:pt x="180" y="116"/>
                  <a:pt x="170" y="113"/>
                </a:cubicBezTo>
                <a:cubicBezTo>
                  <a:pt x="179" y="102"/>
                  <a:pt x="181" y="99"/>
                  <a:pt x="182" y="92"/>
                </a:cubicBezTo>
                <a:cubicBezTo>
                  <a:pt x="179" y="68"/>
                  <a:pt x="138" y="78"/>
                  <a:pt x="138" y="7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4830572" y="3645024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标题 4"/>
          <p:cNvSpPr txBox="1">
            <a:spLocks/>
          </p:cNvSpPr>
          <p:nvPr/>
        </p:nvSpPr>
        <p:spPr>
          <a:xfrm>
            <a:off x="4787693" y="365572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74" name="矩形 73"/>
          <p:cNvSpPr/>
          <p:nvPr/>
        </p:nvSpPr>
        <p:spPr>
          <a:xfrm>
            <a:off x="3280027" y="403828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2005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279340" y="443328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年度销售冠军，并获得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“十佳进步青年”奖项。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212235" y="2446084"/>
            <a:ext cx="1080120" cy="1080120"/>
            <a:chOff x="1057027" y="2420888"/>
            <a:chExt cx="864096" cy="864096"/>
          </a:xfrm>
        </p:grpSpPr>
        <p:sp>
          <p:nvSpPr>
            <p:cNvPr id="77" name="椭圆 7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椭圆 7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34"/>
          <p:cNvSpPr>
            <a:spLocks noEditPoints="1"/>
          </p:cNvSpPr>
          <p:nvPr/>
        </p:nvSpPr>
        <p:spPr bwMode="auto">
          <a:xfrm>
            <a:off x="6581163" y="2758494"/>
            <a:ext cx="372014" cy="374081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126716" y="2410185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标题 4"/>
          <p:cNvSpPr txBox="1">
            <a:spLocks/>
          </p:cNvSpPr>
          <p:nvPr/>
        </p:nvSpPr>
        <p:spPr>
          <a:xfrm>
            <a:off x="6083837" y="2420887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82" name="矩形 81"/>
          <p:cNvSpPr/>
          <p:nvPr/>
        </p:nvSpPr>
        <p:spPr>
          <a:xfrm>
            <a:off x="7538434" y="198884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2008</a:t>
            </a:r>
            <a:r>
              <a:rPr lang="zh-CN" altLang="en-US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7537747" y="2383846"/>
            <a:ext cx="2304256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荣幸成为北京奥运会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XX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市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火炬手。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6970819" y="3594779"/>
            <a:ext cx="1080120" cy="1080120"/>
            <a:chOff x="1057027" y="2420888"/>
            <a:chExt cx="864096" cy="864096"/>
          </a:xfrm>
        </p:grpSpPr>
        <p:sp>
          <p:nvSpPr>
            <p:cNvPr id="85" name="椭圆 84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椭圆 85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Freeform 71"/>
          <p:cNvSpPr>
            <a:spLocks noEditPoints="1"/>
          </p:cNvSpPr>
          <p:nvPr/>
        </p:nvSpPr>
        <p:spPr bwMode="auto">
          <a:xfrm>
            <a:off x="7292355" y="3913295"/>
            <a:ext cx="405851" cy="396931"/>
          </a:xfrm>
          <a:custGeom>
            <a:avLst/>
            <a:gdLst>
              <a:gd name="T0" fmla="*/ 160 w 200"/>
              <a:gd name="T1" fmla="*/ 194 h 196"/>
              <a:gd name="T2" fmla="*/ 120 w 200"/>
              <a:gd name="T3" fmla="*/ 154 h 196"/>
              <a:gd name="T4" fmla="*/ 160 w 200"/>
              <a:gd name="T5" fmla="*/ 114 h 196"/>
              <a:gd name="T6" fmla="*/ 200 w 200"/>
              <a:gd name="T7" fmla="*/ 154 h 196"/>
              <a:gd name="T8" fmla="*/ 160 w 200"/>
              <a:gd name="T9" fmla="*/ 194 h 196"/>
              <a:gd name="T10" fmla="*/ 184 w 200"/>
              <a:gd name="T11" fmla="*/ 148 h 196"/>
              <a:gd name="T12" fmla="*/ 168 w 200"/>
              <a:gd name="T13" fmla="*/ 148 h 196"/>
              <a:gd name="T14" fmla="*/ 168 w 200"/>
              <a:gd name="T15" fmla="*/ 132 h 196"/>
              <a:gd name="T16" fmla="*/ 152 w 200"/>
              <a:gd name="T17" fmla="*/ 132 h 196"/>
              <a:gd name="T18" fmla="*/ 152 w 200"/>
              <a:gd name="T19" fmla="*/ 148 h 196"/>
              <a:gd name="T20" fmla="*/ 136 w 200"/>
              <a:gd name="T21" fmla="*/ 148 h 196"/>
              <a:gd name="T22" fmla="*/ 136 w 200"/>
              <a:gd name="T23" fmla="*/ 164 h 196"/>
              <a:gd name="T24" fmla="*/ 152 w 200"/>
              <a:gd name="T25" fmla="*/ 164 h 196"/>
              <a:gd name="T26" fmla="*/ 152 w 200"/>
              <a:gd name="T27" fmla="*/ 180 h 196"/>
              <a:gd name="T28" fmla="*/ 168 w 200"/>
              <a:gd name="T29" fmla="*/ 180 h 196"/>
              <a:gd name="T30" fmla="*/ 168 w 200"/>
              <a:gd name="T31" fmla="*/ 164 h 196"/>
              <a:gd name="T32" fmla="*/ 184 w 200"/>
              <a:gd name="T33" fmla="*/ 164 h 196"/>
              <a:gd name="T34" fmla="*/ 184 w 200"/>
              <a:gd name="T35" fmla="*/ 148 h 196"/>
              <a:gd name="T36" fmla="*/ 80 w 200"/>
              <a:gd name="T37" fmla="*/ 128 h 196"/>
              <a:gd name="T38" fmla="*/ 16 w 200"/>
              <a:gd name="T39" fmla="*/ 64 h 196"/>
              <a:gd name="T40" fmla="*/ 80 w 200"/>
              <a:gd name="T41" fmla="*/ 0 h 196"/>
              <a:gd name="T42" fmla="*/ 144 w 200"/>
              <a:gd name="T43" fmla="*/ 64 h 196"/>
              <a:gd name="T44" fmla="*/ 80 w 200"/>
              <a:gd name="T45" fmla="*/ 128 h 196"/>
              <a:gd name="T46" fmla="*/ 70 w 200"/>
              <a:gd name="T47" fmla="*/ 17 h 196"/>
              <a:gd name="T48" fmla="*/ 31 w 200"/>
              <a:gd name="T49" fmla="*/ 64 h 196"/>
              <a:gd name="T50" fmla="*/ 80 w 200"/>
              <a:gd name="T51" fmla="*/ 113 h 196"/>
              <a:gd name="T52" fmla="*/ 129 w 200"/>
              <a:gd name="T53" fmla="*/ 64 h 196"/>
              <a:gd name="T54" fmla="*/ 70 w 200"/>
              <a:gd name="T55" fmla="*/ 17 h 196"/>
              <a:gd name="T56" fmla="*/ 40 w 200"/>
              <a:gd name="T57" fmla="*/ 132 h 196"/>
              <a:gd name="T58" fmla="*/ 113 w 200"/>
              <a:gd name="T59" fmla="*/ 132 h 196"/>
              <a:gd name="T60" fmla="*/ 108 w 200"/>
              <a:gd name="T61" fmla="*/ 154 h 196"/>
              <a:gd name="T62" fmla="*/ 129 w 200"/>
              <a:gd name="T63" fmla="*/ 196 h 196"/>
              <a:gd name="T64" fmla="*/ 0 w 200"/>
              <a:gd name="T65" fmla="*/ 196 h 196"/>
              <a:gd name="T66" fmla="*/ 20 w 200"/>
              <a:gd name="T67" fmla="*/ 148 h 196"/>
              <a:gd name="T68" fmla="*/ 40 w 200"/>
              <a:gd name="T69" fmla="*/ 132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0" h="196">
                <a:moveTo>
                  <a:pt x="160" y="194"/>
                </a:moveTo>
                <a:cubicBezTo>
                  <a:pt x="138" y="194"/>
                  <a:pt x="120" y="176"/>
                  <a:pt x="120" y="154"/>
                </a:cubicBezTo>
                <a:cubicBezTo>
                  <a:pt x="120" y="132"/>
                  <a:pt x="138" y="114"/>
                  <a:pt x="160" y="114"/>
                </a:cubicBezTo>
                <a:cubicBezTo>
                  <a:pt x="182" y="114"/>
                  <a:pt x="200" y="132"/>
                  <a:pt x="200" y="154"/>
                </a:cubicBezTo>
                <a:cubicBezTo>
                  <a:pt x="200" y="176"/>
                  <a:pt x="182" y="194"/>
                  <a:pt x="160" y="194"/>
                </a:cubicBezTo>
                <a:close/>
                <a:moveTo>
                  <a:pt x="184" y="148"/>
                </a:moveTo>
                <a:cubicBezTo>
                  <a:pt x="168" y="148"/>
                  <a:pt x="168" y="148"/>
                  <a:pt x="168" y="148"/>
                </a:cubicBezTo>
                <a:cubicBezTo>
                  <a:pt x="168" y="132"/>
                  <a:pt x="168" y="132"/>
                  <a:pt x="168" y="132"/>
                </a:cubicBezTo>
                <a:cubicBezTo>
                  <a:pt x="152" y="132"/>
                  <a:pt x="152" y="132"/>
                  <a:pt x="152" y="132"/>
                </a:cubicBezTo>
                <a:cubicBezTo>
                  <a:pt x="152" y="148"/>
                  <a:pt x="152" y="148"/>
                  <a:pt x="152" y="148"/>
                </a:cubicBezTo>
                <a:cubicBezTo>
                  <a:pt x="136" y="148"/>
                  <a:pt x="136" y="148"/>
                  <a:pt x="136" y="148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52" y="180"/>
                  <a:pt x="152" y="180"/>
                  <a:pt x="152" y="180"/>
                </a:cubicBezTo>
                <a:cubicBezTo>
                  <a:pt x="168" y="180"/>
                  <a:pt x="168" y="180"/>
                  <a:pt x="168" y="180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84" y="164"/>
                  <a:pt x="184" y="164"/>
                  <a:pt x="184" y="164"/>
                </a:cubicBezTo>
                <a:lnTo>
                  <a:pt x="184" y="148"/>
                </a:lnTo>
                <a:close/>
                <a:moveTo>
                  <a:pt x="80" y="128"/>
                </a:moveTo>
                <a:cubicBezTo>
                  <a:pt x="45" y="128"/>
                  <a:pt x="16" y="99"/>
                  <a:pt x="16" y="64"/>
                </a:cubicBezTo>
                <a:cubicBezTo>
                  <a:pt x="16" y="29"/>
                  <a:pt x="45" y="0"/>
                  <a:pt x="80" y="0"/>
                </a:cubicBezTo>
                <a:cubicBezTo>
                  <a:pt x="116" y="0"/>
                  <a:pt x="144" y="29"/>
                  <a:pt x="144" y="64"/>
                </a:cubicBezTo>
                <a:cubicBezTo>
                  <a:pt x="144" y="99"/>
                  <a:pt x="116" y="128"/>
                  <a:pt x="80" y="128"/>
                </a:cubicBezTo>
                <a:close/>
                <a:moveTo>
                  <a:pt x="70" y="17"/>
                </a:moveTo>
                <a:cubicBezTo>
                  <a:pt x="50" y="24"/>
                  <a:pt x="74" y="49"/>
                  <a:pt x="31" y="64"/>
                </a:cubicBezTo>
                <a:cubicBezTo>
                  <a:pt x="31" y="91"/>
                  <a:pt x="53" y="113"/>
                  <a:pt x="80" y="113"/>
                </a:cubicBezTo>
                <a:cubicBezTo>
                  <a:pt x="107" y="113"/>
                  <a:pt x="129" y="91"/>
                  <a:pt x="129" y="64"/>
                </a:cubicBezTo>
                <a:cubicBezTo>
                  <a:pt x="104" y="43"/>
                  <a:pt x="62" y="53"/>
                  <a:pt x="70" y="17"/>
                </a:cubicBezTo>
                <a:close/>
                <a:moveTo>
                  <a:pt x="40" y="132"/>
                </a:moveTo>
                <a:cubicBezTo>
                  <a:pt x="113" y="132"/>
                  <a:pt x="113" y="132"/>
                  <a:pt x="113" y="132"/>
                </a:cubicBezTo>
                <a:cubicBezTo>
                  <a:pt x="110" y="139"/>
                  <a:pt x="108" y="146"/>
                  <a:pt x="108" y="154"/>
                </a:cubicBezTo>
                <a:cubicBezTo>
                  <a:pt x="108" y="171"/>
                  <a:pt x="117" y="187"/>
                  <a:pt x="129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20" y="148"/>
                  <a:pt x="20" y="148"/>
                  <a:pt x="20" y="148"/>
                </a:cubicBezTo>
                <a:cubicBezTo>
                  <a:pt x="20" y="148"/>
                  <a:pt x="25" y="132"/>
                  <a:pt x="40" y="13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7710892" y="3501008"/>
            <a:ext cx="360040" cy="360040"/>
          </a:xfrm>
          <a:prstGeom prst="ellipse">
            <a:avLst/>
          </a:prstGeom>
          <a:solidFill>
            <a:srgbClr val="414455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标题 4"/>
          <p:cNvSpPr txBox="1">
            <a:spLocks/>
          </p:cNvSpPr>
          <p:nvPr/>
        </p:nvSpPr>
        <p:spPr>
          <a:xfrm>
            <a:off x="7668013" y="3511710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400" b="1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90" name="矩形 89"/>
          <p:cNvSpPr/>
          <p:nvPr/>
        </p:nvSpPr>
        <p:spPr>
          <a:xfrm>
            <a:off x="8320587" y="35342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2013</a:t>
            </a: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年</a:t>
            </a: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XX</a:t>
            </a:r>
            <a:r>
              <a: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</a:t>
            </a:r>
          </a:p>
        </p:txBody>
      </p: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8319900" y="3929230"/>
            <a:ext cx="2304256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获得“十佳创新青年奖”。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51010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语言能力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2281163" y="1844824"/>
            <a:ext cx="936104" cy="844004"/>
            <a:chOff x="3720691" y="2824413"/>
            <a:chExt cx="1341120" cy="1209172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Freeform 55"/>
          <p:cNvSpPr>
            <a:spLocks noEditPoints="1"/>
          </p:cNvSpPr>
          <p:nvPr/>
        </p:nvSpPr>
        <p:spPr bwMode="auto">
          <a:xfrm>
            <a:off x="2605763" y="2100118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245770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498"/>
          <p:cNvSpPr txBox="1"/>
          <p:nvPr/>
        </p:nvSpPr>
        <p:spPr>
          <a:xfrm>
            <a:off x="4502787" y="2426933"/>
            <a:ext cx="130676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CHINESE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70" name="TextBox 503"/>
          <p:cNvSpPr txBox="1"/>
          <p:nvPr/>
        </p:nvSpPr>
        <p:spPr>
          <a:xfrm>
            <a:off x="233248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汉语：普通话水平测试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级甲等。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2281163" y="3717032"/>
            <a:ext cx="936104" cy="844004"/>
            <a:chOff x="3720691" y="2824413"/>
            <a:chExt cx="1341120" cy="1209172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Freeform 55"/>
          <p:cNvSpPr>
            <a:spLocks noEditPoints="1"/>
          </p:cNvSpPr>
          <p:nvPr/>
        </p:nvSpPr>
        <p:spPr bwMode="auto">
          <a:xfrm>
            <a:off x="2605763" y="397232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245770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498"/>
          <p:cNvSpPr txBox="1"/>
          <p:nvPr/>
        </p:nvSpPr>
        <p:spPr>
          <a:xfrm>
            <a:off x="435079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TextBox 503"/>
          <p:cNvSpPr txBox="1"/>
          <p:nvPr/>
        </p:nvSpPr>
        <p:spPr>
          <a:xfrm>
            <a:off x="233248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601643" y="1844824"/>
            <a:ext cx="936104" cy="844004"/>
            <a:chOff x="3720691" y="2824413"/>
            <a:chExt cx="1341120" cy="1209172"/>
          </a:xfrm>
        </p:grpSpPr>
        <p:sp>
          <p:nvSpPr>
            <p:cNvPr id="7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81" name="直接连接符 80"/>
          <p:cNvCxnSpPr/>
          <p:nvPr/>
        </p:nvCxnSpPr>
        <p:spPr>
          <a:xfrm>
            <a:off x="6778184" y="2857797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498"/>
          <p:cNvSpPr txBox="1"/>
          <p:nvPr/>
        </p:nvSpPr>
        <p:spPr>
          <a:xfrm>
            <a:off x="8839297" y="2426933"/>
            <a:ext cx="1290738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ENGLISH</a:t>
            </a:r>
            <a:endParaRPr lang="zh-CN" altLang="en-US" b="1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83" name="TextBox 503"/>
          <p:cNvSpPr txBox="1"/>
          <p:nvPr/>
        </p:nvSpPr>
        <p:spPr>
          <a:xfrm>
            <a:off x="6652960" y="2947845"/>
            <a:ext cx="3731991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英语四六级专业证书，以及新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TOEFL120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流程图: 联系 20"/>
          <p:cNvSpPr/>
          <p:nvPr/>
        </p:nvSpPr>
        <p:spPr>
          <a:xfrm>
            <a:off x="6925737" y="210011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6601643" y="3717032"/>
            <a:ext cx="936104" cy="844004"/>
            <a:chOff x="3720691" y="2824413"/>
            <a:chExt cx="1341120" cy="1209172"/>
          </a:xfrm>
        </p:grpSpPr>
        <p:sp>
          <p:nvSpPr>
            <p:cNvPr id="8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88" name="直接连接符 87"/>
          <p:cNvCxnSpPr/>
          <p:nvPr/>
        </p:nvCxnSpPr>
        <p:spPr>
          <a:xfrm>
            <a:off x="6778184" y="4730005"/>
            <a:ext cx="3428191" cy="0"/>
          </a:xfrm>
          <a:prstGeom prst="line">
            <a:avLst/>
          </a:prstGeom>
          <a:ln>
            <a:solidFill>
              <a:srgbClr val="414455"/>
            </a:solidFill>
            <a:prstDash val="sys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498"/>
          <p:cNvSpPr txBox="1"/>
          <p:nvPr/>
        </p:nvSpPr>
        <p:spPr>
          <a:xfrm>
            <a:off x="8671275" y="4299141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TextBox 503"/>
          <p:cNvSpPr txBox="1"/>
          <p:nvPr/>
        </p:nvSpPr>
        <p:spPr>
          <a:xfrm>
            <a:off x="6652960" y="4820053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1" name="流程图: 联系 20"/>
          <p:cNvSpPr/>
          <p:nvPr/>
        </p:nvSpPr>
        <p:spPr>
          <a:xfrm>
            <a:off x="6925737" y="3972326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3" name="TextBox 9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076566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应聘岗位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09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20" name="Group 4"/>
          <p:cNvGrpSpPr>
            <a:grpSpLocks noChangeAspect="1"/>
          </p:cNvGrpSpPr>
          <p:nvPr/>
        </p:nvGrpSpPr>
        <p:grpSpPr bwMode="auto">
          <a:xfrm flipH="1">
            <a:off x="758038" y="254813"/>
            <a:ext cx="257471" cy="412649"/>
            <a:chOff x="4638" y="-33"/>
            <a:chExt cx="667" cy="1069"/>
          </a:xfrm>
          <a:solidFill>
            <a:srgbClr val="414455"/>
          </a:solidFill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4638" y="556"/>
              <a:ext cx="667" cy="480"/>
            </a:xfrm>
            <a:custGeom>
              <a:avLst/>
              <a:gdLst>
                <a:gd name="T0" fmla="*/ 67 w 67"/>
                <a:gd name="T1" fmla="*/ 15 h 49"/>
                <a:gd name="T2" fmla="*/ 52 w 67"/>
                <a:gd name="T3" fmla="*/ 0 h 49"/>
                <a:gd name="T4" fmla="*/ 38 w 67"/>
                <a:gd name="T5" fmla="*/ 24 h 49"/>
                <a:gd name="T6" fmla="*/ 36 w 67"/>
                <a:gd name="T7" fmla="*/ 13 h 49"/>
                <a:gd name="T8" fmla="*/ 38 w 67"/>
                <a:gd name="T9" fmla="*/ 9 h 49"/>
                <a:gd name="T10" fmla="*/ 34 w 67"/>
                <a:gd name="T11" fmla="*/ 5 h 49"/>
                <a:gd name="T12" fmla="*/ 30 w 67"/>
                <a:gd name="T13" fmla="*/ 9 h 49"/>
                <a:gd name="T14" fmla="*/ 31 w 67"/>
                <a:gd name="T15" fmla="*/ 13 h 49"/>
                <a:gd name="T16" fmla="*/ 30 w 67"/>
                <a:gd name="T17" fmla="*/ 24 h 49"/>
                <a:gd name="T18" fmla="*/ 16 w 67"/>
                <a:gd name="T19" fmla="*/ 0 h 49"/>
                <a:gd name="T20" fmla="*/ 1 w 67"/>
                <a:gd name="T21" fmla="*/ 15 h 49"/>
                <a:gd name="T22" fmla="*/ 0 w 67"/>
                <a:gd name="T23" fmla="*/ 15 h 49"/>
                <a:gd name="T24" fmla="*/ 0 w 67"/>
                <a:gd name="T25" fmla="*/ 45 h 49"/>
                <a:gd name="T26" fmla="*/ 1 w 67"/>
                <a:gd name="T27" fmla="*/ 45 h 49"/>
                <a:gd name="T28" fmla="*/ 34 w 67"/>
                <a:gd name="T29" fmla="*/ 49 h 49"/>
                <a:gd name="T30" fmla="*/ 66 w 67"/>
                <a:gd name="T31" fmla="*/ 45 h 49"/>
                <a:gd name="T32" fmla="*/ 67 w 67"/>
                <a:gd name="T33" fmla="*/ 45 h 49"/>
                <a:gd name="T34" fmla="*/ 67 w 67"/>
                <a:gd name="T35" fmla="*/ 1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7" h="49">
                  <a:moveTo>
                    <a:pt x="67" y="15"/>
                  </a:moveTo>
                  <a:cubicBezTo>
                    <a:pt x="66" y="9"/>
                    <a:pt x="60" y="3"/>
                    <a:pt x="52" y="0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2"/>
                    <a:pt x="38" y="11"/>
                    <a:pt x="38" y="9"/>
                  </a:cubicBezTo>
                  <a:cubicBezTo>
                    <a:pt x="38" y="7"/>
                    <a:pt x="36" y="5"/>
                    <a:pt x="34" y="5"/>
                  </a:cubicBezTo>
                  <a:cubicBezTo>
                    <a:pt x="31" y="5"/>
                    <a:pt x="30" y="7"/>
                    <a:pt x="30" y="9"/>
                  </a:cubicBezTo>
                  <a:cubicBezTo>
                    <a:pt x="30" y="11"/>
                    <a:pt x="30" y="12"/>
                    <a:pt x="31" y="1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8" y="3"/>
                    <a:pt x="2" y="9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4" y="47"/>
                    <a:pt x="18" y="49"/>
                    <a:pt x="34" y="49"/>
                  </a:cubicBezTo>
                  <a:cubicBezTo>
                    <a:pt x="50" y="49"/>
                    <a:pt x="63" y="47"/>
                    <a:pt x="66" y="45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7" y="15"/>
                    <a:pt x="67" y="15"/>
                    <a:pt x="6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4737" y="-33"/>
              <a:ext cx="449" cy="589"/>
            </a:xfrm>
            <a:custGeom>
              <a:avLst/>
              <a:gdLst>
                <a:gd name="T0" fmla="*/ 3 w 45"/>
                <a:gd name="T1" fmla="*/ 38 h 60"/>
                <a:gd name="T2" fmla="*/ 7 w 45"/>
                <a:gd name="T3" fmla="*/ 43 h 60"/>
                <a:gd name="T4" fmla="*/ 23 w 45"/>
                <a:gd name="T5" fmla="*/ 60 h 60"/>
                <a:gd name="T6" fmla="*/ 40 w 45"/>
                <a:gd name="T7" fmla="*/ 43 h 60"/>
                <a:gd name="T8" fmla="*/ 40 w 45"/>
                <a:gd name="T9" fmla="*/ 43 h 60"/>
                <a:gd name="T10" fmla="*/ 44 w 45"/>
                <a:gd name="T11" fmla="*/ 38 h 60"/>
                <a:gd name="T12" fmla="*/ 41 w 45"/>
                <a:gd name="T13" fmla="*/ 33 h 60"/>
                <a:gd name="T14" fmla="*/ 41 w 45"/>
                <a:gd name="T15" fmla="*/ 33 h 60"/>
                <a:gd name="T16" fmla="*/ 36 w 45"/>
                <a:gd name="T17" fmla="*/ 13 h 60"/>
                <a:gd name="T18" fmla="*/ 12 w 45"/>
                <a:gd name="T19" fmla="*/ 10 h 60"/>
                <a:gd name="T20" fmla="*/ 6 w 45"/>
                <a:gd name="T21" fmla="*/ 33 h 60"/>
                <a:gd name="T22" fmla="*/ 6 w 45"/>
                <a:gd name="T23" fmla="*/ 33 h 60"/>
                <a:gd name="T24" fmla="*/ 3 w 45"/>
                <a:gd name="T25" fmla="*/ 38 h 60"/>
                <a:gd name="T26" fmla="*/ 8 w 45"/>
                <a:gd name="T27" fmla="*/ 34 h 60"/>
                <a:gd name="T28" fmla="*/ 8 w 45"/>
                <a:gd name="T29" fmla="*/ 34 h 60"/>
                <a:gd name="T30" fmla="*/ 8 w 45"/>
                <a:gd name="T31" fmla="*/ 34 h 60"/>
                <a:gd name="T32" fmla="*/ 8 w 45"/>
                <a:gd name="T33" fmla="*/ 32 h 60"/>
                <a:gd name="T34" fmla="*/ 9 w 45"/>
                <a:gd name="T35" fmla="*/ 25 h 60"/>
                <a:gd name="T36" fmla="*/ 11 w 45"/>
                <a:gd name="T37" fmla="*/ 23 h 60"/>
                <a:gd name="T38" fmla="*/ 29 w 45"/>
                <a:gd name="T39" fmla="*/ 19 h 60"/>
                <a:gd name="T40" fmla="*/ 38 w 45"/>
                <a:gd name="T41" fmla="*/ 34 h 60"/>
                <a:gd name="T42" fmla="*/ 38 w 45"/>
                <a:gd name="T43" fmla="*/ 34 h 60"/>
                <a:gd name="T44" fmla="*/ 39 w 45"/>
                <a:gd name="T45" fmla="*/ 34 h 60"/>
                <a:gd name="T46" fmla="*/ 40 w 45"/>
                <a:gd name="T47" fmla="*/ 34 h 60"/>
                <a:gd name="T48" fmla="*/ 42 w 45"/>
                <a:gd name="T49" fmla="*/ 35 h 60"/>
                <a:gd name="T50" fmla="*/ 43 w 45"/>
                <a:gd name="T51" fmla="*/ 38 h 60"/>
                <a:gd name="T52" fmla="*/ 42 w 45"/>
                <a:gd name="T53" fmla="*/ 41 h 60"/>
                <a:gd name="T54" fmla="*/ 40 w 45"/>
                <a:gd name="T55" fmla="*/ 42 h 60"/>
                <a:gd name="T56" fmla="*/ 40 w 45"/>
                <a:gd name="T57" fmla="*/ 42 h 60"/>
                <a:gd name="T58" fmla="*/ 39 w 45"/>
                <a:gd name="T59" fmla="*/ 42 h 60"/>
                <a:gd name="T60" fmla="*/ 38 w 45"/>
                <a:gd name="T61" fmla="*/ 43 h 60"/>
                <a:gd name="T62" fmla="*/ 33 w 45"/>
                <a:gd name="T63" fmla="*/ 54 h 60"/>
                <a:gd name="T64" fmla="*/ 29 w 45"/>
                <a:gd name="T65" fmla="*/ 58 h 60"/>
                <a:gd name="T66" fmla="*/ 23 w 45"/>
                <a:gd name="T67" fmla="*/ 59 h 60"/>
                <a:gd name="T68" fmla="*/ 18 w 45"/>
                <a:gd name="T69" fmla="*/ 58 h 60"/>
                <a:gd name="T70" fmla="*/ 14 w 45"/>
                <a:gd name="T71" fmla="*/ 54 h 60"/>
                <a:gd name="T72" fmla="*/ 8 w 45"/>
                <a:gd name="T73" fmla="*/ 43 h 60"/>
                <a:gd name="T74" fmla="*/ 8 w 45"/>
                <a:gd name="T75" fmla="*/ 42 h 60"/>
                <a:gd name="T76" fmla="*/ 7 w 45"/>
                <a:gd name="T77" fmla="*/ 42 h 60"/>
                <a:gd name="T78" fmla="*/ 5 w 45"/>
                <a:gd name="T79" fmla="*/ 38 h 60"/>
                <a:gd name="T80" fmla="*/ 5 w 45"/>
                <a:gd name="T81" fmla="*/ 35 h 60"/>
                <a:gd name="T82" fmla="*/ 8 w 45"/>
                <a:gd name="T83" fmla="*/ 3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5" h="60">
                  <a:moveTo>
                    <a:pt x="3" y="38"/>
                  </a:moveTo>
                  <a:cubicBezTo>
                    <a:pt x="3" y="40"/>
                    <a:pt x="5" y="43"/>
                    <a:pt x="7" y="43"/>
                  </a:cubicBezTo>
                  <a:cubicBezTo>
                    <a:pt x="9" y="53"/>
                    <a:pt x="16" y="60"/>
                    <a:pt x="23" y="60"/>
                  </a:cubicBezTo>
                  <a:cubicBezTo>
                    <a:pt x="31" y="60"/>
                    <a:pt x="38" y="53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2" y="43"/>
                    <a:pt x="44" y="41"/>
                    <a:pt x="44" y="38"/>
                  </a:cubicBezTo>
                  <a:cubicBezTo>
                    <a:pt x="44" y="35"/>
                    <a:pt x="43" y="33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1" y="33"/>
                    <a:pt x="45" y="18"/>
                    <a:pt x="36" y="13"/>
                  </a:cubicBezTo>
                  <a:cubicBezTo>
                    <a:pt x="35" y="0"/>
                    <a:pt x="12" y="10"/>
                    <a:pt x="12" y="10"/>
                  </a:cubicBezTo>
                  <a:cubicBezTo>
                    <a:pt x="0" y="17"/>
                    <a:pt x="6" y="33"/>
                    <a:pt x="6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4" y="34"/>
                    <a:pt x="3" y="36"/>
                    <a:pt x="3" y="38"/>
                  </a:cubicBezTo>
                  <a:close/>
                  <a:moveTo>
                    <a:pt x="8" y="34"/>
                  </a:move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0" y="24"/>
                    <a:pt x="11" y="23"/>
                    <a:pt x="11" y="23"/>
                  </a:cubicBezTo>
                  <a:cubicBezTo>
                    <a:pt x="21" y="24"/>
                    <a:pt x="29" y="19"/>
                    <a:pt x="29" y="19"/>
                  </a:cubicBezTo>
                  <a:cubicBezTo>
                    <a:pt x="36" y="13"/>
                    <a:pt x="38" y="34"/>
                    <a:pt x="38" y="3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4"/>
                    <a:pt x="41" y="34"/>
                    <a:pt x="42" y="35"/>
                  </a:cubicBezTo>
                  <a:cubicBezTo>
                    <a:pt x="43" y="35"/>
                    <a:pt x="43" y="37"/>
                    <a:pt x="43" y="38"/>
                  </a:cubicBezTo>
                  <a:cubicBezTo>
                    <a:pt x="43" y="39"/>
                    <a:pt x="43" y="40"/>
                    <a:pt x="42" y="41"/>
                  </a:cubicBezTo>
                  <a:cubicBezTo>
                    <a:pt x="41" y="41"/>
                    <a:pt x="41" y="42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39" y="42"/>
                    <a:pt x="39" y="42"/>
                    <a:pt x="39" y="42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7"/>
                    <a:pt x="36" y="51"/>
                    <a:pt x="33" y="54"/>
                  </a:cubicBezTo>
                  <a:cubicBezTo>
                    <a:pt x="32" y="56"/>
                    <a:pt x="30" y="57"/>
                    <a:pt x="29" y="58"/>
                  </a:cubicBezTo>
                  <a:cubicBezTo>
                    <a:pt x="27" y="58"/>
                    <a:pt x="25" y="59"/>
                    <a:pt x="23" y="59"/>
                  </a:cubicBezTo>
                  <a:cubicBezTo>
                    <a:pt x="22" y="59"/>
                    <a:pt x="20" y="58"/>
                    <a:pt x="18" y="58"/>
                  </a:cubicBezTo>
                  <a:cubicBezTo>
                    <a:pt x="17" y="57"/>
                    <a:pt x="15" y="56"/>
                    <a:pt x="14" y="54"/>
                  </a:cubicBezTo>
                  <a:cubicBezTo>
                    <a:pt x="11" y="51"/>
                    <a:pt x="9" y="47"/>
                    <a:pt x="8" y="43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6" y="42"/>
                    <a:pt x="5" y="40"/>
                    <a:pt x="5" y="38"/>
                  </a:cubicBezTo>
                  <a:cubicBezTo>
                    <a:pt x="5" y="37"/>
                    <a:pt x="5" y="35"/>
                    <a:pt x="5" y="35"/>
                  </a:cubicBezTo>
                  <a:cubicBezTo>
                    <a:pt x="6" y="34"/>
                    <a:pt x="7" y="34"/>
                    <a:pt x="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/>
              <a:endParaRPr lang="zh-CN" altLang="en-US" sz="1350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053472" y="1916832"/>
            <a:ext cx="2088232" cy="1882778"/>
            <a:chOff x="5424755" y="1340768"/>
            <a:chExt cx="670560" cy="604586"/>
          </a:xfrm>
        </p:grpSpPr>
        <p:grpSp>
          <p:nvGrpSpPr>
            <p:cNvPr id="30" name="组合 2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5305499" y="2699636"/>
            <a:ext cx="1593424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岗位应聘</a:t>
            </a:r>
            <a:endParaRPr lang="zh-CN" altLang="en-US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36" name="肘形连接符 35"/>
          <p:cNvCxnSpPr/>
          <p:nvPr/>
        </p:nvCxnSpPr>
        <p:spPr>
          <a:xfrm>
            <a:off x="4225379" y="2272551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3649315" y="1960797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2104133" y="2531083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销售部总监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2104133" y="2854081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本人有着上市公司五年的工作经验，对于快消行业再熟悉不过。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46" name="肘形连接符 45"/>
          <p:cNvCxnSpPr/>
          <p:nvPr/>
        </p:nvCxnSpPr>
        <p:spPr>
          <a:xfrm>
            <a:off x="7033691" y="2805798"/>
            <a:ext cx="936104" cy="585665"/>
          </a:xfrm>
          <a:prstGeom prst="bentConnector3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7947307" y="3103431"/>
            <a:ext cx="670560" cy="604586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7753771" y="2095319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首席执行官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753771" y="2418317"/>
            <a:ext cx="284132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除了之前的工作经验之外，本人完全相信自己能够胜任这一职。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1342171" y="4437111"/>
            <a:ext cx="526544" cy="474739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8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个人要求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组合 62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6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68549" y="4958880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我的户口是广州，因为接受广州深圳等广东一线城市任职；目标薪金在年收入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10W-20W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区间，五百强公司可降低薪金要求，福利待遇，五险一金，双休。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5931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2008581" y="4036759"/>
            <a:ext cx="1796582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8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岗位认知</a:t>
            </a:r>
          </a:p>
          <a:p>
            <a:pPr algn="ctr">
              <a:defRPr/>
            </a:pPr>
            <a:r>
              <a:rPr lang="en-US" altLang="zh-CN" b="1" dirty="0">
                <a:solidFill>
                  <a:srgbClr val="414455"/>
                </a:solidFill>
              </a:rPr>
              <a:t>POST COGNITIVE</a:t>
            </a:r>
            <a:endParaRPr lang="zh-CN" altLang="zh-CN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Freeform 9"/>
          <p:cNvSpPr>
            <a:spLocks noEditPoints="1"/>
          </p:cNvSpPr>
          <p:nvPr/>
        </p:nvSpPr>
        <p:spPr bwMode="auto">
          <a:xfrm rot="19469485">
            <a:off x="2539602" y="2741696"/>
            <a:ext cx="775990" cy="826865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32"/>
          <p:cNvSpPr txBox="1"/>
          <p:nvPr/>
        </p:nvSpPr>
        <p:spPr>
          <a:xfrm>
            <a:off x="8392119" y="203531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岗位理解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文本框 33"/>
          <p:cNvSpPr txBox="1"/>
          <p:nvPr/>
        </p:nvSpPr>
        <p:spPr>
          <a:xfrm>
            <a:off x="8392119" y="281140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知识技能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文本框 34"/>
          <p:cNvSpPr txBox="1"/>
          <p:nvPr/>
        </p:nvSpPr>
        <p:spPr>
          <a:xfrm>
            <a:off x="8392119" y="359896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解决问题</a:t>
            </a:r>
          </a:p>
        </p:txBody>
      </p:sp>
      <p:sp>
        <p:nvSpPr>
          <p:cNvPr id="30" name="文本框 35"/>
          <p:cNvSpPr txBox="1"/>
          <p:nvPr/>
        </p:nvSpPr>
        <p:spPr>
          <a:xfrm>
            <a:off x="8392119" y="437506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责任义务</a:t>
            </a: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911252" y="4559582"/>
            <a:ext cx="0" cy="380978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7911252" y="2986363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7911252" y="222510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7911252" y="1844824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7911252" y="3799022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475087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岗位理解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" name="Rectangle 2"/>
          <p:cNvSpPr/>
          <p:nvPr/>
        </p:nvSpPr>
        <p:spPr>
          <a:xfrm>
            <a:off x="7537747" y="1628800"/>
            <a:ext cx="3442990" cy="2332788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1273051" y="1628800"/>
            <a:ext cx="3168352" cy="2332788"/>
          </a:xfrm>
          <a:prstGeom prst="rect">
            <a:avLst/>
          </a:prstGeom>
          <a:blipFill>
            <a:blip r:embed="rId4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Rectangle 2"/>
          <p:cNvSpPr/>
          <p:nvPr/>
        </p:nvSpPr>
        <p:spPr>
          <a:xfrm>
            <a:off x="4297387" y="1628800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TextBox 59"/>
          <p:cNvSpPr txBox="1">
            <a:spLocks noChangeArrowheads="1"/>
          </p:cNvSpPr>
          <p:nvPr/>
        </p:nvSpPr>
        <p:spPr bwMode="auto">
          <a:xfrm flipH="1">
            <a:off x="4441403" y="2021384"/>
            <a:ext cx="2630914" cy="3933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精诚合作互助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4441798" y="2365655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毫无疑问进入这个大家庭，每个人都是公司一份子，各司其职为公司的正常运作尽心尽力。因此领导，下级，同事之间关系尤为重要，这样才能更好开展我们的工作。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4" name="组合 3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8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4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920757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知识技能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12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5" name="肘形连接符 44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肘形连接符 45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46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1633091" y="2393556"/>
            <a:ext cx="2952328" cy="1843589"/>
            <a:chOff x="1633091" y="2393556"/>
            <a:chExt cx="2952328" cy="1843589"/>
          </a:xfrm>
        </p:grpSpPr>
        <p:sp>
          <p:nvSpPr>
            <p:cNvPr id="50" name="Freeform 9"/>
            <p:cNvSpPr>
              <a:spLocks/>
            </p:cNvSpPr>
            <p:nvPr/>
          </p:nvSpPr>
          <p:spPr bwMode="auto">
            <a:xfrm flipH="1">
              <a:off x="1633091" y="2393556"/>
              <a:ext cx="2952328" cy="1843589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75520" tIns="37760" rIns="75520" bIns="377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 flipH="1">
              <a:off x="1709291" y="2441139"/>
              <a:ext cx="2799928" cy="1748422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75520" tIns="37760" rIns="75520" bIns="377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52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1948296" y="4437112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85619" y="178403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7238155" y="1628800"/>
            <a:ext cx="253184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初级注册会计师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238155" y="1951798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9" name="组合 68"/>
          <p:cNvGrpSpPr/>
          <p:nvPr/>
        </p:nvGrpSpPr>
        <p:grpSpPr>
          <a:xfrm>
            <a:off x="7105699" y="2795859"/>
            <a:ext cx="670560" cy="604586"/>
            <a:chOff x="5424755" y="1340768"/>
            <a:chExt cx="670560" cy="604586"/>
          </a:xfrm>
        </p:grpSpPr>
        <p:grpSp>
          <p:nvGrpSpPr>
            <p:cNvPr id="70" name="组合 6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7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7958235" y="2640628"/>
            <a:ext cx="181176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英语六级证书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7958235" y="2963626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日常基本口语基本没问题，口语和外国客户简单对话。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457627" y="3659955"/>
            <a:ext cx="670560" cy="604586"/>
            <a:chOff x="5424755" y="1340768"/>
            <a:chExt cx="670560" cy="604586"/>
          </a:xfrm>
        </p:grpSpPr>
        <p:grpSp>
          <p:nvGrpSpPr>
            <p:cNvPr id="79" name="组合 7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81" name="组合 8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8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8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8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85" name="矩形 84"/>
          <p:cNvSpPr/>
          <p:nvPr/>
        </p:nvSpPr>
        <p:spPr>
          <a:xfrm>
            <a:off x="731016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ADOBE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7310163" y="3827722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获得美国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Adobe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公司平面技能证书，熟练掌握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photoshop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软件。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105699" y="4596059"/>
            <a:ext cx="670560" cy="604586"/>
            <a:chOff x="5424755" y="1340768"/>
            <a:chExt cx="670560" cy="604586"/>
          </a:xfrm>
        </p:grpSpPr>
        <p:grpSp>
          <p:nvGrpSpPr>
            <p:cNvPr id="88" name="组合 8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90" name="组合 8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9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9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9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8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7958235" y="44408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OFFICE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5" name="矩形 47"/>
          <p:cNvSpPr>
            <a:spLocks noChangeArrowheads="1"/>
          </p:cNvSpPr>
          <p:nvPr/>
        </p:nvSpPr>
        <p:spPr bwMode="auto">
          <a:xfrm>
            <a:off x="7958235" y="4763826"/>
            <a:ext cx="310790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熟练操作办公软件，能够独立完成会议</a:t>
            </a:r>
            <a:r>
              <a:rPr lang="en-US" altLang="zh-CN" sz="1400" dirty="0" err="1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ppt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培训工作。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10935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解决问题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100490" y="1383687"/>
            <a:ext cx="4013321" cy="4966128"/>
            <a:chOff x="865232" y="1286330"/>
            <a:chExt cx="4013321" cy="4966128"/>
          </a:xfrm>
        </p:grpSpPr>
        <p:pic>
          <p:nvPicPr>
            <p:cNvPr id="20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27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rgbClr val="414455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21723" y="2030186"/>
            <a:ext cx="1152128" cy="1038774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8608620" y="206084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发现问题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607932" y="238384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721323" y="2894282"/>
            <a:ext cx="1152128" cy="1038774"/>
            <a:chOff x="5424755" y="1340768"/>
            <a:chExt cx="670560" cy="604586"/>
          </a:xfrm>
        </p:grpSpPr>
        <p:grpSp>
          <p:nvGrpSpPr>
            <p:cNvPr id="39" name="组合 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0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769683" y="285293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提出假设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768995" y="3175934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321723" y="3614362"/>
            <a:ext cx="1152128" cy="1038774"/>
            <a:chOff x="5424755" y="1340768"/>
            <a:chExt cx="670560" cy="604586"/>
          </a:xfrm>
        </p:grpSpPr>
        <p:grpSp>
          <p:nvGrpSpPr>
            <p:cNvPr id="48" name="组合 4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9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8608620" y="364502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问题分析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607932" y="3968022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3721323" y="4365955"/>
            <a:ext cx="1152128" cy="1038774"/>
            <a:chOff x="5424755" y="1340768"/>
            <a:chExt cx="670560" cy="604586"/>
          </a:xfrm>
        </p:grpSpPr>
        <p:grpSp>
          <p:nvGrpSpPr>
            <p:cNvPr id="57" name="组合 5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9" name="组合 5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769683" y="432460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检验假设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768995" y="4647607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8062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责任义务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1" name="Freeform 9"/>
          <p:cNvSpPr>
            <a:spLocks noEditPoints="1"/>
          </p:cNvSpPr>
          <p:nvPr/>
        </p:nvSpPr>
        <p:spPr bwMode="auto">
          <a:xfrm rot="19469485">
            <a:off x="687699" y="301317"/>
            <a:ext cx="360094" cy="383702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217145" y="2389175"/>
            <a:ext cx="1820365" cy="1641266"/>
            <a:chOff x="3720691" y="2824413"/>
            <a:chExt cx="1341120" cy="1209172"/>
          </a:xfrm>
        </p:grpSpPr>
        <p:sp>
          <p:nvSpPr>
            <p:cNvPr id="97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  <p:sp>
          <p:nvSpPr>
            <p:cNvPr id="98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414455"/>
                </a:solidFill>
              </a:endParaRPr>
            </a:p>
          </p:txBody>
        </p:sp>
      </p:grpSp>
      <p:sp>
        <p:nvSpPr>
          <p:cNvPr id="99" name="Freeform 5"/>
          <p:cNvSpPr>
            <a:spLocks/>
          </p:cNvSpPr>
          <p:nvPr/>
        </p:nvSpPr>
        <p:spPr bwMode="auto">
          <a:xfrm rot="1855731">
            <a:off x="5341797" y="2501563"/>
            <a:ext cx="1571060" cy="1416491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14455"/>
              </a:solidFill>
            </a:endParaRPr>
          </a:p>
        </p:txBody>
      </p:sp>
      <p:sp>
        <p:nvSpPr>
          <p:cNvPr id="100" name="文本框 9"/>
          <p:cNvSpPr txBox="1"/>
          <p:nvPr/>
        </p:nvSpPr>
        <p:spPr>
          <a:xfrm>
            <a:off x="5449515" y="2996952"/>
            <a:ext cx="125359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自身义务</a:t>
            </a:r>
            <a:endParaRPr lang="en-US" altLang="zh-CN" sz="2000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6529635" y="2288087"/>
            <a:ext cx="670560" cy="604586"/>
            <a:chOff x="5424755" y="1340768"/>
            <a:chExt cx="670560" cy="604586"/>
          </a:xfrm>
        </p:grpSpPr>
        <p:grpSp>
          <p:nvGrpSpPr>
            <p:cNvPr id="102" name="组合 10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04" name="组合 10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0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0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0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7321723" y="2132856"/>
            <a:ext cx="29107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对待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下属互帮互助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7321723" y="245585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10" name="组合 109"/>
          <p:cNvGrpSpPr/>
          <p:nvPr/>
        </p:nvGrpSpPr>
        <p:grpSpPr>
          <a:xfrm>
            <a:off x="6529635" y="3368207"/>
            <a:ext cx="670560" cy="604586"/>
            <a:chOff x="5424755" y="1340768"/>
            <a:chExt cx="670560" cy="604586"/>
          </a:xfrm>
        </p:grpSpPr>
        <p:grpSp>
          <p:nvGrpSpPr>
            <p:cNvPr id="111" name="组合 11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13" name="组合 11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1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1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1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17" name="矩形 116"/>
          <p:cNvSpPr/>
          <p:nvPr/>
        </p:nvSpPr>
        <p:spPr>
          <a:xfrm>
            <a:off x="7321723" y="3212976"/>
            <a:ext cx="208823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荣誉大于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个人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8" name="矩形 47"/>
          <p:cNvSpPr>
            <a:spLocks noChangeArrowheads="1"/>
          </p:cNvSpPr>
          <p:nvPr/>
        </p:nvSpPr>
        <p:spPr bwMode="auto">
          <a:xfrm>
            <a:off x="7321723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19" name="组合 118"/>
          <p:cNvGrpSpPr/>
          <p:nvPr/>
        </p:nvGrpSpPr>
        <p:grpSpPr>
          <a:xfrm>
            <a:off x="4994979" y="2276872"/>
            <a:ext cx="670560" cy="604586"/>
            <a:chOff x="5424755" y="1340768"/>
            <a:chExt cx="670560" cy="604586"/>
          </a:xfrm>
        </p:grpSpPr>
        <p:grpSp>
          <p:nvGrpSpPr>
            <p:cNvPr id="120" name="组合 1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2" name="组合 12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26" name="矩形 125"/>
          <p:cNvSpPr/>
          <p:nvPr/>
        </p:nvSpPr>
        <p:spPr>
          <a:xfrm>
            <a:off x="2353171" y="2136572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及时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完成上级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任务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矩形 47"/>
          <p:cNvSpPr>
            <a:spLocks noChangeArrowheads="1"/>
          </p:cNvSpPr>
          <p:nvPr/>
        </p:nvSpPr>
        <p:spPr bwMode="auto">
          <a:xfrm>
            <a:off x="2353171" y="245957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28" name="组合 127"/>
          <p:cNvGrpSpPr/>
          <p:nvPr/>
        </p:nvGrpSpPr>
        <p:grpSpPr>
          <a:xfrm>
            <a:off x="4994979" y="3353276"/>
            <a:ext cx="670560" cy="604586"/>
            <a:chOff x="5424755" y="1340768"/>
            <a:chExt cx="670560" cy="604586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1" name="组合 1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35" name="矩形 134"/>
          <p:cNvSpPr/>
          <p:nvPr/>
        </p:nvSpPr>
        <p:spPr>
          <a:xfrm>
            <a:off x="2353171" y="3212976"/>
            <a:ext cx="223224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同事</a:t>
            </a:r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之间团结</a:t>
            </a:r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友爱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矩形 47"/>
          <p:cNvSpPr>
            <a:spLocks noChangeArrowheads="1"/>
          </p:cNvSpPr>
          <p:nvPr/>
        </p:nvSpPr>
        <p:spPr bwMode="auto">
          <a:xfrm>
            <a:off x="2353171" y="3535974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137" name="组合 136"/>
          <p:cNvGrpSpPr/>
          <p:nvPr/>
        </p:nvGrpSpPr>
        <p:grpSpPr>
          <a:xfrm>
            <a:off x="1357322" y="4919042"/>
            <a:ext cx="526544" cy="474739"/>
            <a:chOff x="5424755" y="1340768"/>
            <a:chExt cx="670560" cy="604586"/>
          </a:xfrm>
        </p:grpSpPr>
        <p:grpSp>
          <p:nvGrpSpPr>
            <p:cNvPr id="138" name="组合 13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40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9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2" name="文本框 9"/>
          <p:cNvSpPr txBox="1"/>
          <p:nvPr/>
        </p:nvSpPr>
        <p:spPr>
          <a:xfrm>
            <a:off x="1993131" y="493321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个人寄语</a:t>
            </a:r>
          </a:p>
        </p:txBody>
      </p:sp>
      <p:cxnSp>
        <p:nvCxnSpPr>
          <p:cNvPr id="143" name="直接连接符 142"/>
          <p:cNvCxnSpPr/>
          <p:nvPr/>
        </p:nvCxnSpPr>
        <p:spPr>
          <a:xfrm>
            <a:off x="2065139" y="529325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组合 143"/>
          <p:cNvGrpSpPr/>
          <p:nvPr/>
        </p:nvGrpSpPr>
        <p:grpSpPr>
          <a:xfrm>
            <a:off x="10375371" y="5162829"/>
            <a:ext cx="258720" cy="233265"/>
            <a:chOff x="3720691" y="2824413"/>
            <a:chExt cx="1341120" cy="1209172"/>
          </a:xfrm>
        </p:grpSpPr>
        <p:sp>
          <p:nvSpPr>
            <p:cNvPr id="14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7" name="TextBox 146"/>
          <p:cNvSpPr txBox="1"/>
          <p:nvPr/>
        </p:nvSpPr>
        <p:spPr>
          <a:xfrm>
            <a:off x="1968549" y="544081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14044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2096392" y="4036759"/>
            <a:ext cx="1620957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8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胜任能力</a:t>
            </a:r>
          </a:p>
          <a:p>
            <a:pPr algn="ctr">
              <a:defRPr/>
            </a:pPr>
            <a:r>
              <a:rPr lang="en-US" altLang="zh-CN" kern="100" dirty="0">
                <a:solidFill>
                  <a:srgbClr val="41445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b="1" dirty="0">
                <a:solidFill>
                  <a:srgbClr val="414455"/>
                </a:solidFill>
              </a:rPr>
              <a:t>COMPETENCE</a:t>
            </a:r>
            <a:endParaRPr lang="zh-CN" altLang="zh-CN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2641203" y="2852936"/>
            <a:ext cx="567902" cy="856506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32"/>
          <p:cNvSpPr txBox="1"/>
          <p:nvPr/>
        </p:nvSpPr>
        <p:spPr>
          <a:xfrm>
            <a:off x="8392119" y="1243226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核心竞争力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文本框 33"/>
          <p:cNvSpPr txBox="1"/>
          <p:nvPr/>
        </p:nvSpPr>
        <p:spPr>
          <a:xfrm>
            <a:off x="8392119" y="201931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领导能力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文本框 34"/>
          <p:cNvSpPr txBox="1"/>
          <p:nvPr/>
        </p:nvSpPr>
        <p:spPr>
          <a:xfrm>
            <a:off x="8392119" y="2806879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执行力</a:t>
            </a:r>
          </a:p>
        </p:txBody>
      </p:sp>
      <p:sp>
        <p:nvSpPr>
          <p:cNvPr id="24" name="文本框 35"/>
          <p:cNvSpPr txBox="1"/>
          <p:nvPr/>
        </p:nvSpPr>
        <p:spPr>
          <a:xfrm>
            <a:off x="8392119" y="358297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团结合作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7897787" y="4547677"/>
            <a:ext cx="0" cy="826059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7911252" y="376749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7911252" y="219427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7911252" y="1433017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7911252" y="1052736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7911252" y="3006934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19"/>
          <p:cNvSpPr txBox="1"/>
          <p:nvPr/>
        </p:nvSpPr>
        <p:spPr>
          <a:xfrm>
            <a:off x="8392119" y="434759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协调能力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V="1">
            <a:off x="7897787" y="5291040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19"/>
          <p:cNvSpPr txBox="1"/>
          <p:nvPr/>
        </p:nvSpPr>
        <p:spPr>
          <a:xfrm>
            <a:off x="8392119" y="501895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创新能力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5077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核心竞争力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06" name="直接连接符 105"/>
          <p:cNvCxnSpPr/>
          <p:nvPr/>
        </p:nvCxnSpPr>
        <p:spPr>
          <a:xfrm flipV="1">
            <a:off x="3649315" y="1988840"/>
            <a:ext cx="2412192" cy="701179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连接符 106"/>
          <p:cNvCxnSpPr/>
          <p:nvPr/>
        </p:nvCxnSpPr>
        <p:spPr>
          <a:xfrm flipV="1">
            <a:off x="4354904" y="1988840"/>
            <a:ext cx="1706603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直接连接符 107"/>
          <p:cNvCxnSpPr/>
          <p:nvPr/>
        </p:nvCxnSpPr>
        <p:spPr>
          <a:xfrm flipV="1">
            <a:off x="5411127" y="1988840"/>
            <a:ext cx="650380" cy="2027866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 flipV="1">
            <a:off x="6061507" y="1988840"/>
            <a:ext cx="574541" cy="2075575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H="1" flipV="1">
            <a:off x="6061507" y="1988840"/>
            <a:ext cx="1647314" cy="153772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直接连接符 110"/>
          <p:cNvCxnSpPr/>
          <p:nvPr/>
        </p:nvCxnSpPr>
        <p:spPr>
          <a:xfrm>
            <a:off x="6061507" y="1988840"/>
            <a:ext cx="2437224" cy="757312"/>
          </a:xfrm>
          <a:prstGeom prst="line">
            <a:avLst/>
          </a:prstGeom>
          <a:ln w="76200">
            <a:solidFill>
              <a:srgbClr val="414455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2" name="组合 111"/>
          <p:cNvGrpSpPr/>
          <p:nvPr/>
        </p:nvGrpSpPr>
        <p:grpSpPr>
          <a:xfrm>
            <a:off x="5313357" y="1327884"/>
            <a:ext cx="1568461" cy="1414146"/>
            <a:chOff x="3720691" y="2824413"/>
            <a:chExt cx="1341120" cy="1209172"/>
          </a:xfrm>
        </p:grpSpPr>
        <p:sp>
          <p:nvSpPr>
            <p:cNvPr id="11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5" name="Freeform 5"/>
          <p:cNvSpPr>
            <a:spLocks/>
          </p:cNvSpPr>
          <p:nvPr/>
        </p:nvSpPr>
        <p:spPr bwMode="auto">
          <a:xfrm rot="1855731">
            <a:off x="5414894" y="1432320"/>
            <a:ext cx="1353655" cy="122047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414455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文本框 9"/>
          <p:cNvSpPr txBox="1"/>
          <p:nvPr/>
        </p:nvSpPr>
        <p:spPr>
          <a:xfrm>
            <a:off x="5557528" y="1710553"/>
            <a:ext cx="108012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核心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竞争力</a:t>
            </a:r>
            <a:endParaRPr lang="en-US" altLang="zh-CN" sz="2000" b="1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3314035" y="2536382"/>
            <a:ext cx="670560" cy="604586"/>
            <a:chOff x="5424755" y="1340768"/>
            <a:chExt cx="670560" cy="604586"/>
          </a:xfrm>
        </p:grpSpPr>
        <p:grpSp>
          <p:nvGrpSpPr>
            <p:cNvPr id="118" name="组合 11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0" name="组合 11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2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1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4109753" y="3224269"/>
            <a:ext cx="670560" cy="604586"/>
            <a:chOff x="5424755" y="1340768"/>
            <a:chExt cx="670560" cy="604586"/>
          </a:xfrm>
        </p:grpSpPr>
        <p:grpSp>
          <p:nvGrpSpPr>
            <p:cNvPr id="125" name="组合 12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27" name="组合 12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2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2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2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061453" y="3904534"/>
            <a:ext cx="670560" cy="604586"/>
            <a:chOff x="5424755" y="1340768"/>
            <a:chExt cx="670560" cy="604586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34" name="组合 13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3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3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3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3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6300768" y="3911897"/>
            <a:ext cx="670560" cy="604586"/>
            <a:chOff x="5424755" y="1340768"/>
            <a:chExt cx="670560" cy="604586"/>
          </a:xfrm>
        </p:grpSpPr>
        <p:grpSp>
          <p:nvGrpSpPr>
            <p:cNvPr id="139" name="组合 13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1" name="组合 14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4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4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7373541" y="3284984"/>
            <a:ext cx="670560" cy="604586"/>
            <a:chOff x="5424755" y="1340768"/>
            <a:chExt cx="670560" cy="604586"/>
          </a:xfrm>
        </p:grpSpPr>
        <p:grpSp>
          <p:nvGrpSpPr>
            <p:cNvPr id="146" name="组合 14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48" name="组合 14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4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4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05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163451" y="2532177"/>
            <a:ext cx="670560" cy="604586"/>
            <a:chOff x="5424755" y="1340768"/>
            <a:chExt cx="670560" cy="604586"/>
          </a:xfrm>
        </p:grpSpPr>
        <p:grpSp>
          <p:nvGrpSpPr>
            <p:cNvPr id="153" name="组合 15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155" name="组合 15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15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15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15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154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06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159" name="矩形 158"/>
          <p:cNvSpPr/>
          <p:nvPr/>
        </p:nvSpPr>
        <p:spPr>
          <a:xfrm>
            <a:off x="2457588" y="263691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300124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166554" y="4005064"/>
            <a:ext cx="99492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6994092" y="3992407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团结合作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" name="矩形 162"/>
          <p:cNvSpPr/>
          <p:nvPr/>
        </p:nvSpPr>
        <p:spPr>
          <a:xfrm>
            <a:off x="8041803" y="341971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8866300" y="26276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  <a:endParaRPr lang="en-US" altLang="zh-CN" b="1" dirty="0" smtClean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5" name="组合 164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166" name="组合 16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6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6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0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1" name="直接连接符 170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组合 171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17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5" name="TextBox 174"/>
          <p:cNvSpPr txBox="1"/>
          <p:nvPr/>
        </p:nvSpPr>
        <p:spPr>
          <a:xfrm>
            <a:off x="1968549" y="5304749"/>
            <a:ext cx="8545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既然进入这个大家庭，无论领导，同事，下级之间都是各司其职，分工不同，在完成自身本职工作前提下，也要关心公司其他部门。今后公司利益，效益才是我们的目标。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51099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领导能力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2923069" y="3429000"/>
            <a:ext cx="1440160" cy="276449"/>
          </a:xfrm>
          <a:custGeom>
            <a:avLst/>
            <a:gdLst>
              <a:gd name="connsiteX0" fmla="*/ 0 w 2304962"/>
              <a:gd name="connsiteY0" fmla="*/ 0 h 442454"/>
              <a:gd name="connsiteX1" fmla="*/ 459306 w 2304962"/>
              <a:gd name="connsiteY1" fmla="*/ 442451 h 442454"/>
              <a:gd name="connsiteX2" fmla="*/ 905972 w 2304962"/>
              <a:gd name="connsiteY2" fmla="*/ 8427 h 442454"/>
              <a:gd name="connsiteX3" fmla="*/ 1369493 w 2304962"/>
              <a:gd name="connsiteY3" fmla="*/ 434023 h 442454"/>
              <a:gd name="connsiteX4" fmla="*/ 1841441 w 2304962"/>
              <a:gd name="connsiteY4" fmla="*/ 4213 h 442454"/>
              <a:gd name="connsiteX5" fmla="*/ 2304962 w 2304962"/>
              <a:gd name="connsiteY5" fmla="*/ 429810 h 442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4962" h="442454">
                <a:moveTo>
                  <a:pt x="0" y="0"/>
                </a:moveTo>
                <a:cubicBezTo>
                  <a:pt x="154155" y="220523"/>
                  <a:pt x="308311" y="441047"/>
                  <a:pt x="459306" y="442451"/>
                </a:cubicBezTo>
                <a:cubicBezTo>
                  <a:pt x="610301" y="443855"/>
                  <a:pt x="754274" y="9832"/>
                  <a:pt x="905972" y="8427"/>
                </a:cubicBezTo>
                <a:cubicBezTo>
                  <a:pt x="1057670" y="7022"/>
                  <a:pt x="1213582" y="434725"/>
                  <a:pt x="1369493" y="434023"/>
                </a:cubicBezTo>
                <a:cubicBezTo>
                  <a:pt x="1525404" y="433321"/>
                  <a:pt x="1685530" y="4915"/>
                  <a:pt x="1841441" y="4213"/>
                </a:cubicBezTo>
                <a:cubicBezTo>
                  <a:pt x="1997352" y="3511"/>
                  <a:pt x="2223495" y="345534"/>
                  <a:pt x="2304962" y="429810"/>
                </a:cubicBezTo>
              </a:path>
            </a:pathLst>
          </a:custGeom>
          <a:noFill/>
          <a:ln w="76200">
            <a:solidFill>
              <a:srgbClr val="414455">
                <a:alpha val="38039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2065139" y="3001648"/>
            <a:ext cx="1152128" cy="1038774"/>
            <a:chOff x="5424755" y="1340768"/>
            <a:chExt cx="670560" cy="604586"/>
          </a:xfrm>
        </p:grpSpPr>
        <p:grpSp>
          <p:nvGrpSpPr>
            <p:cNvPr id="27" name="组合 2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5472003" y="1476608"/>
              <a:ext cx="576064" cy="322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领导</a:t>
              </a:r>
              <a:endParaRPr lang="en-US" altLang="zh-CN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能力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115426" y="2643694"/>
            <a:ext cx="1917723" cy="1729044"/>
            <a:chOff x="4702856" y="2924944"/>
            <a:chExt cx="1401009" cy="1263169"/>
          </a:xfrm>
        </p:grpSpPr>
        <p:grpSp>
          <p:nvGrpSpPr>
            <p:cNvPr id="34" name="组合 33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6" name="组合 35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9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7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5" name="矩形 34"/>
            <p:cNvSpPr/>
            <p:nvPr/>
          </p:nvSpPr>
          <p:spPr>
            <a:xfrm>
              <a:off x="4885911" y="3149170"/>
              <a:ext cx="1159817" cy="822941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建立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组织机构，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确立职位和职务，</a:t>
              </a:r>
              <a:endPara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  <a:p>
              <a:pPr>
                <a:lnSpc>
                  <a:spcPct val="12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itchFamily="34" charset="-122"/>
                </a:rPr>
                <a:t>明确职权关系和义务范围。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659373" y="1856039"/>
            <a:ext cx="670560" cy="604586"/>
            <a:chOff x="5424755" y="1340768"/>
            <a:chExt cx="670560" cy="604586"/>
          </a:xfrm>
        </p:grpSpPr>
        <p:grpSp>
          <p:nvGrpSpPr>
            <p:cNvPr id="41" name="组合 4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6511909" y="170080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学习能力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6511909" y="2023806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235437" y="2723851"/>
            <a:ext cx="670560" cy="604586"/>
            <a:chOff x="5424755" y="1340768"/>
            <a:chExt cx="670560" cy="604586"/>
          </a:xfrm>
        </p:grpSpPr>
        <p:grpSp>
          <p:nvGrpSpPr>
            <p:cNvPr id="50" name="组合 4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087973" y="25686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组织能力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087973" y="28916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235437" y="3659955"/>
            <a:ext cx="670560" cy="604586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1" name="组合 6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7087973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决策能力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7087973" y="3827722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5659373" y="4524051"/>
            <a:ext cx="670560" cy="604586"/>
            <a:chOff x="5424755" y="1340768"/>
            <a:chExt cx="670560" cy="604586"/>
          </a:xfrm>
        </p:grpSpPr>
        <p:grpSp>
          <p:nvGrpSpPr>
            <p:cNvPr id="68" name="组合 6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70" name="组合 6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7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b="1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b="1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4" name="矩形 73"/>
          <p:cNvSpPr/>
          <p:nvPr/>
        </p:nvSpPr>
        <p:spPr>
          <a:xfrm>
            <a:off x="6511909" y="436882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感召能力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511909" y="4691818"/>
            <a:ext cx="296388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92282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执行力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18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653741" y="3539481"/>
            <a:ext cx="698004" cy="629329"/>
            <a:chOff x="3720691" y="2824413"/>
            <a:chExt cx="1341120" cy="1209172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808204" y="3226645"/>
            <a:ext cx="885704" cy="798561"/>
            <a:chOff x="3720691" y="2824413"/>
            <a:chExt cx="1341120" cy="1209172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145259" y="1910115"/>
            <a:ext cx="2304256" cy="2077548"/>
            <a:chOff x="3001243" y="2824413"/>
            <a:chExt cx="1341120" cy="12091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001243" y="2824413"/>
              <a:ext cx="1341120" cy="1209172"/>
              <a:chOff x="3720691" y="2824413"/>
              <a:chExt cx="1341120" cy="1209172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>
              <a:spLocks/>
            </p:cNvSpPr>
            <p:nvPr/>
          </p:nvSpPr>
          <p:spPr bwMode="auto">
            <a:xfrm rot="12638635">
              <a:off x="3175023" y="2830745"/>
              <a:ext cx="1020383" cy="64571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  <a:gd name="connsiteX0" fmla="*/ 7850 w 10000"/>
                <a:gd name="connsiteY0" fmla="*/ 9461 h 9993"/>
                <a:gd name="connsiteX1" fmla="*/ 7500 w 10000"/>
                <a:gd name="connsiteY1" fmla="*/ 9850 h 9993"/>
                <a:gd name="connsiteX2" fmla="*/ 7000 w 10000"/>
                <a:gd name="connsiteY2" fmla="*/ 9993 h 9993"/>
                <a:gd name="connsiteX3" fmla="*/ 2978 w 10000"/>
                <a:gd name="connsiteY3" fmla="*/ 9993 h 9993"/>
                <a:gd name="connsiteX4" fmla="*/ 2500 w 10000"/>
                <a:gd name="connsiteY4" fmla="*/ 9850 h 9993"/>
                <a:gd name="connsiteX5" fmla="*/ 2150 w 10000"/>
                <a:gd name="connsiteY5" fmla="*/ 9457 h 9993"/>
                <a:gd name="connsiteX6" fmla="*/ 0 w 10000"/>
                <a:gd name="connsiteY6" fmla="*/ 4997 h 9993"/>
                <a:gd name="connsiteX7" fmla="*/ 131 w 10000"/>
                <a:gd name="connsiteY7" fmla="*/ 4449 h 9993"/>
                <a:gd name="connsiteX8" fmla="*/ 2142 w 10000"/>
                <a:gd name="connsiteY8" fmla="*/ 549 h 9993"/>
                <a:gd name="connsiteX9" fmla="*/ 2500 w 10000"/>
                <a:gd name="connsiteY9" fmla="*/ 148 h 9993"/>
                <a:gd name="connsiteX10" fmla="*/ 2956 w 10000"/>
                <a:gd name="connsiteY10" fmla="*/ 1 h 9993"/>
                <a:gd name="connsiteX11" fmla="*/ 6993 w 10000"/>
                <a:gd name="connsiteY11" fmla="*/ 1 h 9993"/>
                <a:gd name="connsiteX12" fmla="*/ 7500 w 10000"/>
                <a:gd name="connsiteY12" fmla="*/ 148 h 9993"/>
                <a:gd name="connsiteX13" fmla="*/ 7850 w 10000"/>
                <a:gd name="connsiteY13" fmla="*/ 537 h 9993"/>
                <a:gd name="connsiteX14" fmla="*/ 9861 w 10000"/>
                <a:gd name="connsiteY14" fmla="*/ 4437 h 9993"/>
                <a:gd name="connsiteX15" fmla="*/ 10000 w 10000"/>
                <a:gd name="connsiteY15" fmla="*/ 4997 h 9993"/>
                <a:gd name="connsiteX16" fmla="*/ 9858 w 10000"/>
                <a:gd name="connsiteY16" fmla="*/ 5561 h 9993"/>
                <a:gd name="connsiteX17" fmla="*/ 7850 w 10000"/>
                <a:gd name="connsiteY17" fmla="*/ 9461 h 9993"/>
                <a:gd name="connsiteX0" fmla="*/ 7719 w 9869"/>
                <a:gd name="connsiteY0" fmla="*/ 9468 h 10000"/>
                <a:gd name="connsiteX1" fmla="*/ 7369 w 9869"/>
                <a:gd name="connsiteY1" fmla="*/ 9857 h 10000"/>
                <a:gd name="connsiteX2" fmla="*/ 6869 w 9869"/>
                <a:gd name="connsiteY2" fmla="*/ 10000 h 10000"/>
                <a:gd name="connsiteX3" fmla="*/ 2847 w 9869"/>
                <a:gd name="connsiteY3" fmla="*/ 10000 h 10000"/>
                <a:gd name="connsiteX4" fmla="*/ 2369 w 9869"/>
                <a:gd name="connsiteY4" fmla="*/ 9857 h 10000"/>
                <a:gd name="connsiteX5" fmla="*/ 2019 w 9869"/>
                <a:gd name="connsiteY5" fmla="*/ 9464 h 10000"/>
                <a:gd name="connsiteX6" fmla="*/ 0 w 9869"/>
                <a:gd name="connsiteY6" fmla="*/ 4452 h 10000"/>
                <a:gd name="connsiteX7" fmla="*/ 2011 w 9869"/>
                <a:gd name="connsiteY7" fmla="*/ 549 h 10000"/>
                <a:gd name="connsiteX8" fmla="*/ 2369 w 9869"/>
                <a:gd name="connsiteY8" fmla="*/ 148 h 10000"/>
                <a:gd name="connsiteX9" fmla="*/ 2825 w 9869"/>
                <a:gd name="connsiteY9" fmla="*/ 1 h 10000"/>
                <a:gd name="connsiteX10" fmla="*/ 6862 w 9869"/>
                <a:gd name="connsiteY10" fmla="*/ 1 h 10000"/>
                <a:gd name="connsiteX11" fmla="*/ 7369 w 9869"/>
                <a:gd name="connsiteY11" fmla="*/ 148 h 10000"/>
                <a:gd name="connsiteX12" fmla="*/ 7719 w 9869"/>
                <a:gd name="connsiteY12" fmla="*/ 537 h 10000"/>
                <a:gd name="connsiteX13" fmla="*/ 9730 w 9869"/>
                <a:gd name="connsiteY13" fmla="*/ 4440 h 10000"/>
                <a:gd name="connsiteX14" fmla="*/ 9869 w 9869"/>
                <a:gd name="connsiteY14" fmla="*/ 5001 h 10000"/>
                <a:gd name="connsiteX15" fmla="*/ 9727 w 9869"/>
                <a:gd name="connsiteY15" fmla="*/ 5565 h 10000"/>
                <a:gd name="connsiteX16" fmla="*/ 7719 w 9869"/>
                <a:gd name="connsiteY16" fmla="*/ 9468 h 10000"/>
                <a:gd name="connsiteX0" fmla="*/ 5783 w 7962"/>
                <a:gd name="connsiteY0" fmla="*/ 9468 h 10000"/>
                <a:gd name="connsiteX1" fmla="*/ 5429 w 7962"/>
                <a:gd name="connsiteY1" fmla="*/ 9857 h 10000"/>
                <a:gd name="connsiteX2" fmla="*/ 4922 w 7962"/>
                <a:gd name="connsiteY2" fmla="*/ 10000 h 10000"/>
                <a:gd name="connsiteX3" fmla="*/ 847 w 7962"/>
                <a:gd name="connsiteY3" fmla="*/ 10000 h 10000"/>
                <a:gd name="connsiteX4" fmla="*/ 362 w 7962"/>
                <a:gd name="connsiteY4" fmla="*/ 9857 h 10000"/>
                <a:gd name="connsiteX5" fmla="*/ 8 w 7962"/>
                <a:gd name="connsiteY5" fmla="*/ 9464 h 10000"/>
                <a:gd name="connsiteX6" fmla="*/ 0 w 7962"/>
                <a:gd name="connsiteY6" fmla="*/ 549 h 10000"/>
                <a:gd name="connsiteX7" fmla="*/ 362 w 7962"/>
                <a:gd name="connsiteY7" fmla="*/ 148 h 10000"/>
                <a:gd name="connsiteX8" fmla="*/ 824 w 7962"/>
                <a:gd name="connsiteY8" fmla="*/ 1 h 10000"/>
                <a:gd name="connsiteX9" fmla="*/ 4915 w 7962"/>
                <a:gd name="connsiteY9" fmla="*/ 1 h 10000"/>
                <a:gd name="connsiteX10" fmla="*/ 5429 w 7962"/>
                <a:gd name="connsiteY10" fmla="*/ 148 h 10000"/>
                <a:gd name="connsiteX11" fmla="*/ 5783 w 7962"/>
                <a:gd name="connsiteY11" fmla="*/ 537 h 10000"/>
                <a:gd name="connsiteX12" fmla="*/ 7821 w 7962"/>
                <a:gd name="connsiteY12" fmla="*/ 4440 h 10000"/>
                <a:gd name="connsiteX13" fmla="*/ 7962 w 7962"/>
                <a:gd name="connsiteY13" fmla="*/ 5001 h 10000"/>
                <a:gd name="connsiteX14" fmla="*/ 7818 w 7962"/>
                <a:gd name="connsiteY14" fmla="*/ 5565 h 10000"/>
                <a:gd name="connsiteX15" fmla="*/ 5783 w 7962"/>
                <a:gd name="connsiteY15" fmla="*/ 9468 h 10000"/>
                <a:gd name="connsiteX0" fmla="*/ 7253 w 9990"/>
                <a:gd name="connsiteY0" fmla="*/ 10060 h 10592"/>
                <a:gd name="connsiteX1" fmla="*/ 6809 w 9990"/>
                <a:gd name="connsiteY1" fmla="*/ 10449 h 10592"/>
                <a:gd name="connsiteX2" fmla="*/ 6172 w 9990"/>
                <a:gd name="connsiteY2" fmla="*/ 10592 h 10592"/>
                <a:gd name="connsiteX3" fmla="*/ 1054 w 9990"/>
                <a:gd name="connsiteY3" fmla="*/ 10592 h 10592"/>
                <a:gd name="connsiteX4" fmla="*/ 445 w 9990"/>
                <a:gd name="connsiteY4" fmla="*/ 10449 h 10592"/>
                <a:gd name="connsiteX5" fmla="*/ 0 w 9990"/>
                <a:gd name="connsiteY5" fmla="*/ 10056 h 10592"/>
                <a:gd name="connsiteX6" fmla="*/ 445 w 9990"/>
                <a:gd name="connsiteY6" fmla="*/ 740 h 10592"/>
                <a:gd name="connsiteX7" fmla="*/ 1025 w 9990"/>
                <a:gd name="connsiteY7" fmla="*/ 593 h 10592"/>
                <a:gd name="connsiteX8" fmla="*/ 6163 w 9990"/>
                <a:gd name="connsiteY8" fmla="*/ 593 h 10592"/>
                <a:gd name="connsiteX9" fmla="*/ 6809 w 9990"/>
                <a:gd name="connsiteY9" fmla="*/ 740 h 10592"/>
                <a:gd name="connsiteX10" fmla="*/ 7253 w 9990"/>
                <a:gd name="connsiteY10" fmla="*/ 1129 h 10592"/>
                <a:gd name="connsiteX11" fmla="*/ 9813 w 9990"/>
                <a:gd name="connsiteY11" fmla="*/ 5032 h 10592"/>
                <a:gd name="connsiteX12" fmla="*/ 9990 w 9990"/>
                <a:gd name="connsiteY12" fmla="*/ 5593 h 10592"/>
                <a:gd name="connsiteX13" fmla="*/ 9809 w 9990"/>
                <a:gd name="connsiteY13" fmla="*/ 6157 h 10592"/>
                <a:gd name="connsiteX14" fmla="*/ 7253 w 9990"/>
                <a:gd name="connsiteY14" fmla="*/ 10060 h 10592"/>
                <a:gd name="connsiteX0" fmla="*/ 7260 w 10000"/>
                <a:gd name="connsiteY0" fmla="*/ 8939 h 9441"/>
                <a:gd name="connsiteX1" fmla="*/ 6816 w 10000"/>
                <a:gd name="connsiteY1" fmla="*/ 9306 h 9441"/>
                <a:gd name="connsiteX2" fmla="*/ 6178 w 10000"/>
                <a:gd name="connsiteY2" fmla="*/ 9441 h 9441"/>
                <a:gd name="connsiteX3" fmla="*/ 1055 w 10000"/>
                <a:gd name="connsiteY3" fmla="*/ 9441 h 9441"/>
                <a:gd name="connsiteX4" fmla="*/ 445 w 10000"/>
                <a:gd name="connsiteY4" fmla="*/ 9306 h 9441"/>
                <a:gd name="connsiteX5" fmla="*/ 0 w 10000"/>
                <a:gd name="connsiteY5" fmla="*/ 8935 h 9441"/>
                <a:gd name="connsiteX6" fmla="*/ 1026 w 10000"/>
                <a:gd name="connsiteY6" fmla="*/ 1 h 9441"/>
                <a:gd name="connsiteX7" fmla="*/ 6169 w 10000"/>
                <a:gd name="connsiteY7" fmla="*/ 1 h 9441"/>
                <a:gd name="connsiteX8" fmla="*/ 6816 w 10000"/>
                <a:gd name="connsiteY8" fmla="*/ 140 h 9441"/>
                <a:gd name="connsiteX9" fmla="*/ 7260 w 10000"/>
                <a:gd name="connsiteY9" fmla="*/ 507 h 9441"/>
                <a:gd name="connsiteX10" fmla="*/ 9823 w 10000"/>
                <a:gd name="connsiteY10" fmla="*/ 4192 h 9441"/>
                <a:gd name="connsiteX11" fmla="*/ 10000 w 10000"/>
                <a:gd name="connsiteY11" fmla="*/ 4721 h 9441"/>
                <a:gd name="connsiteX12" fmla="*/ 9819 w 10000"/>
                <a:gd name="connsiteY12" fmla="*/ 5254 h 9441"/>
                <a:gd name="connsiteX13" fmla="*/ 7260 w 10000"/>
                <a:gd name="connsiteY13" fmla="*/ 8939 h 9441"/>
                <a:gd name="connsiteX0" fmla="*/ 7260 w 10000"/>
                <a:gd name="connsiteY0" fmla="*/ 9468 h 10000"/>
                <a:gd name="connsiteX1" fmla="*/ 6816 w 10000"/>
                <a:gd name="connsiteY1" fmla="*/ 9857 h 10000"/>
                <a:gd name="connsiteX2" fmla="*/ 6178 w 10000"/>
                <a:gd name="connsiteY2" fmla="*/ 10000 h 10000"/>
                <a:gd name="connsiteX3" fmla="*/ 1055 w 10000"/>
                <a:gd name="connsiteY3" fmla="*/ 10000 h 10000"/>
                <a:gd name="connsiteX4" fmla="*/ 445 w 10000"/>
                <a:gd name="connsiteY4" fmla="*/ 9857 h 10000"/>
                <a:gd name="connsiteX5" fmla="*/ 0 w 10000"/>
                <a:gd name="connsiteY5" fmla="*/ 9464 h 10000"/>
                <a:gd name="connsiteX6" fmla="*/ 6169 w 10000"/>
                <a:gd name="connsiteY6" fmla="*/ 1 h 10000"/>
                <a:gd name="connsiteX7" fmla="*/ 6816 w 10000"/>
                <a:gd name="connsiteY7" fmla="*/ 148 h 10000"/>
                <a:gd name="connsiteX8" fmla="*/ 7260 w 10000"/>
                <a:gd name="connsiteY8" fmla="*/ 537 h 10000"/>
                <a:gd name="connsiteX9" fmla="*/ 9823 w 10000"/>
                <a:gd name="connsiteY9" fmla="*/ 4440 h 10000"/>
                <a:gd name="connsiteX10" fmla="*/ 10000 w 10000"/>
                <a:gd name="connsiteY10" fmla="*/ 5001 h 10000"/>
                <a:gd name="connsiteX11" fmla="*/ 9819 w 10000"/>
                <a:gd name="connsiteY11" fmla="*/ 5565 h 10000"/>
                <a:gd name="connsiteX12" fmla="*/ 7260 w 10000"/>
                <a:gd name="connsiteY12" fmla="*/ 9468 h 10000"/>
                <a:gd name="connsiteX0" fmla="*/ 7260 w 10000"/>
                <a:gd name="connsiteY0" fmla="*/ 9320 h 9852"/>
                <a:gd name="connsiteX1" fmla="*/ 6816 w 10000"/>
                <a:gd name="connsiteY1" fmla="*/ 9709 h 9852"/>
                <a:gd name="connsiteX2" fmla="*/ 6178 w 10000"/>
                <a:gd name="connsiteY2" fmla="*/ 9852 h 9852"/>
                <a:gd name="connsiteX3" fmla="*/ 1055 w 10000"/>
                <a:gd name="connsiteY3" fmla="*/ 9852 h 9852"/>
                <a:gd name="connsiteX4" fmla="*/ 445 w 10000"/>
                <a:gd name="connsiteY4" fmla="*/ 9709 h 9852"/>
                <a:gd name="connsiteX5" fmla="*/ 0 w 10000"/>
                <a:gd name="connsiteY5" fmla="*/ 9316 h 9852"/>
                <a:gd name="connsiteX6" fmla="*/ 6816 w 10000"/>
                <a:gd name="connsiteY6" fmla="*/ 0 h 9852"/>
                <a:gd name="connsiteX7" fmla="*/ 7260 w 10000"/>
                <a:gd name="connsiteY7" fmla="*/ 389 h 9852"/>
                <a:gd name="connsiteX8" fmla="*/ 9823 w 10000"/>
                <a:gd name="connsiteY8" fmla="*/ 4292 h 9852"/>
                <a:gd name="connsiteX9" fmla="*/ 10000 w 10000"/>
                <a:gd name="connsiteY9" fmla="*/ 4853 h 9852"/>
                <a:gd name="connsiteX10" fmla="*/ 9819 w 10000"/>
                <a:gd name="connsiteY10" fmla="*/ 5417 h 9852"/>
                <a:gd name="connsiteX11" fmla="*/ 7260 w 10000"/>
                <a:gd name="connsiteY11" fmla="*/ 9320 h 9852"/>
                <a:gd name="connsiteX0" fmla="*/ 7260 w 10000"/>
                <a:gd name="connsiteY0" fmla="*/ 9065 h 9605"/>
                <a:gd name="connsiteX1" fmla="*/ 6816 w 10000"/>
                <a:gd name="connsiteY1" fmla="*/ 9460 h 9605"/>
                <a:gd name="connsiteX2" fmla="*/ 6178 w 10000"/>
                <a:gd name="connsiteY2" fmla="*/ 9605 h 9605"/>
                <a:gd name="connsiteX3" fmla="*/ 1055 w 10000"/>
                <a:gd name="connsiteY3" fmla="*/ 9605 h 9605"/>
                <a:gd name="connsiteX4" fmla="*/ 445 w 10000"/>
                <a:gd name="connsiteY4" fmla="*/ 9460 h 9605"/>
                <a:gd name="connsiteX5" fmla="*/ 0 w 10000"/>
                <a:gd name="connsiteY5" fmla="*/ 9061 h 9605"/>
                <a:gd name="connsiteX6" fmla="*/ 7260 w 10000"/>
                <a:gd name="connsiteY6" fmla="*/ 0 h 9605"/>
                <a:gd name="connsiteX7" fmla="*/ 9823 w 10000"/>
                <a:gd name="connsiteY7" fmla="*/ 3961 h 9605"/>
                <a:gd name="connsiteX8" fmla="*/ 10000 w 10000"/>
                <a:gd name="connsiteY8" fmla="*/ 4531 h 9605"/>
                <a:gd name="connsiteX9" fmla="*/ 9819 w 10000"/>
                <a:gd name="connsiteY9" fmla="*/ 5103 h 9605"/>
                <a:gd name="connsiteX10" fmla="*/ 7260 w 10000"/>
                <a:gd name="connsiteY10" fmla="*/ 9065 h 9605"/>
                <a:gd name="connsiteX0" fmla="*/ 7260 w 10000"/>
                <a:gd name="connsiteY0" fmla="*/ 5314 h 5876"/>
                <a:gd name="connsiteX1" fmla="*/ 6816 w 10000"/>
                <a:gd name="connsiteY1" fmla="*/ 5725 h 5876"/>
                <a:gd name="connsiteX2" fmla="*/ 6178 w 10000"/>
                <a:gd name="connsiteY2" fmla="*/ 5876 h 5876"/>
                <a:gd name="connsiteX3" fmla="*/ 1055 w 10000"/>
                <a:gd name="connsiteY3" fmla="*/ 5876 h 5876"/>
                <a:gd name="connsiteX4" fmla="*/ 445 w 10000"/>
                <a:gd name="connsiteY4" fmla="*/ 5725 h 5876"/>
                <a:gd name="connsiteX5" fmla="*/ 0 w 10000"/>
                <a:gd name="connsiteY5" fmla="*/ 5310 h 5876"/>
                <a:gd name="connsiteX6" fmla="*/ 9823 w 10000"/>
                <a:gd name="connsiteY6" fmla="*/ 0 h 5876"/>
                <a:gd name="connsiteX7" fmla="*/ 10000 w 10000"/>
                <a:gd name="connsiteY7" fmla="*/ 593 h 5876"/>
                <a:gd name="connsiteX8" fmla="*/ 9819 w 10000"/>
                <a:gd name="connsiteY8" fmla="*/ 1189 h 5876"/>
                <a:gd name="connsiteX9" fmla="*/ 7260 w 10000"/>
                <a:gd name="connsiteY9" fmla="*/ 5314 h 5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5876">
                  <a:moveTo>
                    <a:pt x="7260" y="5314"/>
                  </a:moveTo>
                  <a:cubicBezTo>
                    <a:pt x="7153" y="5478"/>
                    <a:pt x="7007" y="5621"/>
                    <a:pt x="6816" y="5725"/>
                  </a:cubicBezTo>
                  <a:cubicBezTo>
                    <a:pt x="6616" y="5832"/>
                    <a:pt x="6396" y="5880"/>
                    <a:pt x="6178" y="5876"/>
                  </a:cubicBezTo>
                  <a:lnTo>
                    <a:pt x="1055" y="5876"/>
                  </a:lnTo>
                  <a:cubicBezTo>
                    <a:pt x="851" y="5876"/>
                    <a:pt x="637" y="5829"/>
                    <a:pt x="445" y="5725"/>
                  </a:cubicBezTo>
                  <a:cubicBezTo>
                    <a:pt x="254" y="5621"/>
                    <a:pt x="102" y="5478"/>
                    <a:pt x="0" y="5310"/>
                  </a:cubicBezTo>
                  <a:cubicBezTo>
                    <a:pt x="1563" y="4356"/>
                    <a:pt x="8156" y="786"/>
                    <a:pt x="9823" y="0"/>
                  </a:cubicBezTo>
                  <a:cubicBezTo>
                    <a:pt x="9935" y="173"/>
                    <a:pt x="10000" y="377"/>
                    <a:pt x="10000" y="593"/>
                  </a:cubicBezTo>
                  <a:cubicBezTo>
                    <a:pt x="10000" y="814"/>
                    <a:pt x="9935" y="1017"/>
                    <a:pt x="9819" y="1189"/>
                  </a:cubicBezTo>
                  <a:lnTo>
                    <a:pt x="7260" y="5314"/>
                  </a:lnTo>
                  <a:close/>
                </a:path>
              </a:pathLst>
            </a:custGeom>
            <a:solidFill>
              <a:srgbClr val="C00000"/>
            </a:solidFill>
            <a:ln w="12700" cap="flat">
              <a:noFill/>
              <a:prstDash val="solid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标题 4"/>
          <p:cNvSpPr txBox="1">
            <a:spLocks/>
          </p:cNvSpPr>
          <p:nvPr/>
        </p:nvSpPr>
        <p:spPr>
          <a:xfrm>
            <a:off x="2857227" y="2126139"/>
            <a:ext cx="2880320" cy="4734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执行力</a:t>
            </a:r>
            <a:endParaRPr lang="zh-CN" altLang="en-US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436179" y="2564904"/>
            <a:ext cx="1869320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执行力决定成败，决定战斗力，凝聚力。工作落到实处，事务做到位。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00400" y="1700808"/>
            <a:ext cx="471514" cy="425123"/>
            <a:chOff x="3720691" y="2824413"/>
            <a:chExt cx="1341120" cy="120917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025579" y="1784031"/>
            <a:ext cx="670560" cy="604586"/>
            <a:chOff x="5424755" y="1340768"/>
            <a:chExt cx="670560" cy="604586"/>
          </a:xfrm>
        </p:grpSpPr>
        <p:grpSp>
          <p:nvGrpSpPr>
            <p:cNvPr id="42" name="组合 41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7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5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3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878115" y="1628800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制度执行力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878115" y="1951798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制度的实施取决于制度执行力，公司利益和文化得失在于执行力。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025579" y="2727567"/>
            <a:ext cx="670560" cy="604586"/>
            <a:chOff x="5424755" y="1340768"/>
            <a:chExt cx="670560" cy="604586"/>
          </a:xfrm>
        </p:grpSpPr>
        <p:grpSp>
          <p:nvGrpSpPr>
            <p:cNvPr id="51" name="组合 50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5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6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4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2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6878115" y="2572336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应急执行力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6878115" y="2895334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临危不乱，遇事不急的心态能够在稍纵即逝的时机取得更大的成果。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025579" y="3659955"/>
            <a:ext cx="670560" cy="604586"/>
            <a:chOff x="5424755" y="1340768"/>
            <a:chExt cx="670560" cy="604586"/>
          </a:xfrm>
        </p:grpSpPr>
        <p:grpSp>
          <p:nvGrpSpPr>
            <p:cNvPr id="60" name="组合 5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1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6878115" y="350472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战略执行力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66"/>
          <p:cNvSpPr>
            <a:spLocks noChangeArrowheads="1"/>
          </p:cNvSpPr>
          <p:nvPr/>
        </p:nvSpPr>
        <p:spPr bwMode="auto">
          <a:xfrm>
            <a:off x="6878115" y="3827722"/>
            <a:ext cx="31799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通过一套有组织系统的规章制度和战略目标，可以更快的实现梦想。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57322" y="4422941"/>
            <a:ext cx="526544" cy="474739"/>
            <a:chOff x="5424755" y="1340768"/>
            <a:chExt cx="670560" cy="604586"/>
          </a:xfrm>
        </p:grpSpPr>
        <p:grpSp>
          <p:nvGrpSpPr>
            <p:cNvPr id="69" name="组合 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3" name="文本框 9"/>
          <p:cNvSpPr txBox="1"/>
          <p:nvPr/>
        </p:nvSpPr>
        <p:spPr>
          <a:xfrm>
            <a:off x="1993131" y="443711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74" name="直接连接符 73"/>
          <p:cNvCxnSpPr/>
          <p:nvPr/>
        </p:nvCxnSpPr>
        <p:spPr>
          <a:xfrm>
            <a:off x="2065139" y="479715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组合 74"/>
          <p:cNvGrpSpPr/>
          <p:nvPr/>
        </p:nvGrpSpPr>
        <p:grpSpPr>
          <a:xfrm>
            <a:off x="10375371" y="4666728"/>
            <a:ext cx="258720" cy="233265"/>
            <a:chOff x="3720691" y="2824413"/>
            <a:chExt cx="1341120" cy="1209172"/>
          </a:xfrm>
        </p:grpSpPr>
        <p:sp>
          <p:nvSpPr>
            <p:cNvPr id="7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1968549" y="494470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2251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团结合作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19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4369395" y="396371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45459" y="295560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97587" y="2955606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45659" y="1988840"/>
            <a:ext cx="1152128" cy="1038774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508408"/>
              <a:ext cx="576064" cy="250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8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8032555" y="201950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表达与沟通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031867" y="234250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466427" y="310333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做事主动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465739" y="342633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921811" y="309962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敬业的品质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1921123" y="3422620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345747" y="418345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互帮互助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1345059" y="4506456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09476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协调能力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273051" y="2050723"/>
            <a:ext cx="4923846" cy="2962453"/>
            <a:chOff x="3022028" y="1587732"/>
            <a:chExt cx="6120680" cy="3682533"/>
          </a:xfrm>
        </p:grpSpPr>
        <p:pic>
          <p:nvPicPr>
            <p:cNvPr id="20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矩形 26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13611" y="1856039"/>
            <a:ext cx="670560" cy="604586"/>
            <a:chOff x="5424755" y="1340768"/>
            <a:chExt cx="670560" cy="604586"/>
          </a:xfrm>
        </p:grpSpPr>
        <p:grpSp>
          <p:nvGrpSpPr>
            <p:cNvPr id="29" name="组合 28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7166147" y="1700808"/>
            <a:ext cx="310790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自觉加强学习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166147" y="2023806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313611" y="2752406"/>
            <a:ext cx="670560" cy="604586"/>
            <a:chOff x="5424755" y="1340768"/>
            <a:chExt cx="670560" cy="604586"/>
          </a:xfrm>
        </p:grpSpPr>
        <p:grpSp>
          <p:nvGrpSpPr>
            <p:cNvPr id="38" name="组合 37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2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43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41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39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7166147" y="2597175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提高政治素养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7166147" y="2920173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6313611" y="3631400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166147" y="3476169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提高业务能力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166147" y="3799167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6313611" y="4524051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04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166147" y="4368820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锻炼心理素质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7166147" y="4691818"/>
            <a:ext cx="36839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6090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21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5" name="Freeform 145"/>
          <p:cNvSpPr>
            <a:spLocks noEditPoints="1"/>
          </p:cNvSpPr>
          <p:nvPr/>
        </p:nvSpPr>
        <p:spPr bwMode="auto">
          <a:xfrm>
            <a:off x="781226" y="298684"/>
            <a:ext cx="252104" cy="380221"/>
          </a:xfrm>
          <a:custGeom>
            <a:avLst/>
            <a:gdLst>
              <a:gd name="T0" fmla="*/ 92 w 122"/>
              <a:gd name="T1" fmla="*/ 98 h 184"/>
              <a:gd name="T2" fmla="*/ 80 w 122"/>
              <a:gd name="T3" fmla="*/ 55 h 184"/>
              <a:gd name="T4" fmla="*/ 111 w 122"/>
              <a:gd name="T5" fmla="*/ 73 h 184"/>
              <a:gd name="T6" fmla="*/ 122 w 122"/>
              <a:gd name="T7" fmla="*/ 117 h 184"/>
              <a:gd name="T8" fmla="*/ 92 w 122"/>
              <a:gd name="T9" fmla="*/ 98 h 184"/>
              <a:gd name="T10" fmla="*/ 31 w 122"/>
              <a:gd name="T11" fmla="*/ 36 h 184"/>
              <a:gd name="T12" fmla="*/ 18 w 122"/>
              <a:gd name="T13" fmla="*/ 0 h 184"/>
              <a:gd name="T14" fmla="*/ 80 w 122"/>
              <a:gd name="T15" fmla="*/ 0 h 184"/>
              <a:gd name="T16" fmla="*/ 67 w 122"/>
              <a:gd name="T17" fmla="*/ 36 h 184"/>
              <a:gd name="T18" fmla="*/ 31 w 122"/>
              <a:gd name="T19" fmla="*/ 36 h 184"/>
              <a:gd name="T20" fmla="*/ 67 w 122"/>
              <a:gd name="T21" fmla="*/ 43 h 184"/>
              <a:gd name="T22" fmla="*/ 89 w 122"/>
              <a:gd name="T23" fmla="*/ 112 h 184"/>
              <a:gd name="T24" fmla="*/ 90 w 122"/>
              <a:gd name="T25" fmla="*/ 112 h 184"/>
              <a:gd name="T26" fmla="*/ 89 w 122"/>
              <a:gd name="T27" fmla="*/ 113 h 184"/>
              <a:gd name="T28" fmla="*/ 98 w 122"/>
              <a:gd name="T29" fmla="*/ 141 h 184"/>
              <a:gd name="T30" fmla="*/ 49 w 122"/>
              <a:gd name="T31" fmla="*/ 184 h 184"/>
              <a:gd name="T32" fmla="*/ 0 w 122"/>
              <a:gd name="T33" fmla="*/ 141 h 184"/>
              <a:gd name="T34" fmla="*/ 31 w 122"/>
              <a:gd name="T35" fmla="*/ 43 h 184"/>
              <a:gd name="T36" fmla="*/ 67 w 122"/>
              <a:gd name="T37" fmla="*/ 43 h 184"/>
              <a:gd name="T38" fmla="*/ 55 w 122"/>
              <a:gd name="T39" fmla="*/ 55 h 184"/>
              <a:gd name="T40" fmla="*/ 43 w 122"/>
              <a:gd name="T41" fmla="*/ 55 h 184"/>
              <a:gd name="T42" fmla="*/ 35 w 122"/>
              <a:gd name="T43" fmla="*/ 81 h 184"/>
              <a:gd name="T44" fmla="*/ 56 w 122"/>
              <a:gd name="T45" fmla="*/ 60 h 184"/>
              <a:gd name="T46" fmla="*/ 55 w 122"/>
              <a:gd name="T47" fmla="*/ 55 h 184"/>
              <a:gd name="T48" fmla="*/ 49 w 122"/>
              <a:gd name="T49" fmla="*/ 166 h 184"/>
              <a:gd name="T50" fmla="*/ 80 w 122"/>
              <a:gd name="T51" fmla="*/ 135 h 184"/>
              <a:gd name="T52" fmla="*/ 77 w 122"/>
              <a:gd name="T53" fmla="*/ 125 h 184"/>
              <a:gd name="T54" fmla="*/ 43 w 122"/>
              <a:gd name="T55" fmla="*/ 160 h 184"/>
              <a:gd name="T56" fmla="*/ 49 w 122"/>
              <a:gd name="T57" fmla="*/ 166 h 184"/>
              <a:gd name="T58" fmla="*/ 33 w 122"/>
              <a:gd name="T59" fmla="*/ 149 h 184"/>
              <a:gd name="T60" fmla="*/ 72 w 122"/>
              <a:gd name="T61" fmla="*/ 110 h 184"/>
              <a:gd name="T62" fmla="*/ 68 w 122"/>
              <a:gd name="T63" fmla="*/ 98 h 184"/>
              <a:gd name="T64" fmla="*/ 25 w 122"/>
              <a:gd name="T65" fmla="*/ 141 h 184"/>
              <a:gd name="T66" fmla="*/ 33 w 122"/>
              <a:gd name="T67" fmla="*/ 149 h 184"/>
              <a:gd name="T68" fmla="*/ 21 w 122"/>
              <a:gd name="T69" fmla="*/ 128 h 184"/>
              <a:gd name="T70" fmla="*/ 64 w 122"/>
              <a:gd name="T71" fmla="*/ 84 h 184"/>
              <a:gd name="T72" fmla="*/ 61 w 122"/>
              <a:gd name="T73" fmla="*/ 73 h 184"/>
              <a:gd name="T74" fmla="*/ 27 w 122"/>
              <a:gd name="T75" fmla="*/ 106 h 184"/>
              <a:gd name="T76" fmla="*/ 21 w 122"/>
              <a:gd name="T77" fmla="*/ 128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2" h="184">
                <a:moveTo>
                  <a:pt x="92" y="98"/>
                </a:moveTo>
                <a:lnTo>
                  <a:pt x="80" y="55"/>
                </a:lnTo>
                <a:lnTo>
                  <a:pt x="111" y="73"/>
                </a:lnTo>
                <a:lnTo>
                  <a:pt x="122" y="117"/>
                </a:lnTo>
                <a:lnTo>
                  <a:pt x="92" y="98"/>
                </a:lnTo>
                <a:close/>
                <a:moveTo>
                  <a:pt x="31" y="36"/>
                </a:moveTo>
                <a:lnTo>
                  <a:pt x="18" y="0"/>
                </a:lnTo>
                <a:lnTo>
                  <a:pt x="80" y="0"/>
                </a:lnTo>
                <a:lnTo>
                  <a:pt x="67" y="36"/>
                </a:lnTo>
                <a:lnTo>
                  <a:pt x="31" y="36"/>
                </a:lnTo>
                <a:close/>
                <a:moveTo>
                  <a:pt x="67" y="43"/>
                </a:moveTo>
                <a:lnTo>
                  <a:pt x="89" y="112"/>
                </a:lnTo>
                <a:lnTo>
                  <a:pt x="90" y="112"/>
                </a:lnTo>
                <a:lnTo>
                  <a:pt x="89" y="113"/>
                </a:lnTo>
                <a:lnTo>
                  <a:pt x="98" y="141"/>
                </a:lnTo>
                <a:lnTo>
                  <a:pt x="49" y="184"/>
                </a:lnTo>
                <a:lnTo>
                  <a:pt x="0" y="141"/>
                </a:lnTo>
                <a:lnTo>
                  <a:pt x="31" y="43"/>
                </a:lnTo>
                <a:lnTo>
                  <a:pt x="67" y="43"/>
                </a:lnTo>
                <a:close/>
                <a:moveTo>
                  <a:pt x="55" y="55"/>
                </a:moveTo>
                <a:lnTo>
                  <a:pt x="43" y="55"/>
                </a:lnTo>
                <a:lnTo>
                  <a:pt x="35" y="81"/>
                </a:lnTo>
                <a:lnTo>
                  <a:pt x="56" y="60"/>
                </a:lnTo>
                <a:lnTo>
                  <a:pt x="55" y="55"/>
                </a:lnTo>
                <a:close/>
                <a:moveTo>
                  <a:pt x="49" y="166"/>
                </a:moveTo>
                <a:lnTo>
                  <a:pt x="80" y="135"/>
                </a:lnTo>
                <a:lnTo>
                  <a:pt x="77" y="125"/>
                </a:lnTo>
                <a:lnTo>
                  <a:pt x="43" y="160"/>
                </a:lnTo>
                <a:lnTo>
                  <a:pt x="49" y="166"/>
                </a:lnTo>
                <a:close/>
                <a:moveTo>
                  <a:pt x="33" y="149"/>
                </a:moveTo>
                <a:lnTo>
                  <a:pt x="72" y="110"/>
                </a:lnTo>
                <a:lnTo>
                  <a:pt x="68" y="98"/>
                </a:lnTo>
                <a:lnTo>
                  <a:pt x="25" y="141"/>
                </a:lnTo>
                <a:lnTo>
                  <a:pt x="33" y="149"/>
                </a:lnTo>
                <a:close/>
                <a:moveTo>
                  <a:pt x="21" y="128"/>
                </a:moveTo>
                <a:lnTo>
                  <a:pt x="64" y="84"/>
                </a:lnTo>
                <a:lnTo>
                  <a:pt x="61" y="73"/>
                </a:lnTo>
                <a:lnTo>
                  <a:pt x="27" y="106"/>
                </a:lnTo>
                <a:lnTo>
                  <a:pt x="21" y="128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6836791" y="2801340"/>
            <a:ext cx="471514" cy="425123"/>
            <a:chOff x="3720691" y="2824413"/>
            <a:chExt cx="1341120" cy="1209172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714096" y="1763635"/>
            <a:ext cx="1602768" cy="1445077"/>
            <a:chOff x="4702856" y="2924944"/>
            <a:chExt cx="1401009" cy="1263169"/>
          </a:xfrm>
        </p:grpSpPr>
        <p:grpSp>
          <p:nvGrpSpPr>
            <p:cNvPr id="29" name="组合 28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3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4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2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4749023" y="3356992"/>
              <a:ext cx="1296145" cy="322833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辛勤汗水</a:t>
              </a:r>
              <a:endPara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864362" y="2428938"/>
            <a:ext cx="1393703" cy="1256581"/>
            <a:chOff x="4702856" y="2924944"/>
            <a:chExt cx="1401009" cy="1263169"/>
          </a:xfrm>
        </p:grpSpPr>
        <p:grpSp>
          <p:nvGrpSpPr>
            <p:cNvPr id="36" name="组合 35"/>
            <p:cNvGrpSpPr/>
            <p:nvPr/>
          </p:nvGrpSpPr>
          <p:grpSpPr>
            <a:xfrm>
              <a:off x="4702856" y="2924944"/>
              <a:ext cx="1401009" cy="1263169"/>
              <a:chOff x="5424755" y="1340768"/>
              <a:chExt cx="670560" cy="604586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1" name="Freeform 5"/>
                <p:cNvSpPr>
                  <a:spLocks/>
                </p:cNvSpPr>
                <p:nvPr/>
              </p:nvSpPr>
              <p:spPr bwMode="auto">
                <a:xfrm rot="1855731">
                  <a:off x="3764580" y="2863368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4767661" y="3356992"/>
              <a:ext cx="1296145" cy="371260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时事运气</a:t>
              </a:r>
              <a:endParaRPr lang="en-US" altLang="zh-CN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85419" y="3548428"/>
            <a:ext cx="471514" cy="425123"/>
            <a:chOff x="3720691" y="2824413"/>
            <a:chExt cx="1341120" cy="1209172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040441" y="1588020"/>
            <a:ext cx="323407" cy="291588"/>
            <a:chOff x="3720691" y="2824413"/>
            <a:chExt cx="1341120" cy="1209172"/>
          </a:xfrm>
        </p:grpSpPr>
        <p:sp>
          <p:nvSpPr>
            <p:cNvPr id="4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300134" y="3293211"/>
            <a:ext cx="115655" cy="104276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51" name="直接箭头连接符 50"/>
          <p:cNvCxnSpPr/>
          <p:nvPr/>
        </p:nvCxnSpPr>
        <p:spPr>
          <a:xfrm>
            <a:off x="7249714" y="25915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29"/>
          <p:cNvSpPr txBox="1"/>
          <p:nvPr/>
        </p:nvSpPr>
        <p:spPr>
          <a:xfrm flipH="1">
            <a:off x="7328107" y="2245842"/>
            <a:ext cx="2729920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1800" b="0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9</a:t>
            </a: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3" name="TextBox 30"/>
          <p:cNvSpPr txBox="1"/>
          <p:nvPr/>
        </p:nvSpPr>
        <p:spPr>
          <a:xfrm>
            <a:off x="7328106" y="2605399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4" name="直接箭头连接符 53"/>
          <p:cNvCxnSpPr/>
          <p:nvPr/>
        </p:nvCxnSpPr>
        <p:spPr>
          <a:xfrm>
            <a:off x="2281162" y="2743990"/>
            <a:ext cx="2664297" cy="0"/>
          </a:xfrm>
          <a:prstGeom prst="straightConnector1">
            <a:avLst/>
          </a:prstGeom>
          <a:ln>
            <a:solidFill>
              <a:srgbClr val="414455"/>
            </a:solidFill>
            <a:prstDash val="sys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29"/>
          <p:cNvSpPr txBox="1"/>
          <p:nvPr/>
        </p:nvSpPr>
        <p:spPr>
          <a:xfrm flipH="1">
            <a:off x="2281163" y="2389858"/>
            <a:ext cx="2647665" cy="319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en-US" altLang="zh-CN" sz="1800" b="0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5%</a:t>
            </a:r>
            <a:endParaRPr lang="zh-CN" altLang="en-US" sz="1800" b="0" dirty="0">
              <a:solidFill>
                <a:srgbClr val="C00000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56" name="TextBox 30"/>
          <p:cNvSpPr txBox="1"/>
          <p:nvPr/>
        </p:nvSpPr>
        <p:spPr>
          <a:xfrm>
            <a:off x="2281163" y="2749415"/>
            <a:ext cx="272992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1357322" y="4278925"/>
            <a:ext cx="526544" cy="474739"/>
            <a:chOff x="5424755" y="1340768"/>
            <a:chExt cx="670560" cy="604586"/>
          </a:xfrm>
        </p:grpSpPr>
        <p:grpSp>
          <p:nvGrpSpPr>
            <p:cNvPr id="58" name="组合 57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0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9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2" name="文本框 9"/>
          <p:cNvSpPr txBox="1"/>
          <p:nvPr/>
        </p:nvSpPr>
        <p:spPr>
          <a:xfrm>
            <a:off x="1993131" y="429309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63" name="直接连接符 62"/>
          <p:cNvCxnSpPr/>
          <p:nvPr/>
        </p:nvCxnSpPr>
        <p:spPr>
          <a:xfrm>
            <a:off x="2065139" y="465313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组合 63"/>
          <p:cNvGrpSpPr/>
          <p:nvPr/>
        </p:nvGrpSpPr>
        <p:grpSpPr>
          <a:xfrm>
            <a:off x="10375371" y="4522712"/>
            <a:ext cx="258720" cy="233265"/>
            <a:chOff x="3720691" y="2824413"/>
            <a:chExt cx="1341120" cy="1209172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1968549" y="480069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11710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2057839" y="2406733"/>
            <a:ext cx="1698798" cy="1531660"/>
            <a:chOff x="3720691" y="2824413"/>
            <a:chExt cx="1341120" cy="1209172"/>
          </a:xfrm>
        </p:grpSpPr>
        <p:sp>
          <p:nvSpPr>
            <p:cNvPr id="4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1" name="Freeform 5"/>
          <p:cNvSpPr>
            <a:spLocks/>
          </p:cNvSpPr>
          <p:nvPr/>
        </p:nvSpPr>
        <p:spPr bwMode="auto">
          <a:xfrm rot="1855731">
            <a:off x="2174167" y="2511615"/>
            <a:ext cx="1466142" cy="132189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1921505" y="4036759"/>
            <a:ext cx="1970732" cy="1264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000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800" b="1" kern="1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目标规划</a:t>
            </a:r>
            <a:endParaRPr lang="en-US" altLang="zh-CN" sz="2800" b="1" kern="1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b="1" dirty="0">
                <a:solidFill>
                  <a:srgbClr val="414455"/>
                </a:solidFill>
              </a:rPr>
              <a:t>OBJECT PROGRAM</a:t>
            </a:r>
            <a:endParaRPr lang="zh-CN" altLang="zh-CN" b="1" kern="100" dirty="0">
              <a:solidFill>
                <a:srgbClr val="414455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Freeform 206"/>
          <p:cNvSpPr>
            <a:spLocks noChangeAspect="1" noEditPoints="1"/>
          </p:cNvSpPr>
          <p:nvPr/>
        </p:nvSpPr>
        <p:spPr bwMode="auto">
          <a:xfrm>
            <a:off x="2624191" y="2732209"/>
            <a:ext cx="728586" cy="880707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95999" y="0"/>
            <a:ext cx="6099175" cy="6858000"/>
          </a:xfrm>
          <a:prstGeom prst="rect">
            <a:avLst/>
          </a:prstGeom>
          <a:solidFill>
            <a:srgbClr val="202A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32"/>
          <p:cNvSpPr txBox="1"/>
          <p:nvPr/>
        </p:nvSpPr>
        <p:spPr>
          <a:xfrm>
            <a:off x="8392119" y="1717434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五年计划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文本框 33"/>
          <p:cNvSpPr txBox="1"/>
          <p:nvPr/>
        </p:nvSpPr>
        <p:spPr>
          <a:xfrm>
            <a:off x="8392119" y="24935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实现步骤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9" name="文本框 34"/>
          <p:cNvSpPr txBox="1"/>
          <p:nvPr/>
        </p:nvSpPr>
        <p:spPr>
          <a:xfrm>
            <a:off x="8392119" y="3281087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可行性评估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0" name="文本框 35"/>
          <p:cNvSpPr txBox="1"/>
          <p:nvPr/>
        </p:nvSpPr>
        <p:spPr>
          <a:xfrm>
            <a:off x="8392119" y="405718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 smtClean="0">
                <a:solidFill>
                  <a:schemeClr val="bg1">
                    <a:lumMod val="95000"/>
                  </a:schemeClr>
                </a:solidFill>
              </a:rPr>
              <a:t>保障措施</a:t>
            </a:r>
            <a:endParaRPr lang="zh-CN" altLang="en-US" sz="2000" b="0" dirty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V="1">
            <a:off x="7911252" y="5021885"/>
            <a:ext cx="0" cy="4000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7911252" y="4241702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7911252" y="2668483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7911252" y="1907225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7911252" y="1526944"/>
            <a:ext cx="0" cy="3809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7911252" y="3481142"/>
            <a:ext cx="0" cy="76195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19"/>
          <p:cNvSpPr txBox="1"/>
          <p:nvPr/>
        </p:nvSpPr>
        <p:spPr>
          <a:xfrm>
            <a:off x="8392119" y="482180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b="0" dirty="0">
                <a:solidFill>
                  <a:schemeClr val="bg1">
                    <a:lumMod val="95000"/>
                  </a:schemeClr>
                </a:solidFill>
              </a:rPr>
              <a:t>结束语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38105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五年计划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23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任意多边形 166"/>
          <p:cNvSpPr/>
          <p:nvPr/>
        </p:nvSpPr>
        <p:spPr>
          <a:xfrm>
            <a:off x="-32084" y="2979130"/>
            <a:ext cx="12240125" cy="1271902"/>
          </a:xfrm>
          <a:custGeom>
            <a:avLst/>
            <a:gdLst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32365 h 1078137"/>
              <a:gd name="connsiteX1" fmla="*/ 3593431 w 12721389"/>
              <a:gd name="connsiteY1" fmla="*/ 51102 h 1078137"/>
              <a:gd name="connsiteX2" fmla="*/ 7908758 w 12721389"/>
              <a:gd name="connsiteY2" fmla="*/ 1077797 h 1078137"/>
              <a:gd name="connsiteX3" fmla="*/ 11774905 w 12721389"/>
              <a:gd name="connsiteY3" fmla="*/ 163397 h 1078137"/>
              <a:gd name="connsiteX4" fmla="*/ 12721389 w 12721389"/>
              <a:gd name="connsiteY4" fmla="*/ 35060 h 1078137"/>
              <a:gd name="connsiteX0" fmla="*/ 0 w 12721389"/>
              <a:gd name="connsiteY0" fmla="*/ 503854 h 1049626"/>
              <a:gd name="connsiteX1" fmla="*/ 3593431 w 12721389"/>
              <a:gd name="connsiteY1" fmla="*/ 22591 h 1049626"/>
              <a:gd name="connsiteX2" fmla="*/ 7908758 w 12721389"/>
              <a:gd name="connsiteY2" fmla="*/ 1049286 h 1049626"/>
              <a:gd name="connsiteX3" fmla="*/ 11774905 w 12721389"/>
              <a:gd name="connsiteY3" fmla="*/ 134886 h 1049626"/>
              <a:gd name="connsiteX4" fmla="*/ 12721389 w 12721389"/>
              <a:gd name="connsiteY4" fmla="*/ 6549 h 1049626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4197"/>
              <a:gd name="connsiteX1" fmla="*/ 3593431 w 12368463"/>
              <a:gd name="connsiteY1" fmla="*/ 17170 h 1044197"/>
              <a:gd name="connsiteX2" fmla="*/ 7908758 w 12368463"/>
              <a:gd name="connsiteY2" fmla="*/ 1043865 h 1044197"/>
              <a:gd name="connsiteX3" fmla="*/ 11774905 w 12368463"/>
              <a:gd name="connsiteY3" fmla="*/ 129465 h 1044197"/>
              <a:gd name="connsiteX4" fmla="*/ 12368463 w 12368463"/>
              <a:gd name="connsiteY4" fmla="*/ 113423 h 1044197"/>
              <a:gd name="connsiteX0" fmla="*/ 0 w 12368463"/>
              <a:gd name="connsiteY0" fmla="*/ 498433 h 1045860"/>
              <a:gd name="connsiteX1" fmla="*/ 3593431 w 12368463"/>
              <a:gd name="connsiteY1" fmla="*/ 17170 h 1045860"/>
              <a:gd name="connsiteX2" fmla="*/ 7908758 w 12368463"/>
              <a:gd name="connsiteY2" fmla="*/ 1043865 h 1045860"/>
              <a:gd name="connsiteX3" fmla="*/ 11357810 w 12368463"/>
              <a:gd name="connsiteY3" fmla="*/ 273844 h 1045860"/>
              <a:gd name="connsiteX4" fmla="*/ 12368463 w 12368463"/>
              <a:gd name="connsiteY4" fmla="*/ 113423 h 1045860"/>
              <a:gd name="connsiteX0" fmla="*/ 0 w 12368463"/>
              <a:gd name="connsiteY0" fmla="*/ 503294 h 1146765"/>
              <a:gd name="connsiteX1" fmla="*/ 3593431 w 12368463"/>
              <a:gd name="connsiteY1" fmla="*/ 22031 h 1146765"/>
              <a:gd name="connsiteX2" fmla="*/ 8855242 w 12368463"/>
              <a:gd name="connsiteY2" fmla="*/ 1144979 h 1146765"/>
              <a:gd name="connsiteX3" fmla="*/ 11357810 w 12368463"/>
              <a:gd name="connsiteY3" fmla="*/ 278705 h 1146765"/>
              <a:gd name="connsiteX4" fmla="*/ 12368463 w 12368463"/>
              <a:gd name="connsiteY4" fmla="*/ 118284 h 1146765"/>
              <a:gd name="connsiteX0" fmla="*/ 0 w 12368463"/>
              <a:gd name="connsiteY0" fmla="*/ 503294 h 1157827"/>
              <a:gd name="connsiteX1" fmla="*/ 3593431 w 12368463"/>
              <a:gd name="connsiteY1" fmla="*/ 22031 h 1157827"/>
              <a:gd name="connsiteX2" fmla="*/ 8855242 w 12368463"/>
              <a:gd name="connsiteY2" fmla="*/ 1144979 h 1157827"/>
              <a:gd name="connsiteX3" fmla="*/ 11357810 w 12368463"/>
              <a:gd name="connsiteY3" fmla="*/ 599547 h 1157827"/>
              <a:gd name="connsiteX4" fmla="*/ 12368463 w 12368463"/>
              <a:gd name="connsiteY4" fmla="*/ 118284 h 1157827"/>
              <a:gd name="connsiteX0" fmla="*/ 0 w 12368463"/>
              <a:gd name="connsiteY0" fmla="*/ 503294 h 1161527"/>
              <a:gd name="connsiteX1" fmla="*/ 3593431 w 12368463"/>
              <a:gd name="connsiteY1" fmla="*/ 22031 h 1161527"/>
              <a:gd name="connsiteX2" fmla="*/ 8855242 w 12368463"/>
              <a:gd name="connsiteY2" fmla="*/ 1144979 h 1161527"/>
              <a:gd name="connsiteX3" fmla="*/ 11357810 w 12368463"/>
              <a:gd name="connsiteY3" fmla="*/ 599547 h 1161527"/>
              <a:gd name="connsiteX4" fmla="*/ 12368463 w 12368463"/>
              <a:gd name="connsiteY4" fmla="*/ 118284 h 1161527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855242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57530"/>
              <a:gd name="connsiteX1" fmla="*/ 3593431 w 12609094"/>
              <a:gd name="connsiteY1" fmla="*/ 22031 h 1157530"/>
              <a:gd name="connsiteX2" fmla="*/ 8678779 w 12609094"/>
              <a:gd name="connsiteY2" fmla="*/ 1144979 h 1157530"/>
              <a:gd name="connsiteX3" fmla="*/ 11357810 w 12609094"/>
              <a:gd name="connsiteY3" fmla="*/ 599547 h 1157530"/>
              <a:gd name="connsiteX4" fmla="*/ 12609094 w 12609094"/>
              <a:gd name="connsiteY4" fmla="*/ 198494 h 1157530"/>
              <a:gd name="connsiteX0" fmla="*/ 0 w 12609094"/>
              <a:gd name="connsiteY0" fmla="*/ 503294 h 1145790"/>
              <a:gd name="connsiteX1" fmla="*/ 3593431 w 12609094"/>
              <a:gd name="connsiteY1" fmla="*/ 22031 h 1145790"/>
              <a:gd name="connsiteX2" fmla="*/ 8678779 w 12609094"/>
              <a:gd name="connsiteY2" fmla="*/ 1144979 h 1145790"/>
              <a:gd name="connsiteX3" fmla="*/ 12609094 w 12609094"/>
              <a:gd name="connsiteY3" fmla="*/ 198494 h 1145790"/>
              <a:gd name="connsiteX0" fmla="*/ 0 w 12609094"/>
              <a:gd name="connsiteY0" fmla="*/ 458098 h 1100219"/>
              <a:gd name="connsiteX1" fmla="*/ 4010526 w 12609094"/>
              <a:gd name="connsiteY1" fmla="*/ 24961 h 1100219"/>
              <a:gd name="connsiteX2" fmla="*/ 8678779 w 12609094"/>
              <a:gd name="connsiteY2" fmla="*/ 1099783 h 1100219"/>
              <a:gd name="connsiteX3" fmla="*/ 12609094 w 12609094"/>
              <a:gd name="connsiteY3" fmla="*/ 153298 h 1100219"/>
              <a:gd name="connsiteX0" fmla="*/ 0 w 12609094"/>
              <a:gd name="connsiteY0" fmla="*/ 459006 h 1117160"/>
              <a:gd name="connsiteX1" fmla="*/ 4010526 w 12609094"/>
              <a:gd name="connsiteY1" fmla="*/ 25869 h 1117160"/>
              <a:gd name="connsiteX2" fmla="*/ 8999621 w 12609094"/>
              <a:gd name="connsiteY2" fmla="*/ 1116733 h 1117160"/>
              <a:gd name="connsiteX3" fmla="*/ 12609094 w 12609094"/>
              <a:gd name="connsiteY3" fmla="*/ 154206 h 1117160"/>
              <a:gd name="connsiteX0" fmla="*/ 0 w 12288251"/>
              <a:gd name="connsiteY0" fmla="*/ 459006 h 1118949"/>
              <a:gd name="connsiteX1" fmla="*/ 4010526 w 12288251"/>
              <a:gd name="connsiteY1" fmla="*/ 25869 h 1118949"/>
              <a:gd name="connsiteX2" fmla="*/ 8999621 w 12288251"/>
              <a:gd name="connsiteY2" fmla="*/ 1116733 h 1118949"/>
              <a:gd name="connsiteX3" fmla="*/ 12288251 w 12288251"/>
              <a:gd name="connsiteY3" fmla="*/ 298585 h 1118949"/>
              <a:gd name="connsiteX0" fmla="*/ 0 w 12288251"/>
              <a:gd name="connsiteY0" fmla="*/ 459006 h 1119678"/>
              <a:gd name="connsiteX1" fmla="*/ 4010526 w 12288251"/>
              <a:gd name="connsiteY1" fmla="*/ 25869 h 1119678"/>
              <a:gd name="connsiteX2" fmla="*/ 8999621 w 12288251"/>
              <a:gd name="connsiteY2" fmla="*/ 1116733 h 1119678"/>
              <a:gd name="connsiteX3" fmla="*/ 12288251 w 12288251"/>
              <a:gd name="connsiteY3" fmla="*/ 298585 h 1119678"/>
              <a:gd name="connsiteX0" fmla="*/ 0 w 12336378"/>
              <a:gd name="connsiteY0" fmla="*/ 459006 h 1119678"/>
              <a:gd name="connsiteX1" fmla="*/ 4010526 w 12336378"/>
              <a:gd name="connsiteY1" fmla="*/ 25869 h 1119678"/>
              <a:gd name="connsiteX2" fmla="*/ 8999621 w 12336378"/>
              <a:gd name="connsiteY2" fmla="*/ 1116733 h 1119678"/>
              <a:gd name="connsiteX3" fmla="*/ 12336378 w 12336378"/>
              <a:gd name="connsiteY3" fmla="*/ 298585 h 1119678"/>
              <a:gd name="connsiteX0" fmla="*/ 0 w 12336378"/>
              <a:gd name="connsiteY0" fmla="*/ 459006 h 1119864"/>
              <a:gd name="connsiteX1" fmla="*/ 4010526 w 12336378"/>
              <a:gd name="connsiteY1" fmla="*/ 25869 h 1119864"/>
              <a:gd name="connsiteX2" fmla="*/ 8999621 w 12336378"/>
              <a:gd name="connsiteY2" fmla="*/ 1116733 h 1119864"/>
              <a:gd name="connsiteX3" fmla="*/ 12336378 w 12336378"/>
              <a:gd name="connsiteY3" fmla="*/ 298585 h 1119864"/>
              <a:gd name="connsiteX0" fmla="*/ 0 w 12336378"/>
              <a:gd name="connsiteY0" fmla="*/ 459920 h 1136723"/>
              <a:gd name="connsiteX1" fmla="*/ 4010526 w 12336378"/>
              <a:gd name="connsiteY1" fmla="*/ 26783 h 1136723"/>
              <a:gd name="connsiteX2" fmla="*/ 9160042 w 12336378"/>
              <a:gd name="connsiteY2" fmla="*/ 1133689 h 1136723"/>
              <a:gd name="connsiteX3" fmla="*/ 12336378 w 12336378"/>
              <a:gd name="connsiteY3" fmla="*/ 299499 h 1136723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7372"/>
              <a:gd name="connsiteX1" fmla="*/ 3930315 w 12336378"/>
              <a:gd name="connsiteY1" fmla="*/ 24662 h 1167372"/>
              <a:gd name="connsiteX2" fmla="*/ 9160042 w 12336378"/>
              <a:gd name="connsiteY2" fmla="*/ 1163652 h 1167372"/>
              <a:gd name="connsiteX3" fmla="*/ 12336378 w 12336378"/>
              <a:gd name="connsiteY3" fmla="*/ 329462 h 1167372"/>
              <a:gd name="connsiteX0" fmla="*/ 0 w 12336378"/>
              <a:gd name="connsiteY0" fmla="*/ 489883 h 1166384"/>
              <a:gd name="connsiteX1" fmla="*/ 3930315 w 12336378"/>
              <a:gd name="connsiteY1" fmla="*/ 24662 h 1166384"/>
              <a:gd name="connsiteX2" fmla="*/ 9160042 w 12336378"/>
              <a:gd name="connsiteY2" fmla="*/ 1163652 h 1166384"/>
              <a:gd name="connsiteX3" fmla="*/ 12336378 w 12336378"/>
              <a:gd name="connsiteY3" fmla="*/ 329462 h 1166384"/>
              <a:gd name="connsiteX0" fmla="*/ 0 w 12256167"/>
              <a:gd name="connsiteY0" fmla="*/ 489883 h 1168885"/>
              <a:gd name="connsiteX1" fmla="*/ 3930315 w 12256167"/>
              <a:gd name="connsiteY1" fmla="*/ 24662 h 1168885"/>
              <a:gd name="connsiteX2" fmla="*/ 9160042 w 12256167"/>
              <a:gd name="connsiteY2" fmla="*/ 1163652 h 1168885"/>
              <a:gd name="connsiteX3" fmla="*/ 12256167 w 12256167"/>
              <a:gd name="connsiteY3" fmla="*/ 425715 h 1168885"/>
              <a:gd name="connsiteX0" fmla="*/ 0 w 12240125"/>
              <a:gd name="connsiteY0" fmla="*/ 238646 h 1254532"/>
              <a:gd name="connsiteX1" fmla="*/ 3914273 w 12240125"/>
              <a:gd name="connsiteY1" fmla="*/ 110309 h 1254532"/>
              <a:gd name="connsiteX2" fmla="*/ 9144000 w 12240125"/>
              <a:gd name="connsiteY2" fmla="*/ 1249299 h 1254532"/>
              <a:gd name="connsiteX3" fmla="*/ 12240125 w 12240125"/>
              <a:gd name="connsiteY3" fmla="*/ 511362 h 1254532"/>
              <a:gd name="connsiteX0" fmla="*/ 0 w 12240125"/>
              <a:gd name="connsiteY0" fmla="*/ 259219 h 1275890"/>
              <a:gd name="connsiteX1" fmla="*/ 3978441 w 12240125"/>
              <a:gd name="connsiteY1" fmla="*/ 98798 h 1275890"/>
              <a:gd name="connsiteX2" fmla="*/ 9144000 w 12240125"/>
              <a:gd name="connsiteY2" fmla="*/ 1269872 h 1275890"/>
              <a:gd name="connsiteX3" fmla="*/ 12240125 w 12240125"/>
              <a:gd name="connsiteY3" fmla="*/ 531935 h 1275890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9144000 w 12240125"/>
              <a:gd name="connsiteY2" fmla="*/ 1269872 h 1271902"/>
              <a:gd name="connsiteX3" fmla="*/ 12240125 w 12240125"/>
              <a:gd name="connsiteY3" fmla="*/ 531935 h 1271902"/>
              <a:gd name="connsiteX0" fmla="*/ 0 w 12240125"/>
              <a:gd name="connsiteY0" fmla="*/ 259219 h 1271902"/>
              <a:gd name="connsiteX1" fmla="*/ 3978441 w 12240125"/>
              <a:gd name="connsiteY1" fmla="*/ 98798 h 1271902"/>
              <a:gd name="connsiteX2" fmla="*/ 8999621 w 12240125"/>
              <a:gd name="connsiteY2" fmla="*/ 1269872 h 1271902"/>
              <a:gd name="connsiteX3" fmla="*/ 12240125 w 12240125"/>
              <a:gd name="connsiteY3" fmla="*/ 531935 h 1271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40125" h="1271902">
                <a:moveTo>
                  <a:pt x="0" y="259219"/>
                </a:moveTo>
                <a:cubicBezTo>
                  <a:pt x="1137652" y="-26865"/>
                  <a:pt x="2478504" y="-69644"/>
                  <a:pt x="3978441" y="98798"/>
                </a:cubicBezTo>
                <a:cubicBezTo>
                  <a:pt x="5478378" y="267240"/>
                  <a:pt x="7606632" y="1229768"/>
                  <a:pt x="8999621" y="1269872"/>
                </a:cubicBezTo>
                <a:cubicBezTo>
                  <a:pt x="10392610" y="1309976"/>
                  <a:pt x="11902573" y="745162"/>
                  <a:pt x="12240125" y="531935"/>
                </a:cubicBezTo>
              </a:path>
            </a:pathLst>
          </a:custGeom>
          <a:noFill/>
          <a:ln w="9525">
            <a:solidFill>
              <a:srgbClr val="41445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1630877" y="2694337"/>
            <a:ext cx="670560" cy="604586"/>
            <a:chOff x="5424755" y="1340768"/>
            <a:chExt cx="670560" cy="604586"/>
          </a:xfrm>
        </p:grpSpPr>
        <p:grpSp>
          <p:nvGrpSpPr>
            <p:cNvPr id="169" name="组合 16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3" name="Freeform 126"/>
          <p:cNvSpPr>
            <a:spLocks noChangeAspect="1" noEditPoints="1"/>
          </p:cNvSpPr>
          <p:nvPr/>
        </p:nvSpPr>
        <p:spPr bwMode="auto">
          <a:xfrm>
            <a:off x="1830731" y="2835689"/>
            <a:ext cx="267902" cy="33522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4" name="组合 173"/>
          <p:cNvGrpSpPr/>
          <p:nvPr/>
        </p:nvGrpSpPr>
        <p:grpSpPr>
          <a:xfrm>
            <a:off x="3700183" y="2708920"/>
            <a:ext cx="670560" cy="604586"/>
            <a:chOff x="5424755" y="1340768"/>
            <a:chExt cx="670560" cy="604586"/>
          </a:xfrm>
        </p:grpSpPr>
        <p:grpSp>
          <p:nvGrpSpPr>
            <p:cNvPr id="175" name="组合 17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77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8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6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5810229" y="3256462"/>
            <a:ext cx="670560" cy="604586"/>
            <a:chOff x="5424755" y="1340768"/>
            <a:chExt cx="670560" cy="604586"/>
          </a:xfrm>
        </p:grpSpPr>
        <p:grpSp>
          <p:nvGrpSpPr>
            <p:cNvPr id="180" name="组合 17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4" name="组合 183"/>
          <p:cNvGrpSpPr/>
          <p:nvPr/>
        </p:nvGrpSpPr>
        <p:grpSpPr>
          <a:xfrm>
            <a:off x="7731957" y="3760518"/>
            <a:ext cx="670560" cy="604586"/>
            <a:chOff x="5424755" y="1340768"/>
            <a:chExt cx="670560" cy="604586"/>
          </a:xfrm>
        </p:grpSpPr>
        <p:grpSp>
          <p:nvGrpSpPr>
            <p:cNvPr id="185" name="组合 184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7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86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9748181" y="3904534"/>
            <a:ext cx="670560" cy="604586"/>
            <a:chOff x="5424755" y="1340768"/>
            <a:chExt cx="670560" cy="604586"/>
          </a:xfrm>
        </p:grpSpPr>
        <p:grpSp>
          <p:nvGrpSpPr>
            <p:cNvPr id="190" name="组合 189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92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91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94" name="Freeform 261"/>
          <p:cNvSpPr>
            <a:spLocks/>
          </p:cNvSpPr>
          <p:nvPr/>
        </p:nvSpPr>
        <p:spPr bwMode="auto">
          <a:xfrm>
            <a:off x="3871050" y="2880543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95" name="组合 194"/>
          <p:cNvGrpSpPr>
            <a:grpSpLocks noChangeAspect="1"/>
          </p:cNvGrpSpPr>
          <p:nvPr/>
        </p:nvGrpSpPr>
        <p:grpSpPr>
          <a:xfrm>
            <a:off x="5971185" y="3416249"/>
            <a:ext cx="354291" cy="303915"/>
            <a:chOff x="5084763" y="971548"/>
            <a:chExt cx="323865" cy="277813"/>
          </a:xfrm>
          <a:solidFill>
            <a:srgbClr val="414455"/>
          </a:solidFill>
        </p:grpSpPr>
        <p:sp>
          <p:nvSpPr>
            <p:cNvPr id="196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7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98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99" name="Freeform 9"/>
          <p:cNvSpPr>
            <a:spLocks noEditPoints="1"/>
          </p:cNvSpPr>
          <p:nvPr/>
        </p:nvSpPr>
        <p:spPr bwMode="auto">
          <a:xfrm rot="19469485">
            <a:off x="7872583" y="3861222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00" name="Freeform 206"/>
          <p:cNvSpPr>
            <a:spLocks noChangeAspect="1" noEditPoints="1"/>
          </p:cNvSpPr>
          <p:nvPr/>
        </p:nvSpPr>
        <p:spPr bwMode="auto">
          <a:xfrm>
            <a:off x="9933972" y="4026081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838789" y="346105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2" name="矩形 201"/>
          <p:cNvSpPr/>
          <p:nvPr/>
        </p:nvSpPr>
        <p:spPr>
          <a:xfrm>
            <a:off x="2930583" y="350865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3" name="矩形 202"/>
          <p:cNvSpPr/>
          <p:nvPr/>
        </p:nvSpPr>
        <p:spPr>
          <a:xfrm>
            <a:off x="5018141" y="4012709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4" name="矩形 203"/>
          <p:cNvSpPr/>
          <p:nvPr/>
        </p:nvSpPr>
        <p:spPr>
          <a:xfrm>
            <a:off x="6962357" y="2668968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5" name="矩形 204"/>
          <p:cNvSpPr/>
          <p:nvPr/>
        </p:nvSpPr>
        <p:spPr>
          <a:xfrm>
            <a:off x="8978581" y="2788573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</a:t>
            </a: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输入详细文字介绍，</a:t>
            </a:r>
            <a:endParaRPr lang="en-US" altLang="zh-CN" sz="1400" kern="100" dirty="0">
              <a:solidFill>
                <a:schemeClr val="bg1">
                  <a:lumMod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bg1">
                    <a:lumMod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9" name="TextBox 20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40040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实现步骤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24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564811" y="1918748"/>
            <a:ext cx="1152128" cy="1038774"/>
            <a:chOff x="5424755" y="1340768"/>
            <a:chExt cx="670560" cy="604586"/>
          </a:xfrm>
        </p:grpSpPr>
        <p:grpSp>
          <p:nvGrpSpPr>
            <p:cNvPr id="20" name="组合 1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2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7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954630" y="2885516"/>
            <a:ext cx="1152128" cy="1038774"/>
            <a:chOff x="5424755" y="1340768"/>
            <a:chExt cx="670560" cy="604586"/>
          </a:xfrm>
        </p:grpSpPr>
        <p:grpSp>
          <p:nvGrpSpPr>
            <p:cNvPr id="33" name="组合 32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38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36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4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048434" y="2930032"/>
            <a:ext cx="1152128" cy="1038774"/>
            <a:chOff x="5424755" y="1340768"/>
            <a:chExt cx="670560" cy="604586"/>
          </a:xfrm>
        </p:grpSpPr>
        <p:grpSp>
          <p:nvGrpSpPr>
            <p:cNvPr id="40" name="组合 39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2" name="组合 41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45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43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41" name="TextBox 7"/>
            <p:cNvSpPr>
              <a:spLocks noChangeArrowheads="1"/>
            </p:cNvSpPr>
            <p:nvPr/>
          </p:nvSpPr>
          <p:spPr bwMode="auto">
            <a:xfrm>
              <a:off x="5472003" y="1592566"/>
              <a:ext cx="576064" cy="125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rgbClr val="C0000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输入标题</a:t>
              </a:r>
              <a:endParaRPr lang="zh-CN" altLang="en-US" sz="1400" b="1" dirty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704107" y="2072063"/>
            <a:ext cx="670560" cy="604586"/>
            <a:chOff x="5424755" y="1340768"/>
            <a:chExt cx="670560" cy="604586"/>
          </a:xfrm>
        </p:grpSpPr>
        <p:grpSp>
          <p:nvGrpSpPr>
            <p:cNvPr id="47" name="组合 46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49" name="组合 48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51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0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01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7447042" y="191683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7496195" y="2239830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55" name="组合 54"/>
          <p:cNvGrpSpPr/>
          <p:nvPr/>
        </p:nvGrpSpPr>
        <p:grpSpPr>
          <a:xfrm>
            <a:off x="7248240" y="3084866"/>
            <a:ext cx="670560" cy="604586"/>
            <a:chOff x="5424755" y="1340768"/>
            <a:chExt cx="670560" cy="604586"/>
          </a:xfrm>
        </p:grpSpPr>
        <p:grpSp>
          <p:nvGrpSpPr>
            <p:cNvPr id="56" name="组合 55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0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59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57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02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7992650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041803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4297387" y="3065244"/>
            <a:ext cx="670560" cy="604586"/>
            <a:chOff x="5424755" y="1340768"/>
            <a:chExt cx="670560" cy="604586"/>
          </a:xfrm>
        </p:grpSpPr>
        <p:grpSp>
          <p:nvGrpSpPr>
            <p:cNvPr id="65" name="组合 64"/>
            <p:cNvGrpSpPr/>
            <p:nvPr/>
          </p:nvGrpSpPr>
          <p:grpSpPr>
            <a:xfrm>
              <a:off x="5424755" y="1340768"/>
              <a:ext cx="670560" cy="604586"/>
              <a:chOff x="5424755" y="1340768"/>
              <a:chExt cx="670560" cy="604586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5424755" y="1340768"/>
                <a:ext cx="670560" cy="604586"/>
                <a:chOff x="3720691" y="2824413"/>
                <a:chExt cx="1341120" cy="1209172"/>
              </a:xfrm>
            </p:grpSpPr>
            <p:sp>
              <p:nvSpPr>
                <p:cNvPr id="69" name="Freeform 5"/>
                <p:cNvSpPr>
                  <a:spLocks/>
                </p:cNvSpPr>
                <p:nvPr/>
              </p:nvSpPr>
              <p:spPr bwMode="auto">
                <a:xfrm rot="1855731">
                  <a:off x="3720691" y="2824413"/>
                  <a:ext cx="1341120" cy="1209172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16200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190500" dist="1143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  <p:sp>
              <p:nvSpPr>
                <p:cNvPr id="70" name="Freeform 5"/>
                <p:cNvSpPr>
                  <a:spLocks/>
                </p:cNvSpPr>
                <p:nvPr/>
              </p:nvSpPr>
              <p:spPr bwMode="auto">
                <a:xfrm rot="1855731">
                  <a:off x="3764581" y="2863367"/>
                  <a:ext cx="1264630" cy="1140208"/>
                </a:xfrm>
                <a:custGeom>
                  <a:avLst/>
                  <a:gdLst>
                    <a:gd name="T0" fmla="*/ 2151 w 2740"/>
                    <a:gd name="T1" fmla="*/ 2315 h 2446"/>
                    <a:gd name="T2" fmla="*/ 2055 w 2740"/>
                    <a:gd name="T3" fmla="*/ 2410 h 2446"/>
                    <a:gd name="T4" fmla="*/ 1918 w 2740"/>
                    <a:gd name="T5" fmla="*/ 2445 h 2446"/>
                    <a:gd name="T6" fmla="*/ 816 w 2740"/>
                    <a:gd name="T7" fmla="*/ 2445 h 2446"/>
                    <a:gd name="T8" fmla="*/ 685 w 2740"/>
                    <a:gd name="T9" fmla="*/ 2410 h 2446"/>
                    <a:gd name="T10" fmla="*/ 589 w 2740"/>
                    <a:gd name="T11" fmla="*/ 2314 h 2446"/>
                    <a:gd name="T12" fmla="*/ 36 w 2740"/>
                    <a:gd name="T13" fmla="*/ 1356 h 2446"/>
                    <a:gd name="T14" fmla="*/ 0 w 2740"/>
                    <a:gd name="T15" fmla="*/ 1223 h 2446"/>
                    <a:gd name="T16" fmla="*/ 36 w 2740"/>
                    <a:gd name="T17" fmla="*/ 1089 h 2446"/>
                    <a:gd name="T18" fmla="*/ 587 w 2740"/>
                    <a:gd name="T19" fmla="*/ 135 h 2446"/>
                    <a:gd name="T20" fmla="*/ 685 w 2740"/>
                    <a:gd name="T21" fmla="*/ 37 h 2446"/>
                    <a:gd name="T22" fmla="*/ 810 w 2740"/>
                    <a:gd name="T23" fmla="*/ 1 h 2446"/>
                    <a:gd name="T24" fmla="*/ 1916 w 2740"/>
                    <a:gd name="T25" fmla="*/ 1 h 2446"/>
                    <a:gd name="T26" fmla="*/ 2055 w 2740"/>
                    <a:gd name="T27" fmla="*/ 37 h 2446"/>
                    <a:gd name="T28" fmla="*/ 2151 w 2740"/>
                    <a:gd name="T29" fmla="*/ 132 h 2446"/>
                    <a:gd name="T30" fmla="*/ 2702 w 2740"/>
                    <a:gd name="T31" fmla="*/ 1086 h 2446"/>
                    <a:gd name="T32" fmla="*/ 2740 w 2740"/>
                    <a:gd name="T33" fmla="*/ 1223 h 2446"/>
                    <a:gd name="T34" fmla="*/ 2701 w 2740"/>
                    <a:gd name="T35" fmla="*/ 1361 h 2446"/>
                    <a:gd name="T36" fmla="*/ 2151 w 2740"/>
                    <a:gd name="T37" fmla="*/ 2315 h 2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740" h="2446">
                      <a:moveTo>
                        <a:pt x="2151" y="2315"/>
                      </a:moveTo>
                      <a:cubicBezTo>
                        <a:pt x="2128" y="2353"/>
                        <a:pt x="2096" y="2386"/>
                        <a:pt x="2055" y="2410"/>
                      </a:cubicBezTo>
                      <a:cubicBezTo>
                        <a:pt x="2012" y="2435"/>
                        <a:pt x="1965" y="2446"/>
                        <a:pt x="1918" y="2445"/>
                      </a:cubicBezTo>
                      <a:lnTo>
                        <a:pt x="816" y="2445"/>
                      </a:lnTo>
                      <a:cubicBezTo>
                        <a:pt x="772" y="2445"/>
                        <a:pt x="726" y="2434"/>
                        <a:pt x="685" y="2410"/>
                      </a:cubicBezTo>
                      <a:cubicBezTo>
                        <a:pt x="644" y="2386"/>
                        <a:pt x="611" y="2353"/>
                        <a:pt x="589" y="2314"/>
                      </a:cubicBezTo>
                      <a:lnTo>
                        <a:pt x="36" y="1356"/>
                      </a:lnTo>
                      <a:cubicBezTo>
                        <a:pt x="13" y="1317"/>
                        <a:pt x="0" y="1272"/>
                        <a:pt x="0" y="1223"/>
                      </a:cubicBezTo>
                      <a:cubicBezTo>
                        <a:pt x="0" y="1174"/>
                        <a:pt x="13" y="1129"/>
                        <a:pt x="36" y="1089"/>
                      </a:cubicBezTo>
                      <a:lnTo>
                        <a:pt x="587" y="135"/>
                      </a:lnTo>
                      <a:cubicBezTo>
                        <a:pt x="610" y="96"/>
                        <a:pt x="643" y="61"/>
                        <a:pt x="685" y="37"/>
                      </a:cubicBezTo>
                      <a:cubicBezTo>
                        <a:pt x="724" y="14"/>
                        <a:pt x="767" y="2"/>
                        <a:pt x="810" y="1"/>
                      </a:cubicBezTo>
                      <a:lnTo>
                        <a:pt x="1916" y="1"/>
                      </a:lnTo>
                      <a:cubicBezTo>
                        <a:pt x="1963" y="0"/>
                        <a:pt x="2011" y="11"/>
                        <a:pt x="2055" y="37"/>
                      </a:cubicBezTo>
                      <a:cubicBezTo>
                        <a:pt x="2096" y="60"/>
                        <a:pt x="2129" y="93"/>
                        <a:pt x="2151" y="132"/>
                      </a:cubicBezTo>
                      <a:lnTo>
                        <a:pt x="2702" y="1086"/>
                      </a:lnTo>
                      <a:cubicBezTo>
                        <a:pt x="2726" y="1126"/>
                        <a:pt x="2740" y="1173"/>
                        <a:pt x="2740" y="1223"/>
                      </a:cubicBezTo>
                      <a:cubicBezTo>
                        <a:pt x="2740" y="1274"/>
                        <a:pt x="2726" y="1321"/>
                        <a:pt x="2701" y="1361"/>
                      </a:cubicBezTo>
                      <a:lnTo>
                        <a:pt x="2151" y="2315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3D3D3"/>
                    </a:gs>
                    <a:gs pos="100000">
                      <a:srgbClr val="F9F9F9"/>
                    </a:gs>
                  </a:gsLst>
                  <a:lin ang="21594000" scaled="0"/>
                </a:gradFill>
                <a:ln w="12700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414455"/>
                    </a:solidFill>
                  </a:endParaRPr>
                </a:p>
              </p:txBody>
            </p:sp>
          </p:grpSp>
          <p:sp>
            <p:nvSpPr>
              <p:cNvPr id="68" name="Freeform 5"/>
              <p:cNvSpPr>
                <a:spLocks/>
              </p:cNvSpPr>
              <p:nvPr/>
            </p:nvSpPr>
            <p:spPr bwMode="auto">
              <a:xfrm rot="1855731">
                <a:off x="5470180" y="1383052"/>
                <a:ext cx="576760" cy="520015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noFill/>
              <a:ln w="9525" cap="flat">
                <a:solidFill>
                  <a:srgbClr val="414455"/>
                </a:solidFill>
                <a:prstDash val="sysDash"/>
                <a:miter lim="800000"/>
                <a:headEnd/>
                <a:tailEnd/>
              </a:ln>
              <a:effectLst/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414455"/>
                  </a:solidFill>
                </a:endParaRPr>
              </a:p>
            </p:txBody>
          </p:sp>
        </p:grpSp>
        <p:sp>
          <p:nvSpPr>
            <p:cNvPr id="66" name="TextBox 7"/>
            <p:cNvSpPr>
              <a:spLocks noChangeArrowheads="1"/>
            </p:cNvSpPr>
            <p:nvPr/>
          </p:nvSpPr>
          <p:spPr bwMode="auto">
            <a:xfrm>
              <a:off x="5472003" y="1484784"/>
              <a:ext cx="57606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rgbClr val="414455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itchFamily="34" charset="-122"/>
                </a:rPr>
                <a:t>03</a:t>
              </a:r>
              <a:endParaRPr lang="zh-CN" altLang="en-US" sz="2000" b="1" dirty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itchFamily="34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614394" y="2921228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663547" y="3244226"/>
            <a:ext cx="270584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上述图表的描述说明。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1357322" y="4437112"/>
            <a:ext cx="526544" cy="474739"/>
            <a:chOff x="5424755" y="1340768"/>
            <a:chExt cx="670560" cy="604586"/>
          </a:xfrm>
        </p:grpSpPr>
        <p:grpSp>
          <p:nvGrpSpPr>
            <p:cNvPr id="74" name="组合 73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76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75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" name="文本框 9"/>
          <p:cNvSpPr txBox="1"/>
          <p:nvPr/>
        </p:nvSpPr>
        <p:spPr>
          <a:xfrm>
            <a:off x="1993131" y="4451283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79" name="直接连接符 78"/>
          <p:cNvCxnSpPr/>
          <p:nvPr/>
        </p:nvCxnSpPr>
        <p:spPr>
          <a:xfrm>
            <a:off x="2065139" y="4811323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组合 79"/>
          <p:cNvGrpSpPr/>
          <p:nvPr/>
        </p:nvGrpSpPr>
        <p:grpSpPr>
          <a:xfrm>
            <a:off x="10375371" y="4680899"/>
            <a:ext cx="258720" cy="233265"/>
            <a:chOff x="3720691" y="2824413"/>
            <a:chExt cx="1341120" cy="1209172"/>
          </a:xfrm>
        </p:grpSpPr>
        <p:sp>
          <p:nvSpPr>
            <p:cNvPr id="8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968549" y="4958880"/>
            <a:ext cx="854523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0550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可行性评估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25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671725" y="1587314"/>
            <a:ext cx="1224136" cy="1224136"/>
            <a:chOff x="1057027" y="2420888"/>
            <a:chExt cx="864096" cy="864096"/>
          </a:xfrm>
        </p:grpSpPr>
        <p:sp>
          <p:nvSpPr>
            <p:cNvPr id="20" name="椭圆 1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Oval 12"/>
          <p:cNvSpPr/>
          <p:nvPr/>
        </p:nvSpPr>
        <p:spPr>
          <a:xfrm>
            <a:off x="2497187" y="1412776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9" name="Arc 14"/>
          <p:cNvSpPr/>
          <p:nvPr/>
        </p:nvSpPr>
        <p:spPr>
          <a:xfrm rot="249144">
            <a:off x="2507118" y="1412776"/>
            <a:ext cx="1573212" cy="157321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文本框 9"/>
          <p:cNvSpPr txBox="1"/>
          <p:nvPr/>
        </p:nvSpPr>
        <p:spPr>
          <a:xfrm>
            <a:off x="2729106" y="2060848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65%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209155" y="2924325"/>
            <a:ext cx="258720" cy="233265"/>
            <a:chOff x="3720691" y="2824413"/>
            <a:chExt cx="1341120" cy="1209172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2292044" y="3174184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2291357" y="3497182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480037" y="1570199"/>
            <a:ext cx="1224136" cy="1224136"/>
            <a:chOff x="1057027" y="2420888"/>
            <a:chExt cx="864096" cy="864096"/>
          </a:xfrm>
        </p:grpSpPr>
        <p:sp>
          <p:nvSpPr>
            <p:cNvPr id="37" name="椭圆 36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Oval 12"/>
          <p:cNvSpPr/>
          <p:nvPr/>
        </p:nvSpPr>
        <p:spPr>
          <a:xfrm>
            <a:off x="5305499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40" name="Arc 14"/>
          <p:cNvSpPr/>
          <p:nvPr/>
        </p:nvSpPr>
        <p:spPr>
          <a:xfrm rot="249144">
            <a:off x="5315430" y="1395661"/>
            <a:ext cx="1573212" cy="157321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1" name="文本框 9"/>
          <p:cNvSpPr txBox="1"/>
          <p:nvPr/>
        </p:nvSpPr>
        <p:spPr>
          <a:xfrm>
            <a:off x="5537418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95%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017467" y="2907210"/>
            <a:ext cx="258720" cy="233265"/>
            <a:chOff x="3720691" y="2824413"/>
            <a:chExt cx="1341120" cy="1209172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5100356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5099669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08478" y="1570199"/>
            <a:ext cx="1224136" cy="1224136"/>
            <a:chOff x="1057027" y="2420888"/>
            <a:chExt cx="864096" cy="864096"/>
          </a:xfrm>
        </p:grpSpPr>
        <p:sp>
          <p:nvSpPr>
            <p:cNvPr id="48" name="椭圆 4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Oval 12"/>
          <p:cNvSpPr/>
          <p:nvPr/>
        </p:nvSpPr>
        <p:spPr>
          <a:xfrm>
            <a:off x="8133940" y="1395661"/>
            <a:ext cx="1573212" cy="1573212"/>
          </a:xfrm>
          <a:prstGeom prst="ellipse">
            <a:avLst/>
          </a:prstGeom>
          <a:noFill/>
          <a:ln w="101600" cap="rnd" cmpd="sng">
            <a:solidFill>
              <a:schemeClr val="tx1">
                <a:lumMod val="95000"/>
                <a:lumOff val="5000"/>
                <a:alpha val="10196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1" name="Arc 14"/>
          <p:cNvSpPr/>
          <p:nvPr/>
        </p:nvSpPr>
        <p:spPr>
          <a:xfrm rot="249144">
            <a:off x="8143871" y="1395661"/>
            <a:ext cx="1573212" cy="157321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414455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2" name="文本框 9"/>
          <p:cNvSpPr txBox="1"/>
          <p:nvPr/>
        </p:nvSpPr>
        <p:spPr>
          <a:xfrm>
            <a:off x="8365859" y="2043733"/>
            <a:ext cx="1064225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45%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845908" y="2907210"/>
            <a:ext cx="258720" cy="233265"/>
            <a:chOff x="3720691" y="2824413"/>
            <a:chExt cx="1341120" cy="1209172"/>
          </a:xfrm>
        </p:grpSpPr>
        <p:sp>
          <p:nvSpPr>
            <p:cNvPr id="5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7928797" y="3157069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矩形 47"/>
          <p:cNvSpPr>
            <a:spLocks noChangeArrowheads="1"/>
          </p:cNvSpPr>
          <p:nvPr/>
        </p:nvSpPr>
        <p:spPr bwMode="auto">
          <a:xfrm>
            <a:off x="7928110" y="3480067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1357322" y="4782981"/>
            <a:ext cx="526544" cy="474739"/>
            <a:chOff x="5424755" y="1340768"/>
            <a:chExt cx="670560" cy="604586"/>
          </a:xfrm>
        </p:grpSpPr>
        <p:grpSp>
          <p:nvGrpSpPr>
            <p:cNvPr id="59" name="组合 58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61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0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文本框 9"/>
          <p:cNvSpPr txBox="1"/>
          <p:nvPr/>
        </p:nvSpPr>
        <p:spPr>
          <a:xfrm>
            <a:off x="1993131" y="479715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输入文字标题</a:t>
            </a:r>
          </a:p>
        </p:txBody>
      </p:sp>
      <p:cxnSp>
        <p:nvCxnSpPr>
          <p:cNvPr id="64" name="直接连接符 63"/>
          <p:cNvCxnSpPr/>
          <p:nvPr/>
        </p:nvCxnSpPr>
        <p:spPr>
          <a:xfrm>
            <a:off x="2065139" y="5157192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组合 64"/>
          <p:cNvGrpSpPr/>
          <p:nvPr/>
        </p:nvGrpSpPr>
        <p:grpSpPr>
          <a:xfrm>
            <a:off x="10375371" y="5026768"/>
            <a:ext cx="258720" cy="233265"/>
            <a:chOff x="3720691" y="2824413"/>
            <a:chExt cx="1341120" cy="1209172"/>
          </a:xfrm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TextBox 67"/>
          <p:cNvSpPr txBox="1"/>
          <p:nvPr/>
        </p:nvSpPr>
        <p:spPr>
          <a:xfrm>
            <a:off x="1968549" y="530474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992203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保障措施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26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85219" y="1844824"/>
            <a:ext cx="864096" cy="864096"/>
            <a:chOff x="1057027" y="2420888"/>
            <a:chExt cx="864096" cy="864096"/>
          </a:xfrm>
        </p:grpSpPr>
        <p:sp>
          <p:nvSpPr>
            <p:cNvPr id="70" name="椭圆 69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椭圆 70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Freeform 95"/>
          <p:cNvSpPr>
            <a:spLocks noEditPoints="1"/>
          </p:cNvSpPr>
          <p:nvPr/>
        </p:nvSpPr>
        <p:spPr bwMode="auto">
          <a:xfrm>
            <a:off x="3006953" y="2076546"/>
            <a:ext cx="421243" cy="418889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2641203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2033019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1790775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2045270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881563" y="1844824"/>
            <a:ext cx="864096" cy="864096"/>
            <a:chOff x="1057027" y="2420888"/>
            <a:chExt cx="864096" cy="864096"/>
          </a:xfrm>
        </p:grpSpPr>
        <p:sp>
          <p:nvSpPr>
            <p:cNvPr id="78" name="椭圆 77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矩形 79"/>
          <p:cNvSpPr/>
          <p:nvPr/>
        </p:nvSpPr>
        <p:spPr>
          <a:xfrm>
            <a:off x="5737547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5189807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947563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5202058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4" name="Freeform 63"/>
          <p:cNvSpPr>
            <a:spLocks noEditPoints="1"/>
          </p:cNvSpPr>
          <p:nvPr/>
        </p:nvSpPr>
        <p:spPr bwMode="auto">
          <a:xfrm>
            <a:off x="6145321" y="2096536"/>
            <a:ext cx="381650" cy="398899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8977907" y="1844824"/>
            <a:ext cx="864096" cy="864096"/>
            <a:chOff x="1057027" y="2420888"/>
            <a:chExt cx="864096" cy="864096"/>
          </a:xfrm>
        </p:grpSpPr>
        <p:sp>
          <p:nvSpPr>
            <p:cNvPr id="86" name="椭圆 85"/>
            <p:cNvSpPr/>
            <p:nvPr/>
          </p:nvSpPr>
          <p:spPr>
            <a:xfrm>
              <a:off x="1057027" y="2420888"/>
              <a:ext cx="864096" cy="864096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椭圆 86"/>
            <p:cNvSpPr/>
            <p:nvPr/>
          </p:nvSpPr>
          <p:spPr>
            <a:xfrm>
              <a:off x="1097531" y="2461084"/>
              <a:ext cx="783704" cy="783704"/>
            </a:xfrm>
            <a:prstGeom prst="ellipse">
              <a:avLst/>
            </a:pr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5400000" scaled="0"/>
            </a:gradFill>
            <a:ln>
              <a:noFill/>
            </a:ln>
            <a:effectLst>
              <a:outerShdw blurRad="1905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8" name="矩形 87"/>
          <p:cNvSpPr/>
          <p:nvPr/>
        </p:nvSpPr>
        <p:spPr>
          <a:xfrm>
            <a:off x="8833891" y="2771644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C00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8318958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47"/>
          <p:cNvSpPr>
            <a:spLocks noChangeArrowheads="1"/>
          </p:cNvSpPr>
          <p:nvPr/>
        </p:nvSpPr>
        <p:spPr bwMode="auto">
          <a:xfrm>
            <a:off x="8318271" y="3745018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91" name="直接连接符 90"/>
          <p:cNvCxnSpPr/>
          <p:nvPr/>
        </p:nvCxnSpPr>
        <p:spPr>
          <a:xfrm>
            <a:off x="8076027" y="3748844"/>
            <a:ext cx="0" cy="940968"/>
          </a:xfrm>
          <a:prstGeom prst="line">
            <a:avLst/>
          </a:prstGeom>
          <a:ln>
            <a:solidFill>
              <a:srgbClr val="41445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矩形 91"/>
          <p:cNvSpPr/>
          <p:nvPr/>
        </p:nvSpPr>
        <p:spPr>
          <a:xfrm>
            <a:off x="8330522" y="446892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8329835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4" name="Freeform 77"/>
          <p:cNvSpPr>
            <a:spLocks noEditPoints="1"/>
          </p:cNvSpPr>
          <p:nvPr/>
        </p:nvSpPr>
        <p:spPr bwMode="auto">
          <a:xfrm>
            <a:off x="9264004" y="2097642"/>
            <a:ext cx="292518" cy="376696"/>
          </a:xfrm>
          <a:custGeom>
            <a:avLst/>
            <a:gdLst>
              <a:gd name="T0" fmla="*/ 153 w 154"/>
              <a:gd name="T1" fmla="*/ 85 h 197"/>
              <a:gd name="T2" fmla="*/ 78 w 154"/>
              <a:gd name="T3" fmla="*/ 197 h 197"/>
              <a:gd name="T4" fmla="*/ 3 w 154"/>
              <a:gd name="T5" fmla="*/ 101 h 197"/>
              <a:gd name="T6" fmla="*/ 0 w 154"/>
              <a:gd name="T7" fmla="*/ 77 h 197"/>
              <a:gd name="T8" fmla="*/ 77 w 154"/>
              <a:gd name="T9" fmla="*/ 0 h 197"/>
              <a:gd name="T10" fmla="*/ 154 w 154"/>
              <a:gd name="T11" fmla="*/ 77 h 197"/>
              <a:gd name="T12" fmla="*/ 153 w 154"/>
              <a:gd name="T13" fmla="*/ 85 h 197"/>
              <a:gd name="T14" fmla="*/ 77 w 154"/>
              <a:gd name="T15" fmla="*/ 28 h 197"/>
              <a:gd name="T16" fmla="*/ 33 w 154"/>
              <a:gd name="T17" fmla="*/ 71 h 197"/>
              <a:gd name="T18" fmla="*/ 77 w 154"/>
              <a:gd name="T19" fmla="*/ 114 h 197"/>
              <a:gd name="T20" fmla="*/ 120 w 154"/>
              <a:gd name="T21" fmla="*/ 71 h 197"/>
              <a:gd name="T22" fmla="*/ 77 w 154"/>
              <a:gd name="T23" fmla="*/ 2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54" h="197">
                <a:moveTo>
                  <a:pt x="153" y="85"/>
                </a:moveTo>
                <a:cubicBezTo>
                  <a:pt x="150" y="153"/>
                  <a:pt x="78" y="197"/>
                  <a:pt x="78" y="197"/>
                </a:cubicBezTo>
                <a:cubicBezTo>
                  <a:pt x="78" y="197"/>
                  <a:pt x="15" y="160"/>
                  <a:pt x="3" y="101"/>
                </a:cubicBezTo>
                <a:cubicBezTo>
                  <a:pt x="1" y="93"/>
                  <a:pt x="0" y="85"/>
                  <a:pt x="0" y="77"/>
                </a:cubicBezTo>
                <a:cubicBezTo>
                  <a:pt x="0" y="34"/>
                  <a:pt x="34" y="0"/>
                  <a:pt x="77" y="0"/>
                </a:cubicBezTo>
                <a:cubicBezTo>
                  <a:pt x="119" y="0"/>
                  <a:pt x="154" y="34"/>
                  <a:pt x="154" y="77"/>
                </a:cubicBezTo>
                <a:cubicBezTo>
                  <a:pt x="154" y="80"/>
                  <a:pt x="153" y="83"/>
                  <a:pt x="153" y="85"/>
                </a:cubicBezTo>
                <a:close/>
                <a:moveTo>
                  <a:pt x="77" y="28"/>
                </a:moveTo>
                <a:cubicBezTo>
                  <a:pt x="53" y="28"/>
                  <a:pt x="33" y="47"/>
                  <a:pt x="33" y="71"/>
                </a:cubicBezTo>
                <a:cubicBezTo>
                  <a:pt x="33" y="95"/>
                  <a:pt x="53" y="114"/>
                  <a:pt x="77" y="114"/>
                </a:cubicBezTo>
                <a:cubicBezTo>
                  <a:pt x="100" y="114"/>
                  <a:pt x="120" y="95"/>
                  <a:pt x="120" y="71"/>
                </a:cubicBezTo>
                <a:cubicBezTo>
                  <a:pt x="120" y="47"/>
                  <a:pt x="100" y="28"/>
                  <a:pt x="77" y="28"/>
                </a:cubicBez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1661415" y="3532819"/>
            <a:ext cx="258720" cy="233265"/>
            <a:chOff x="3720691" y="2824413"/>
            <a:chExt cx="1341120" cy="1209172"/>
          </a:xfrm>
        </p:grpSpPr>
        <p:sp>
          <p:nvSpPr>
            <p:cNvPr id="96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7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8" name="矩形 97"/>
          <p:cNvSpPr/>
          <p:nvPr/>
        </p:nvSpPr>
        <p:spPr>
          <a:xfrm>
            <a:off x="2033706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4818203" y="3532819"/>
            <a:ext cx="258720" cy="233265"/>
            <a:chOff x="3720691" y="2824413"/>
            <a:chExt cx="1341120" cy="1209172"/>
          </a:xfrm>
        </p:grpSpPr>
        <p:sp>
          <p:nvSpPr>
            <p:cNvPr id="100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1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2" name="矩形 101"/>
          <p:cNvSpPr/>
          <p:nvPr/>
        </p:nvSpPr>
        <p:spPr>
          <a:xfrm>
            <a:off x="5190494" y="3422020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7946667" y="3532819"/>
            <a:ext cx="258720" cy="233265"/>
            <a:chOff x="3720691" y="2824413"/>
            <a:chExt cx="1341120" cy="1209172"/>
          </a:xfrm>
        </p:grpSpPr>
        <p:sp>
          <p:nvSpPr>
            <p:cNvPr id="10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672979" y="4579723"/>
            <a:ext cx="258720" cy="233265"/>
            <a:chOff x="3720691" y="2824413"/>
            <a:chExt cx="1341120" cy="1209172"/>
          </a:xfrm>
        </p:grpSpPr>
        <p:sp>
          <p:nvSpPr>
            <p:cNvPr id="107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8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2044583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4829767" y="4579723"/>
            <a:ext cx="258720" cy="233265"/>
            <a:chOff x="3720691" y="2824413"/>
            <a:chExt cx="1341120" cy="1209172"/>
          </a:xfrm>
        </p:grpSpPr>
        <p:sp>
          <p:nvSpPr>
            <p:cNvPr id="111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2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5201371" y="4791922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14" name="组合 113"/>
          <p:cNvGrpSpPr/>
          <p:nvPr/>
        </p:nvGrpSpPr>
        <p:grpSpPr>
          <a:xfrm>
            <a:off x="7958231" y="4579723"/>
            <a:ext cx="258720" cy="233265"/>
            <a:chOff x="3720691" y="2824413"/>
            <a:chExt cx="1341120" cy="1209172"/>
          </a:xfrm>
        </p:grpSpPr>
        <p:sp>
          <p:nvSpPr>
            <p:cNvPr id="115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16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17" name="TextBox 1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84541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52971" y="188640"/>
            <a:ext cx="670560" cy="604586"/>
            <a:chOff x="5424755" y="1340768"/>
            <a:chExt cx="670560" cy="604586"/>
          </a:xfrm>
        </p:grpSpPr>
        <p:grpSp>
          <p:nvGrpSpPr>
            <p:cNvPr id="16" name="组合 15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18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7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9"/>
          <p:cNvSpPr txBox="1"/>
          <p:nvPr/>
        </p:nvSpPr>
        <p:spPr>
          <a:xfrm>
            <a:off x="1270163" y="307422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1342171" y="667462"/>
            <a:ext cx="9723968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11239467" y="459431"/>
            <a:ext cx="258720" cy="233265"/>
            <a:chOff x="3720691" y="2824413"/>
            <a:chExt cx="1341120" cy="1209172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文本框 9"/>
          <p:cNvSpPr txBox="1"/>
          <p:nvPr/>
        </p:nvSpPr>
        <p:spPr>
          <a:xfrm>
            <a:off x="10706099" y="332656"/>
            <a:ext cx="43204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27</a:t>
            </a:r>
            <a:endParaRPr lang="zh-CN" altLang="en-US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66" name="Freeform 206"/>
          <p:cNvSpPr>
            <a:spLocks noChangeAspect="1" noEditPoints="1"/>
          </p:cNvSpPr>
          <p:nvPr/>
        </p:nvSpPr>
        <p:spPr bwMode="auto">
          <a:xfrm>
            <a:off x="778198" y="302246"/>
            <a:ext cx="290724" cy="35142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14455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850530" y="1988840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  <a:endParaRPr lang="en-US" altLang="zh-CN" sz="22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357322" y="4638965"/>
            <a:ext cx="526544" cy="474739"/>
            <a:chOff x="5424755" y="1340768"/>
            <a:chExt cx="670560" cy="604586"/>
          </a:xfrm>
        </p:grpSpPr>
        <p:grpSp>
          <p:nvGrpSpPr>
            <p:cNvPr id="32" name="组合 31"/>
            <p:cNvGrpSpPr/>
            <p:nvPr/>
          </p:nvGrpSpPr>
          <p:grpSpPr>
            <a:xfrm>
              <a:off x="5424755" y="1340768"/>
              <a:ext cx="670560" cy="604586"/>
              <a:chOff x="3720691" y="2824413"/>
              <a:chExt cx="1341120" cy="1209172"/>
            </a:xfrm>
          </p:grpSpPr>
          <p:sp>
            <p:nvSpPr>
              <p:cNvPr id="34" name="Freeform 5"/>
              <p:cNvSpPr>
                <a:spLocks/>
              </p:cNvSpPr>
              <p:nvPr/>
            </p:nvSpPr>
            <p:spPr bwMode="auto">
              <a:xfrm rot="1855731">
                <a:off x="3720691" y="2824413"/>
                <a:ext cx="1341120" cy="1209172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16200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190500" dist="1143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"/>
              <p:cNvSpPr>
                <a:spLocks/>
              </p:cNvSpPr>
              <p:nvPr/>
            </p:nvSpPr>
            <p:spPr bwMode="auto">
              <a:xfrm rot="1855731">
                <a:off x="3764581" y="2863367"/>
                <a:ext cx="1264630" cy="1140208"/>
              </a:xfrm>
              <a:custGeom>
                <a:avLst/>
                <a:gdLst>
                  <a:gd name="T0" fmla="*/ 2151 w 2740"/>
                  <a:gd name="T1" fmla="*/ 2315 h 2446"/>
                  <a:gd name="T2" fmla="*/ 2055 w 2740"/>
                  <a:gd name="T3" fmla="*/ 2410 h 2446"/>
                  <a:gd name="T4" fmla="*/ 1918 w 2740"/>
                  <a:gd name="T5" fmla="*/ 2445 h 2446"/>
                  <a:gd name="T6" fmla="*/ 816 w 2740"/>
                  <a:gd name="T7" fmla="*/ 2445 h 2446"/>
                  <a:gd name="T8" fmla="*/ 685 w 2740"/>
                  <a:gd name="T9" fmla="*/ 2410 h 2446"/>
                  <a:gd name="T10" fmla="*/ 589 w 2740"/>
                  <a:gd name="T11" fmla="*/ 2314 h 2446"/>
                  <a:gd name="T12" fmla="*/ 36 w 2740"/>
                  <a:gd name="T13" fmla="*/ 1356 h 2446"/>
                  <a:gd name="T14" fmla="*/ 0 w 2740"/>
                  <a:gd name="T15" fmla="*/ 1223 h 2446"/>
                  <a:gd name="T16" fmla="*/ 36 w 2740"/>
                  <a:gd name="T17" fmla="*/ 1089 h 2446"/>
                  <a:gd name="T18" fmla="*/ 587 w 2740"/>
                  <a:gd name="T19" fmla="*/ 135 h 2446"/>
                  <a:gd name="T20" fmla="*/ 685 w 2740"/>
                  <a:gd name="T21" fmla="*/ 37 h 2446"/>
                  <a:gd name="T22" fmla="*/ 810 w 2740"/>
                  <a:gd name="T23" fmla="*/ 1 h 2446"/>
                  <a:gd name="T24" fmla="*/ 1916 w 2740"/>
                  <a:gd name="T25" fmla="*/ 1 h 2446"/>
                  <a:gd name="T26" fmla="*/ 2055 w 2740"/>
                  <a:gd name="T27" fmla="*/ 37 h 2446"/>
                  <a:gd name="T28" fmla="*/ 2151 w 2740"/>
                  <a:gd name="T29" fmla="*/ 132 h 2446"/>
                  <a:gd name="T30" fmla="*/ 2702 w 2740"/>
                  <a:gd name="T31" fmla="*/ 1086 h 2446"/>
                  <a:gd name="T32" fmla="*/ 2740 w 2740"/>
                  <a:gd name="T33" fmla="*/ 1223 h 2446"/>
                  <a:gd name="T34" fmla="*/ 2701 w 2740"/>
                  <a:gd name="T35" fmla="*/ 1361 h 2446"/>
                  <a:gd name="T36" fmla="*/ 2151 w 2740"/>
                  <a:gd name="T37" fmla="*/ 2315 h 24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0" h="2446">
                    <a:moveTo>
                      <a:pt x="2151" y="2315"/>
                    </a:moveTo>
                    <a:cubicBezTo>
                      <a:pt x="2128" y="2353"/>
                      <a:pt x="2096" y="2386"/>
                      <a:pt x="2055" y="2410"/>
                    </a:cubicBezTo>
                    <a:cubicBezTo>
                      <a:pt x="2012" y="2435"/>
                      <a:pt x="1965" y="2446"/>
                      <a:pt x="1918" y="2445"/>
                    </a:cubicBezTo>
                    <a:lnTo>
                      <a:pt x="816" y="2445"/>
                    </a:lnTo>
                    <a:cubicBezTo>
                      <a:pt x="772" y="2445"/>
                      <a:pt x="726" y="2434"/>
                      <a:pt x="685" y="2410"/>
                    </a:cubicBezTo>
                    <a:cubicBezTo>
                      <a:pt x="644" y="2386"/>
                      <a:pt x="611" y="2353"/>
                      <a:pt x="589" y="2314"/>
                    </a:cubicBezTo>
                    <a:lnTo>
                      <a:pt x="36" y="1356"/>
                    </a:lnTo>
                    <a:cubicBezTo>
                      <a:pt x="13" y="1317"/>
                      <a:pt x="0" y="1272"/>
                      <a:pt x="0" y="1223"/>
                    </a:cubicBezTo>
                    <a:cubicBezTo>
                      <a:pt x="0" y="1174"/>
                      <a:pt x="13" y="1129"/>
                      <a:pt x="36" y="1089"/>
                    </a:cubicBezTo>
                    <a:lnTo>
                      <a:pt x="587" y="135"/>
                    </a:lnTo>
                    <a:cubicBezTo>
                      <a:pt x="610" y="96"/>
                      <a:pt x="643" y="61"/>
                      <a:pt x="685" y="37"/>
                    </a:cubicBezTo>
                    <a:cubicBezTo>
                      <a:pt x="724" y="14"/>
                      <a:pt x="767" y="2"/>
                      <a:pt x="810" y="1"/>
                    </a:cubicBezTo>
                    <a:lnTo>
                      <a:pt x="1916" y="1"/>
                    </a:lnTo>
                    <a:cubicBezTo>
                      <a:pt x="1963" y="0"/>
                      <a:pt x="2011" y="11"/>
                      <a:pt x="2055" y="37"/>
                    </a:cubicBezTo>
                    <a:cubicBezTo>
                      <a:pt x="2096" y="60"/>
                      <a:pt x="2129" y="93"/>
                      <a:pt x="2151" y="132"/>
                    </a:cubicBezTo>
                    <a:lnTo>
                      <a:pt x="2702" y="1086"/>
                    </a:lnTo>
                    <a:cubicBezTo>
                      <a:pt x="2726" y="1126"/>
                      <a:pt x="2740" y="1173"/>
                      <a:pt x="2740" y="1223"/>
                    </a:cubicBezTo>
                    <a:cubicBezTo>
                      <a:pt x="2740" y="1274"/>
                      <a:pt x="2726" y="1321"/>
                      <a:pt x="2701" y="1361"/>
                    </a:cubicBezTo>
                    <a:lnTo>
                      <a:pt x="2151" y="2315"/>
                    </a:lnTo>
                    <a:close/>
                  </a:path>
                </a:pathLst>
              </a:custGeom>
              <a:gradFill>
                <a:gsLst>
                  <a:gs pos="0">
                    <a:srgbClr val="D3D3D3"/>
                  </a:gs>
                  <a:gs pos="100000">
                    <a:srgbClr val="F9F9F9"/>
                  </a:gs>
                </a:gsLst>
                <a:lin ang="21594000" scaled="0"/>
              </a:gradFill>
              <a:ln w="12700" cap="flat">
                <a:noFill/>
                <a:prstDash val="solid"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3" name="Freeform 5"/>
            <p:cNvSpPr>
              <a:spLocks/>
            </p:cNvSpPr>
            <p:nvPr/>
          </p:nvSpPr>
          <p:spPr bwMode="auto">
            <a:xfrm rot="1855731">
              <a:off x="5470180" y="1383052"/>
              <a:ext cx="576760" cy="52001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noFill/>
            <a:ln w="9525" cap="flat">
              <a:solidFill>
                <a:srgbClr val="414455"/>
              </a:solidFill>
              <a:prstDash val="sysDash"/>
              <a:miter lim="800000"/>
              <a:headEnd/>
              <a:tailEnd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1993131" y="4653136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2065139" y="5013176"/>
            <a:ext cx="8167360" cy="0"/>
          </a:xfrm>
          <a:prstGeom prst="line">
            <a:avLst/>
          </a:prstGeom>
          <a:ln>
            <a:solidFill>
              <a:srgbClr val="41445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/>
          <p:cNvGrpSpPr/>
          <p:nvPr/>
        </p:nvGrpSpPr>
        <p:grpSpPr>
          <a:xfrm>
            <a:off x="10375371" y="4882752"/>
            <a:ext cx="258720" cy="233265"/>
            <a:chOff x="3720691" y="2824413"/>
            <a:chExt cx="1341120" cy="1209172"/>
          </a:xfrm>
        </p:grpSpPr>
        <p:sp>
          <p:nvSpPr>
            <p:cNvPr id="39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1968549" y="5160733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17348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23092" y="1916003"/>
            <a:ext cx="12218267" cy="3168352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730280" y="2824413"/>
            <a:ext cx="1341120" cy="1209172"/>
            <a:chOff x="3720691" y="2824413"/>
            <a:chExt cx="1341120" cy="1209172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" name="Freeform 89"/>
          <p:cNvSpPr>
            <a:spLocks noEditPoints="1"/>
          </p:cNvSpPr>
          <p:nvPr/>
        </p:nvSpPr>
        <p:spPr bwMode="auto">
          <a:xfrm>
            <a:off x="3248321" y="3174257"/>
            <a:ext cx="316328" cy="509483"/>
          </a:xfrm>
          <a:custGeom>
            <a:avLst/>
            <a:gdLst>
              <a:gd name="T0" fmla="*/ 70 w 124"/>
              <a:gd name="T1" fmla="*/ 160 h 200"/>
              <a:gd name="T2" fmla="*/ 70 w 124"/>
              <a:gd name="T3" fmla="*/ 184 h 200"/>
              <a:gd name="T4" fmla="*/ 97 w 124"/>
              <a:gd name="T5" fmla="*/ 184 h 200"/>
              <a:gd name="T6" fmla="*/ 97 w 124"/>
              <a:gd name="T7" fmla="*/ 200 h 200"/>
              <a:gd name="T8" fmla="*/ 25 w 124"/>
              <a:gd name="T9" fmla="*/ 200 h 200"/>
              <a:gd name="T10" fmla="*/ 25 w 124"/>
              <a:gd name="T11" fmla="*/ 184 h 200"/>
              <a:gd name="T12" fmla="*/ 53 w 124"/>
              <a:gd name="T13" fmla="*/ 184 h 200"/>
              <a:gd name="T14" fmla="*/ 53 w 124"/>
              <a:gd name="T15" fmla="*/ 160 h 200"/>
              <a:gd name="T16" fmla="*/ 0 w 124"/>
              <a:gd name="T17" fmla="*/ 98 h 200"/>
              <a:gd name="T18" fmla="*/ 0 w 124"/>
              <a:gd name="T19" fmla="*/ 76 h 200"/>
              <a:gd name="T20" fmla="*/ 17 w 124"/>
              <a:gd name="T21" fmla="*/ 76 h 200"/>
              <a:gd name="T22" fmla="*/ 17 w 124"/>
              <a:gd name="T23" fmla="*/ 98 h 200"/>
              <a:gd name="T24" fmla="*/ 30 w 124"/>
              <a:gd name="T25" fmla="*/ 130 h 200"/>
              <a:gd name="T26" fmla="*/ 62 w 124"/>
              <a:gd name="T27" fmla="*/ 144 h 200"/>
              <a:gd name="T28" fmla="*/ 94 w 124"/>
              <a:gd name="T29" fmla="*/ 130 h 200"/>
              <a:gd name="T30" fmla="*/ 105 w 124"/>
              <a:gd name="T31" fmla="*/ 98 h 200"/>
              <a:gd name="T32" fmla="*/ 105 w 124"/>
              <a:gd name="T33" fmla="*/ 76 h 200"/>
              <a:gd name="T34" fmla="*/ 124 w 124"/>
              <a:gd name="T35" fmla="*/ 76 h 200"/>
              <a:gd name="T36" fmla="*/ 124 w 124"/>
              <a:gd name="T37" fmla="*/ 98 h 200"/>
              <a:gd name="T38" fmla="*/ 70 w 124"/>
              <a:gd name="T39" fmla="*/ 160 h 200"/>
              <a:gd name="T40" fmla="*/ 63 w 124"/>
              <a:gd name="T41" fmla="*/ 132 h 200"/>
              <a:gd name="T42" fmla="*/ 29 w 124"/>
              <a:gd name="T43" fmla="*/ 97 h 200"/>
              <a:gd name="T44" fmla="*/ 29 w 124"/>
              <a:gd name="T45" fmla="*/ 88 h 200"/>
              <a:gd name="T46" fmla="*/ 77 w 124"/>
              <a:gd name="T47" fmla="*/ 88 h 200"/>
              <a:gd name="T48" fmla="*/ 77 w 124"/>
              <a:gd name="T49" fmla="*/ 80 h 200"/>
              <a:gd name="T50" fmla="*/ 29 w 124"/>
              <a:gd name="T51" fmla="*/ 80 h 200"/>
              <a:gd name="T52" fmla="*/ 29 w 124"/>
              <a:gd name="T53" fmla="*/ 64 h 200"/>
              <a:gd name="T54" fmla="*/ 77 w 124"/>
              <a:gd name="T55" fmla="*/ 64 h 200"/>
              <a:gd name="T56" fmla="*/ 77 w 124"/>
              <a:gd name="T57" fmla="*/ 56 h 200"/>
              <a:gd name="T58" fmla="*/ 29 w 124"/>
              <a:gd name="T59" fmla="*/ 56 h 200"/>
              <a:gd name="T60" fmla="*/ 29 w 124"/>
              <a:gd name="T61" fmla="*/ 44 h 200"/>
              <a:gd name="T62" fmla="*/ 77 w 124"/>
              <a:gd name="T63" fmla="*/ 44 h 200"/>
              <a:gd name="T64" fmla="*/ 77 w 124"/>
              <a:gd name="T65" fmla="*/ 36 h 200"/>
              <a:gd name="T66" fmla="*/ 29 w 124"/>
              <a:gd name="T67" fmla="*/ 36 h 200"/>
              <a:gd name="T68" fmla="*/ 63 w 124"/>
              <a:gd name="T69" fmla="*/ 0 h 200"/>
              <a:gd name="T70" fmla="*/ 97 w 124"/>
              <a:gd name="T71" fmla="*/ 36 h 200"/>
              <a:gd name="T72" fmla="*/ 97 w 124"/>
              <a:gd name="T73" fmla="*/ 97 h 200"/>
              <a:gd name="T74" fmla="*/ 63 w 124"/>
              <a:gd name="T75" fmla="*/ 13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4" h="200">
                <a:moveTo>
                  <a:pt x="70" y="160"/>
                </a:moveTo>
                <a:cubicBezTo>
                  <a:pt x="70" y="184"/>
                  <a:pt x="70" y="184"/>
                  <a:pt x="70" y="184"/>
                </a:cubicBezTo>
                <a:cubicBezTo>
                  <a:pt x="97" y="184"/>
                  <a:pt x="97" y="184"/>
                  <a:pt x="97" y="184"/>
                </a:cubicBezTo>
                <a:cubicBezTo>
                  <a:pt x="97" y="200"/>
                  <a:pt x="97" y="200"/>
                  <a:pt x="97" y="200"/>
                </a:cubicBezTo>
                <a:cubicBezTo>
                  <a:pt x="25" y="200"/>
                  <a:pt x="25" y="200"/>
                  <a:pt x="25" y="200"/>
                </a:cubicBezTo>
                <a:cubicBezTo>
                  <a:pt x="25" y="184"/>
                  <a:pt x="25" y="184"/>
                  <a:pt x="25" y="184"/>
                </a:cubicBezTo>
                <a:cubicBezTo>
                  <a:pt x="53" y="184"/>
                  <a:pt x="53" y="184"/>
                  <a:pt x="53" y="184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23" y="156"/>
                  <a:pt x="0" y="130"/>
                  <a:pt x="0" y="98"/>
                </a:cubicBezTo>
                <a:cubicBezTo>
                  <a:pt x="0" y="76"/>
                  <a:pt x="0" y="76"/>
                  <a:pt x="0" y="76"/>
                </a:cubicBezTo>
                <a:cubicBezTo>
                  <a:pt x="17" y="76"/>
                  <a:pt x="17" y="76"/>
                  <a:pt x="17" y="76"/>
                </a:cubicBezTo>
                <a:cubicBezTo>
                  <a:pt x="17" y="98"/>
                  <a:pt x="17" y="98"/>
                  <a:pt x="17" y="98"/>
                </a:cubicBezTo>
                <a:cubicBezTo>
                  <a:pt x="17" y="111"/>
                  <a:pt x="22" y="122"/>
                  <a:pt x="30" y="130"/>
                </a:cubicBezTo>
                <a:cubicBezTo>
                  <a:pt x="38" y="139"/>
                  <a:pt x="49" y="144"/>
                  <a:pt x="62" y="144"/>
                </a:cubicBezTo>
                <a:cubicBezTo>
                  <a:pt x="75" y="144"/>
                  <a:pt x="86" y="139"/>
                  <a:pt x="94" y="130"/>
                </a:cubicBezTo>
                <a:cubicBezTo>
                  <a:pt x="102" y="122"/>
                  <a:pt x="105" y="111"/>
                  <a:pt x="105" y="98"/>
                </a:cubicBezTo>
                <a:cubicBezTo>
                  <a:pt x="105" y="76"/>
                  <a:pt x="105" y="76"/>
                  <a:pt x="105" y="76"/>
                </a:cubicBezTo>
                <a:cubicBezTo>
                  <a:pt x="124" y="76"/>
                  <a:pt x="124" y="76"/>
                  <a:pt x="124" y="76"/>
                </a:cubicBezTo>
                <a:cubicBezTo>
                  <a:pt x="124" y="98"/>
                  <a:pt x="124" y="98"/>
                  <a:pt x="124" y="98"/>
                </a:cubicBezTo>
                <a:cubicBezTo>
                  <a:pt x="124" y="130"/>
                  <a:pt x="100" y="156"/>
                  <a:pt x="70" y="160"/>
                </a:cubicBezTo>
                <a:close/>
                <a:moveTo>
                  <a:pt x="63" y="132"/>
                </a:moveTo>
                <a:cubicBezTo>
                  <a:pt x="45" y="132"/>
                  <a:pt x="29" y="116"/>
                  <a:pt x="29" y="97"/>
                </a:cubicBezTo>
                <a:cubicBezTo>
                  <a:pt x="29" y="88"/>
                  <a:pt x="29" y="88"/>
                  <a:pt x="29" y="88"/>
                </a:cubicBezTo>
                <a:cubicBezTo>
                  <a:pt x="77" y="88"/>
                  <a:pt x="77" y="88"/>
                  <a:pt x="77" y="88"/>
                </a:cubicBezTo>
                <a:cubicBezTo>
                  <a:pt x="77" y="80"/>
                  <a:pt x="77" y="80"/>
                  <a:pt x="77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9" y="64"/>
                  <a:pt x="29" y="64"/>
                  <a:pt x="29" y="64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56"/>
                  <a:pt x="77" y="56"/>
                  <a:pt x="77" y="56"/>
                </a:cubicBezTo>
                <a:cubicBezTo>
                  <a:pt x="29" y="56"/>
                  <a:pt x="29" y="56"/>
                  <a:pt x="29" y="56"/>
                </a:cubicBezTo>
                <a:cubicBezTo>
                  <a:pt x="29" y="44"/>
                  <a:pt x="29" y="44"/>
                  <a:pt x="29" y="44"/>
                </a:cubicBezTo>
                <a:cubicBezTo>
                  <a:pt x="77" y="44"/>
                  <a:pt x="77" y="44"/>
                  <a:pt x="77" y="44"/>
                </a:cubicBezTo>
                <a:cubicBezTo>
                  <a:pt x="77" y="36"/>
                  <a:pt x="77" y="36"/>
                  <a:pt x="77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30" y="17"/>
                  <a:pt x="46" y="0"/>
                  <a:pt x="63" y="0"/>
                </a:cubicBezTo>
                <a:cubicBezTo>
                  <a:pt x="82" y="0"/>
                  <a:pt x="97" y="16"/>
                  <a:pt x="97" y="36"/>
                </a:cubicBezTo>
                <a:cubicBezTo>
                  <a:pt x="97" y="97"/>
                  <a:pt x="97" y="97"/>
                  <a:pt x="97" y="97"/>
                </a:cubicBezTo>
                <a:cubicBezTo>
                  <a:pt x="97" y="116"/>
                  <a:pt x="82" y="132"/>
                  <a:pt x="63" y="132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4243080" y="3068960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414455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rgbClr val="414455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4243080" y="2792541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414455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414455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1855731">
            <a:off x="2827097" y="2901968"/>
            <a:ext cx="1157449" cy="1043573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rgbClr val="C00000"/>
            </a:solidFill>
            <a:prstDash val="sysDash"/>
            <a:miter lim="800000"/>
            <a:headEnd/>
            <a:tailEnd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1435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2195</Words>
  <Application>Microsoft Office PowerPoint</Application>
  <PresentationFormat>自定义</PresentationFormat>
  <Paragraphs>417</Paragraphs>
  <Slides>28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8" baseType="lpstr">
      <vt:lpstr>Impact MT Std</vt:lpstr>
      <vt:lpstr>方正兰亭黑简体</vt:lpstr>
      <vt:lpstr>宋体</vt:lpstr>
      <vt:lpstr>微软雅黑</vt:lpstr>
      <vt:lpstr>造字工房劲黑（非商用）常规体</vt:lpstr>
      <vt:lpstr>Arial</vt:lpstr>
      <vt:lpstr>Calibri</vt:lpstr>
      <vt:lpstr>LilyUPC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user</dc:creator>
  <cp:keywords>user</cp:keywords>
  <dc:description>https://800sucai.taobao.com</dc:description>
  <cp:lastModifiedBy>Sky123.Org</cp:lastModifiedBy>
  <cp:revision>423</cp:revision>
  <dcterms:created xsi:type="dcterms:W3CDTF">2015-11-26T04:19:55Z</dcterms:created>
  <dcterms:modified xsi:type="dcterms:W3CDTF">2020-03-18T04:35:09Z</dcterms:modified>
  <cp:category>https://800sucai.taobao.com</cp:category>
</cp:coreProperties>
</file>