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3"/>
  </p:handoutMasterIdLst>
  <p:sldIdLst>
    <p:sldId id="257" r:id="rId3"/>
    <p:sldId id="289" r:id="rId5"/>
    <p:sldId id="258" r:id="rId6"/>
    <p:sldId id="260" r:id="rId7"/>
    <p:sldId id="261" r:id="rId8"/>
    <p:sldId id="262" r:id="rId9"/>
    <p:sldId id="263" r:id="rId10"/>
    <p:sldId id="264" r:id="rId11"/>
    <p:sldId id="265" r:id="rId12"/>
    <p:sldId id="266" r:id="rId13"/>
    <p:sldId id="267" r:id="rId14"/>
    <p:sldId id="272" r:id="rId15"/>
    <p:sldId id="274" r:id="rId16"/>
    <p:sldId id="276" r:id="rId17"/>
    <p:sldId id="277" r:id="rId18"/>
    <p:sldId id="278" r:id="rId19"/>
    <p:sldId id="282" r:id="rId20"/>
    <p:sldId id="291" r:id="rId21"/>
    <p:sldId id="292" r:id="rId22"/>
    <p:sldId id="293" r:id="rId23"/>
    <p:sldId id="279" r:id="rId24"/>
    <p:sldId id="287" r:id="rId25"/>
    <p:sldId id="283" r:id="rId26"/>
    <p:sldId id="281" r:id="rId27"/>
    <p:sldId id="294" r:id="rId28"/>
    <p:sldId id="284" r:id="rId29"/>
    <p:sldId id="286" r:id="rId30"/>
    <p:sldId id="288" r:id="rId31"/>
    <p:sldId id="290" r:id="rId32"/>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4482"/>
    <a:srgbClr val="4557A5"/>
    <a:srgbClr val="F1E9E3"/>
    <a:srgbClr val="F8F8F8"/>
    <a:srgbClr val="E6EAEE"/>
    <a:srgbClr val="F4F4F4"/>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99" autoAdjust="0"/>
    <p:restoredTop sz="96424" autoAdjust="0"/>
  </p:normalViewPr>
  <p:slideViewPr>
    <p:cSldViewPr snapToGrid="0">
      <p:cViewPr varScale="1">
        <p:scale>
          <a:sx n="84" d="100"/>
          <a:sy n="84" d="100"/>
        </p:scale>
        <p:origin x="132" y="96"/>
      </p:cViewPr>
      <p:guideLst>
        <p:guide pos="1073"/>
        <p:guide pos="6607"/>
        <p:guide pos="3840"/>
        <p:guide orient="horz" pos="2141"/>
      </p:guideLst>
    </p:cSldViewPr>
  </p:slideViewPr>
  <p:notesTextViewPr>
    <p:cViewPr>
      <p:scale>
        <a:sx n="1" d="1"/>
        <a:sy n="1" d="1"/>
      </p:scale>
      <p:origin x="0" y="0"/>
    </p:cViewPr>
  </p:notesTextViewPr>
  <p:sorterViewPr>
    <p:cViewPr>
      <p:scale>
        <a:sx n="100" d="100"/>
        <a:sy n="100" d="100"/>
      </p:scale>
      <p:origin x="0" y="-3204"/>
    </p:cViewPr>
  </p:sorterViewPr>
  <p:notesViewPr>
    <p:cSldViewPr snapToGrid="0">
      <p:cViewPr varScale="1">
        <p:scale>
          <a:sx n="85" d="100"/>
          <a:sy n="85" d="100"/>
        </p:scale>
        <p:origin x="3804" y="10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tags" Target="tags/tag1.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handoutMaster" Target="handoutMasters/handoutMaster1.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0691139627985275"/>
          <c:y val="0.139385914075962"/>
          <c:w val="0.89640330589116"/>
          <c:h val="0.860614085924038"/>
        </c:manualLayout>
      </c:layout>
      <c:pieChart>
        <c:varyColors val="1"/>
        <c:ser>
          <c:idx val="0"/>
          <c:order val="0"/>
          <c:tx>
            <c:strRef>
              <c:f>Sheet1!$B$1</c:f>
              <c:strCache>
                <c:ptCount val="1"/>
                <c:pt idx="0">
                  <c:v>列1</c:v>
                </c:pt>
              </c:strCache>
            </c:strRef>
          </c:tx>
          <c:spPr>
            <a:ln w="19050">
              <a:noFill/>
            </a:ln>
          </c:spPr>
          <c:explosion val="0"/>
          <c:dPt>
            <c:idx val="0"/>
            <c:bubble3D val="0"/>
            <c:spPr>
              <a:solidFill>
                <a:schemeClr val="accent5">
                  <a:lumMod val="20000"/>
                  <a:lumOff val="80000"/>
                </a:schemeClr>
              </a:solidFill>
              <a:ln w="25400">
                <a:noFill/>
              </a:ln>
              <a:effectLst/>
              <a:sp3d/>
            </c:spPr>
          </c:dPt>
          <c:dPt>
            <c:idx val="1"/>
            <c:bubble3D val="0"/>
            <c:spPr>
              <a:solidFill>
                <a:schemeClr val="accent5"/>
              </a:solidFill>
              <a:ln w="25400">
                <a:noFill/>
              </a:ln>
              <a:effectLst/>
              <a:sp3d/>
            </c:spPr>
          </c:dPt>
          <c:dPt>
            <c:idx val="2"/>
            <c:bubble3D val="0"/>
            <c:spPr>
              <a:solidFill>
                <a:schemeClr val="accent5">
                  <a:lumMod val="60000"/>
                  <a:lumOff val="40000"/>
                </a:schemeClr>
              </a:solidFill>
              <a:ln w="25400">
                <a:noFill/>
              </a:ln>
              <a:effectLst/>
              <a:sp3d/>
            </c:spPr>
          </c:dPt>
          <c:dPt>
            <c:idx val="3"/>
            <c:bubble3D val="0"/>
            <c:spPr>
              <a:solidFill>
                <a:schemeClr val="accent4">
                  <a:lumMod val="90000"/>
                </a:schemeClr>
              </a:solidFill>
              <a:ln w="25400">
                <a:noFill/>
              </a:ln>
              <a:effectLst/>
              <a:sp3d/>
            </c:spPr>
          </c:dPt>
          <c:dPt>
            <c:idx val="4"/>
            <c:bubble3D val="0"/>
            <c:spPr>
              <a:solidFill>
                <a:schemeClr val="accent5">
                  <a:lumMod val="40000"/>
                  <a:lumOff val="60000"/>
                </a:schemeClr>
              </a:solidFill>
              <a:ln w="25400">
                <a:noFill/>
              </a:ln>
              <a:effectLst/>
              <a:sp3d/>
            </c:spPr>
          </c:dPt>
          <c:dLbls>
            <c:dLbl>
              <c:idx val="1"/>
              <c:layout/>
              <c:numFmt formatCode="General" sourceLinked="1"/>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p>
              </c:txPr>
              <c:dLblPos val="bestFit"/>
              <c:showLegendKey val="0"/>
              <c:showVal val="1"/>
              <c:showCatName val="0"/>
              <c:showSerName val="0"/>
              <c:showPercent val="0"/>
              <c:showBubbleSize val="0"/>
              <c:extLst>
                <c:ext xmlns:c15="http://schemas.microsoft.com/office/drawing/2012/chart" uri="{CE6537A1-D6FC-4f65-9D91-7224C49458BB}"/>
              </c:extLst>
            </c:dLbl>
            <c:dLbl>
              <c:idx val="2"/>
              <c:layout>
                <c:manualLayout>
                  <c:x val="0.0684569980114836"/>
                  <c:y val="-0.275664469060423"/>
                </c:manualLayout>
              </c:layout>
              <c:numFmt formatCode="General" sourceLinked="1"/>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p>
              </c:txPr>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微软雅黑 Light" panose="020B0502040204020203" pitchFamily="34" charset="-122"/>
                    <a:ea typeface="微软雅黑 Light" panose="020B0502040204020203" pitchFamily="34" charset="-122"/>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硕士</c:v>
                </c:pt>
                <c:pt idx="1">
                  <c:v>本科</c:v>
                </c:pt>
                <c:pt idx="2">
                  <c:v>大专</c:v>
                </c:pt>
                <c:pt idx="3">
                  <c:v>中专</c:v>
                </c:pt>
                <c:pt idx="4">
                  <c:v>高中</c:v>
                </c:pt>
              </c:strCache>
            </c:strRef>
          </c:cat>
          <c:val>
            <c:numRef>
              <c:f>Sheet1!$B$2:$B$6</c:f>
              <c:numCache>
                <c:formatCode>0%</c:formatCode>
                <c:ptCount val="5"/>
                <c:pt idx="0">
                  <c:v>0.04</c:v>
                </c:pt>
                <c:pt idx="1">
                  <c:v>0.21</c:v>
                </c:pt>
                <c:pt idx="2">
                  <c:v>0.52</c:v>
                </c:pt>
                <c:pt idx="3">
                  <c:v>0.13</c:v>
                </c:pt>
                <c:pt idx="4">
                  <c:v>0.07</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p>
      </c:txPr>
    </c:legend>
    <c:plotVisOnly val="1"/>
    <c:dispBlanksAs val="gap"/>
    <c:showDLblsOverMax val="0"/>
  </c:chart>
  <c:spPr>
    <a:noFill/>
    <a:ln>
      <a:noFill/>
    </a:ln>
    <a:effectLst/>
  </c:spPr>
  <c:txPr>
    <a:bodyPr/>
    <a:lstStyle/>
    <a:p>
      <a:pPr>
        <a:defRPr lang="zh-CN">
          <a:latin typeface="微软雅黑 Light" panose="020B0502040204020203" pitchFamily="34" charset="-122"/>
          <a:ea typeface="微软雅黑 Light" panose="020B0502040204020203" pitchFamily="34" charset="-122"/>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0691139627985275"/>
          <c:y val="0.139385914075962"/>
          <c:w val="0.89640330589116"/>
          <c:h val="0.860614085924038"/>
        </c:manualLayout>
      </c:layout>
      <c:pieChart>
        <c:varyColors val="1"/>
        <c:ser>
          <c:idx val="0"/>
          <c:order val="0"/>
          <c:tx>
            <c:strRef>
              <c:f>Sheet1!$B$1</c:f>
              <c:strCache>
                <c:ptCount val="1"/>
                <c:pt idx="0">
                  <c:v>列1</c:v>
                </c:pt>
              </c:strCache>
            </c:strRef>
          </c:tx>
          <c:spPr>
            <a:ln w="19050">
              <a:noFill/>
            </a:ln>
          </c:spPr>
          <c:explosion val="0"/>
          <c:dPt>
            <c:idx val="0"/>
            <c:bubble3D val="0"/>
            <c:spPr>
              <a:solidFill>
                <a:schemeClr val="accent5">
                  <a:lumMod val="40000"/>
                  <a:lumOff val="60000"/>
                </a:schemeClr>
              </a:solidFill>
              <a:ln w="25400">
                <a:noFill/>
              </a:ln>
              <a:effectLst/>
              <a:sp3d/>
            </c:spPr>
          </c:dPt>
          <c:dPt>
            <c:idx val="1"/>
            <c:bubble3D val="0"/>
            <c:spPr>
              <a:solidFill>
                <a:schemeClr val="accent5"/>
              </a:solidFill>
              <a:ln w="25400">
                <a:noFill/>
              </a:ln>
              <a:effectLst/>
              <a:sp3d/>
            </c:spPr>
          </c:dPt>
          <c:dPt>
            <c:idx val="2"/>
            <c:bubble3D val="0"/>
            <c:spPr>
              <a:solidFill>
                <a:schemeClr val="accent4">
                  <a:lumMod val="75000"/>
                </a:schemeClr>
              </a:solidFill>
              <a:ln w="25400">
                <a:noFill/>
              </a:ln>
              <a:effectLst/>
              <a:sp3d/>
            </c:spPr>
          </c:dPt>
          <c:dPt>
            <c:idx val="3"/>
            <c:bubble3D val="0"/>
            <c:spPr>
              <a:solidFill>
                <a:schemeClr val="accent5">
                  <a:lumMod val="60000"/>
                  <a:lumOff val="40000"/>
                </a:schemeClr>
              </a:solidFill>
              <a:ln w="25400">
                <a:noFill/>
              </a:ln>
              <a:effectLst/>
              <a:sp3d/>
            </c:spPr>
          </c:dPt>
          <c:dPt>
            <c:idx val="4"/>
            <c:bubble3D val="0"/>
            <c:spPr>
              <a:solidFill>
                <a:schemeClr val="accent5">
                  <a:lumMod val="20000"/>
                  <a:lumOff val="80000"/>
                </a:schemeClr>
              </a:solidFill>
              <a:ln w="25400">
                <a:noFill/>
              </a:ln>
              <a:effectLst/>
              <a:sp3d/>
            </c:spPr>
          </c:dPt>
          <c:dLbls>
            <c:dLbl>
              <c:idx val="1"/>
              <c:layout>
                <c:manualLayout>
                  <c:x val="-0.081677377760374"/>
                  <c:y val="0.0810301946584904"/>
                </c:manualLayout>
              </c:layout>
              <c:numFmt formatCode="General" sourceLinked="1"/>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p>
              </c:txPr>
              <c:dLblPos val="bestFi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122932258150348"/>
                  <c:y val="0.00392079811687221"/>
                </c:manualLayout>
              </c:layout>
              <c:numFmt formatCode="General" sourceLinked="1"/>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tx1"/>
                      </a:solidFill>
                      <a:latin typeface="微软雅黑 Light" panose="020B0502040204020203" pitchFamily="34" charset="-122"/>
                      <a:ea typeface="微软雅黑 Light" panose="020B0502040204020203" pitchFamily="34" charset="-122"/>
                      <a:cs typeface="+mn-cs"/>
                    </a:defRPr>
                  </a:pPr>
                </a:p>
              </c:txPr>
              <c:dLblPos val="bestFi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119994075599216"/>
                  <c:y val="-0.26867483738099"/>
                </c:manualLayout>
              </c:layout>
              <c:numFmt formatCode="General" sourceLinked="1"/>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p>
              </c:txPr>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微软雅黑 Light" panose="020B0502040204020203" pitchFamily="34" charset="-122"/>
                    <a:ea typeface="微软雅黑 Light" panose="020B0502040204020203" pitchFamily="34" charset="-122"/>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45岁以上</c:v>
                </c:pt>
                <c:pt idx="1">
                  <c:v>40-44岁</c:v>
                </c:pt>
                <c:pt idx="2">
                  <c:v>31-39岁</c:v>
                </c:pt>
                <c:pt idx="3">
                  <c:v>25-30岁</c:v>
                </c:pt>
                <c:pt idx="4">
                  <c:v>25岁以下</c:v>
                </c:pt>
              </c:strCache>
            </c:strRef>
          </c:cat>
          <c:val>
            <c:numRef>
              <c:f>Sheet1!$B$2:$B$6</c:f>
              <c:numCache>
                <c:formatCode>0%</c:formatCode>
                <c:ptCount val="5"/>
                <c:pt idx="0">
                  <c:v>0.1</c:v>
                </c:pt>
                <c:pt idx="1">
                  <c:v>0.07</c:v>
                </c:pt>
                <c:pt idx="2">
                  <c:v>0.15</c:v>
                </c:pt>
                <c:pt idx="3">
                  <c:v>0.47</c:v>
                </c:pt>
                <c:pt idx="4">
                  <c:v>0.21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p>
      </c:txPr>
    </c:legend>
    <c:plotVisOnly val="1"/>
    <c:dispBlanksAs val="gap"/>
    <c:showDLblsOverMax val="0"/>
  </c:chart>
  <c:spPr>
    <a:noFill/>
    <a:ln>
      <a:noFill/>
    </a:ln>
    <a:effectLst/>
  </c:spPr>
  <c:txPr>
    <a:bodyPr/>
    <a:lstStyle/>
    <a:p>
      <a:pPr>
        <a:defRPr lang="zh-CN">
          <a:latin typeface="微软雅黑 Light" panose="020B0502040204020203" pitchFamily="34" charset="-122"/>
          <a:ea typeface="微软雅黑 Light" panose="020B0502040204020203" pitchFamily="34" charset="-122"/>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0691139627985275"/>
          <c:y val="0.139385914075962"/>
          <c:w val="0.89640330589116"/>
          <c:h val="0.860614085924038"/>
        </c:manualLayout>
      </c:layout>
      <c:pieChart>
        <c:varyColors val="1"/>
        <c:ser>
          <c:idx val="0"/>
          <c:order val="0"/>
          <c:tx>
            <c:strRef>
              <c:f>Sheet1!$B$1</c:f>
              <c:strCache>
                <c:ptCount val="1"/>
                <c:pt idx="0">
                  <c:v>列1</c:v>
                </c:pt>
              </c:strCache>
            </c:strRef>
          </c:tx>
          <c:spPr>
            <a:ln w="19050">
              <a:noFill/>
            </a:ln>
          </c:spPr>
          <c:explosion val="0"/>
          <c:dPt>
            <c:idx val="0"/>
            <c:bubble3D val="0"/>
            <c:spPr>
              <a:solidFill>
                <a:schemeClr val="accent5">
                  <a:lumMod val="40000"/>
                  <a:lumOff val="60000"/>
                </a:schemeClr>
              </a:solidFill>
              <a:ln w="25400">
                <a:noFill/>
              </a:ln>
              <a:effectLst/>
              <a:sp3d/>
            </c:spPr>
          </c:dPt>
          <c:dPt>
            <c:idx val="1"/>
            <c:bubble3D val="0"/>
            <c:spPr>
              <a:solidFill>
                <a:schemeClr val="accent5"/>
              </a:solidFill>
              <a:ln w="25400">
                <a:noFill/>
              </a:ln>
              <a:effectLst/>
              <a:sp3d/>
            </c:spPr>
          </c:dPt>
          <c:dPt>
            <c:idx val="2"/>
            <c:bubble3D val="0"/>
            <c:spPr>
              <a:solidFill>
                <a:schemeClr val="accent4">
                  <a:lumMod val="75000"/>
                </a:schemeClr>
              </a:solidFill>
              <a:ln w="25400">
                <a:noFill/>
              </a:ln>
              <a:effectLst/>
              <a:sp3d/>
            </c:spPr>
          </c:dPt>
          <c:dPt>
            <c:idx val="3"/>
            <c:bubble3D val="0"/>
            <c:spPr>
              <a:solidFill>
                <a:schemeClr val="accent5">
                  <a:lumMod val="60000"/>
                  <a:lumOff val="40000"/>
                </a:schemeClr>
              </a:solidFill>
              <a:ln w="25400">
                <a:noFill/>
              </a:ln>
              <a:effectLst/>
              <a:sp3d/>
            </c:spPr>
          </c:dPt>
          <c:dPt>
            <c:idx val="4"/>
            <c:bubble3D val="0"/>
            <c:spPr>
              <a:solidFill>
                <a:schemeClr val="accent5">
                  <a:lumMod val="20000"/>
                  <a:lumOff val="80000"/>
                </a:schemeClr>
              </a:solidFill>
              <a:ln w="25400">
                <a:noFill/>
              </a:ln>
              <a:effectLst/>
              <a:sp3d/>
            </c:spPr>
          </c:dPt>
          <c:dLbls>
            <c:dLbl>
              <c:idx val="1"/>
              <c:layout>
                <c:manualLayout>
                  <c:x val="-0.102610574490274"/>
                  <c:y val="0.0251131412230314"/>
                </c:manualLayout>
              </c:layout>
              <c:numFmt formatCode="General" sourceLinked="1"/>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p>
              </c:txPr>
              <c:dLblPos val="bestFi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137884541528849"/>
                  <c:y val="-0.226737047304396"/>
                </c:manualLayout>
              </c:layout>
              <c:numFmt formatCode="General" sourceLinked="1"/>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tx1"/>
                      </a:solidFill>
                      <a:latin typeface="微软雅黑 Light" panose="020B0502040204020203" pitchFamily="34" charset="-122"/>
                      <a:ea typeface="微软雅黑 Light" panose="020B0502040204020203" pitchFamily="34" charset="-122"/>
                      <a:cs typeface="+mn-cs"/>
                    </a:defRPr>
                  </a:pPr>
                </a:p>
              </c:txPr>
              <c:dLblPos val="bestFi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119994075599216"/>
                  <c:y val="-0.26867483738099"/>
                </c:manualLayout>
              </c:layout>
              <c:numFmt formatCode="General" sourceLinked="1"/>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p>
              </c:txPr>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微软雅黑 Light" panose="020B0502040204020203" pitchFamily="34" charset="-122"/>
                    <a:ea typeface="微软雅黑 Light" panose="020B0502040204020203" pitchFamily="34" charset="-122"/>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10年以上</c:v>
                </c:pt>
                <c:pt idx="1">
                  <c:v>小于1年</c:v>
                </c:pt>
                <c:pt idx="2">
                  <c:v>1-2年</c:v>
                </c:pt>
                <c:pt idx="3">
                  <c:v>3-5年</c:v>
                </c:pt>
                <c:pt idx="4">
                  <c:v>6-9年</c:v>
                </c:pt>
              </c:strCache>
            </c:strRef>
          </c:cat>
          <c:val>
            <c:numRef>
              <c:f>Sheet1!$B$2:$B$6</c:f>
              <c:numCache>
                <c:formatCode>0%</c:formatCode>
                <c:ptCount val="5"/>
                <c:pt idx="0">
                  <c:v>0.17</c:v>
                </c:pt>
                <c:pt idx="1">
                  <c:v>0.1</c:v>
                </c:pt>
                <c:pt idx="2">
                  <c:v>0.16</c:v>
                </c:pt>
                <c:pt idx="3">
                  <c:v>0.39</c:v>
                </c:pt>
                <c:pt idx="4">
                  <c:v>0.18</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Light" panose="020B0502040204020203" pitchFamily="34" charset="-122"/>
              <a:ea typeface="微软雅黑 Light" panose="020B0502040204020203" pitchFamily="34" charset="-122"/>
              <a:cs typeface="+mn-cs"/>
            </a:defRPr>
          </a:pPr>
        </a:p>
      </c:txPr>
    </c:legend>
    <c:plotVisOnly val="1"/>
    <c:dispBlanksAs val="gap"/>
    <c:showDLblsOverMax val="0"/>
  </c:chart>
  <c:spPr>
    <a:noFill/>
    <a:ln>
      <a:noFill/>
    </a:ln>
    <a:effectLst/>
  </c:spPr>
  <c:txPr>
    <a:bodyPr/>
    <a:lstStyle/>
    <a:p>
      <a:pPr>
        <a:defRPr lang="zh-CN">
          <a:latin typeface="微软雅黑 Light" panose="020B0502040204020203" pitchFamily="34" charset="-122"/>
          <a:ea typeface="微软雅黑 Light" panose="020B0502040204020203" pitchFamily="34" charset="-122"/>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3085979-A069-4201-8929-1484B7F55072}"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A5A7CF-4D8A-47A4-B2D1-F15AFEA2C953}"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5EFF5-1C63-454A-952C-D222E78549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1DF127-AB64-486F-BA24-E5D3DD82A22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81DF127-AB64-486F-BA24-E5D3DD82A22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2A586E0-EEE9-42DC-A4A4-C62040A8066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888E98-CB78-4B37-A687-C8190EFD60D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2" name="任意多边形 21"/>
          <p:cNvSpPr/>
          <p:nvPr userDrawn="1"/>
        </p:nvSpPr>
        <p:spPr>
          <a:xfrm flipV="1">
            <a:off x="0" y="1"/>
            <a:ext cx="12192000" cy="1268361"/>
          </a:xfrm>
          <a:custGeom>
            <a:avLst/>
            <a:gdLst>
              <a:gd name="connsiteX0" fmla="*/ 0 w 12192000"/>
              <a:gd name="connsiteY0" fmla="*/ 1268361 h 1268361"/>
              <a:gd name="connsiteX1" fmla="*/ 12192000 w 12192000"/>
              <a:gd name="connsiteY1" fmla="*/ 1268361 h 1268361"/>
              <a:gd name="connsiteX2" fmla="*/ 12192000 w 12192000"/>
              <a:gd name="connsiteY2" fmla="*/ 473085 h 1268361"/>
              <a:gd name="connsiteX3" fmla="*/ 11685883 w 12192000"/>
              <a:gd name="connsiteY3" fmla="*/ 396568 h 1268361"/>
              <a:gd name="connsiteX4" fmla="*/ 6095998 w 12192000"/>
              <a:gd name="connsiteY4" fmla="*/ 0 h 1268361"/>
              <a:gd name="connsiteX5" fmla="*/ 506118 w 12192000"/>
              <a:gd name="connsiteY5" fmla="*/ 396568 h 1268361"/>
              <a:gd name="connsiteX6" fmla="*/ 0 w 12192000"/>
              <a:gd name="connsiteY6" fmla="*/ 473084 h 126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268361">
                <a:moveTo>
                  <a:pt x="0" y="1268361"/>
                </a:moveTo>
                <a:lnTo>
                  <a:pt x="12192000" y="1268361"/>
                </a:lnTo>
                <a:lnTo>
                  <a:pt x="12192000" y="473085"/>
                </a:lnTo>
                <a:lnTo>
                  <a:pt x="11685883" y="396568"/>
                </a:lnTo>
                <a:cubicBezTo>
                  <a:pt x="9860245" y="135226"/>
                  <a:pt x="7993913" y="0"/>
                  <a:pt x="6095998" y="0"/>
                </a:cubicBezTo>
                <a:cubicBezTo>
                  <a:pt x="4198086" y="0"/>
                  <a:pt x="2331756" y="135226"/>
                  <a:pt x="506118" y="396568"/>
                </a:cubicBezTo>
                <a:lnTo>
                  <a:pt x="0" y="473084"/>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内容占位符 2"/>
          <p:cNvSpPr>
            <a:spLocks noGrp="1"/>
          </p:cNvSpPr>
          <p:nvPr userDrawn="1">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userDrawn="1">
            <p:ph type="dt" sz="half" idx="10"/>
          </p:nvPr>
        </p:nvSpPr>
        <p:spPr/>
        <p:txBody>
          <a:bodyPr/>
          <a:lstStyle/>
          <a:p>
            <a:fld id="{52A586E0-EEE9-42DC-A4A4-C62040A80663}" type="datetimeFigureOut">
              <a:rPr lang="zh-CN" altLang="en-US" smtClean="0"/>
            </a:fld>
            <a:endParaRPr lang="zh-CN" altLang="en-US"/>
          </a:p>
        </p:txBody>
      </p:sp>
      <p:sp>
        <p:nvSpPr>
          <p:cNvPr id="5" name="页脚占位符 4"/>
          <p:cNvSpPr>
            <a:spLocks noGrp="1"/>
          </p:cNvSpPr>
          <p:nvPr userDrawn="1">
            <p:ph type="ftr" sz="quarter" idx="11"/>
          </p:nvPr>
        </p:nvSpPr>
        <p:spPr/>
        <p:txBody>
          <a:bodyPr/>
          <a:lstStyle/>
          <a:p>
            <a:endParaRPr lang="zh-CN" altLang="en-US"/>
          </a:p>
        </p:txBody>
      </p:sp>
      <p:sp>
        <p:nvSpPr>
          <p:cNvPr id="6" name="灯片编号占位符 5"/>
          <p:cNvSpPr>
            <a:spLocks noGrp="1"/>
          </p:cNvSpPr>
          <p:nvPr userDrawn="1">
            <p:ph type="sldNum" sz="quarter" idx="12"/>
          </p:nvPr>
        </p:nvSpPr>
        <p:spPr/>
        <p:txBody>
          <a:bodyPr/>
          <a:lstStyle/>
          <a:p>
            <a:fld id="{70888E98-CB78-4B37-A687-C8190EFD60DD}" type="slidenum">
              <a:rPr lang="zh-CN" altLang="en-US" smtClean="0"/>
            </a:fld>
            <a:endParaRPr lang="zh-CN" altLang="en-US"/>
          </a:p>
        </p:txBody>
      </p:sp>
      <p:sp>
        <p:nvSpPr>
          <p:cNvPr id="24" name="椭圆 23"/>
          <p:cNvSpPr/>
          <p:nvPr userDrawn="1"/>
        </p:nvSpPr>
        <p:spPr>
          <a:xfrm rot="9000000" flipV="1">
            <a:off x="1424742" y="1094697"/>
            <a:ext cx="244038" cy="244038"/>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userDrawn="1"/>
        </p:nvSpPr>
        <p:spPr>
          <a:xfrm flipV="1">
            <a:off x="6546932" y="620298"/>
            <a:ext cx="5645068" cy="644051"/>
          </a:xfrm>
          <a:custGeom>
            <a:avLst/>
            <a:gdLst>
              <a:gd name="connsiteX0" fmla="*/ 5645068 w 5645068"/>
              <a:gd name="connsiteY0" fmla="*/ 644051 h 644051"/>
              <a:gd name="connsiteX1" fmla="*/ 5645068 w 5645068"/>
              <a:gd name="connsiteY1" fmla="*/ 469072 h 644051"/>
              <a:gd name="connsiteX2" fmla="*/ 5138951 w 5645068"/>
              <a:gd name="connsiteY2" fmla="*/ 392555 h 644051"/>
              <a:gd name="connsiteX3" fmla="*/ 259286 w 5645068"/>
              <a:gd name="connsiteY3" fmla="*/ 2308 h 644051"/>
              <a:gd name="connsiteX4" fmla="*/ 0 w 5645068"/>
              <a:gd name="connsiteY4" fmla="*/ 0 h 644051"/>
              <a:gd name="connsiteX5" fmla="*/ 1173085 w 5645068"/>
              <a:gd name="connsiteY5" fmla="*/ 94147 h 644051"/>
              <a:gd name="connsiteX6" fmla="*/ 4766661 w 5645068"/>
              <a:gd name="connsiteY6" fmla="*/ 511250 h 64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45068" h="644051">
                <a:moveTo>
                  <a:pt x="5645068" y="644051"/>
                </a:moveTo>
                <a:lnTo>
                  <a:pt x="5645068" y="469072"/>
                </a:lnTo>
                <a:lnTo>
                  <a:pt x="5138951" y="392555"/>
                </a:lnTo>
                <a:cubicBezTo>
                  <a:pt x="3541518" y="163881"/>
                  <a:pt x="1912928" y="31764"/>
                  <a:pt x="259286" y="2308"/>
                </a:cubicBezTo>
                <a:lnTo>
                  <a:pt x="0" y="0"/>
                </a:lnTo>
                <a:lnTo>
                  <a:pt x="1173085" y="94147"/>
                </a:lnTo>
                <a:cubicBezTo>
                  <a:pt x="2380319" y="201845"/>
                  <a:pt x="3578456" y="341157"/>
                  <a:pt x="4766661" y="511250"/>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3" name="弧形 22"/>
          <p:cNvSpPr/>
          <p:nvPr userDrawn="1"/>
        </p:nvSpPr>
        <p:spPr>
          <a:xfrm flipH="1" flipV="1">
            <a:off x="-27156456" y="-63073921"/>
            <a:ext cx="64472684" cy="64472684"/>
          </a:xfrm>
          <a:prstGeom prst="arc">
            <a:avLst>
              <a:gd name="adj1" fmla="val 15435957"/>
              <a:gd name="adj2" fmla="val 16746632"/>
            </a:avLst>
          </a:prstGeom>
          <a:ln w="127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标题 1"/>
          <p:cNvSpPr>
            <a:spLocks noGrp="1"/>
          </p:cNvSpPr>
          <p:nvPr userDrawn="1">
            <p:ph type="title"/>
          </p:nvPr>
        </p:nvSpPr>
        <p:spPr>
          <a:xfrm>
            <a:off x="1943100" y="413274"/>
            <a:ext cx="8305800" cy="689766"/>
          </a:xfrm>
        </p:spPr>
        <p:txBody>
          <a:bodyPr>
            <a:normAutofit/>
          </a:bodyPr>
          <a:lstStyle>
            <a:lvl1pPr algn="ctr">
              <a:defRPr sz="3300">
                <a:solidFill>
                  <a:schemeClr val="bg1"/>
                </a:solidFill>
                <a:latin typeface="锐字工房巅峰黑简1.0" panose="02000500000000000000" pitchFamily="2" charset="-122"/>
                <a:ea typeface="锐字工房巅峰黑简1.0" panose="02000500000000000000" pitchFamily="2" charset="-122"/>
              </a:defRPr>
            </a:lvl1pPr>
          </a:lstStyle>
          <a:p>
            <a:r>
              <a:rPr lang="zh-CN" altLang="en-US" dirty="0"/>
              <a:t>单击此处编辑母版标题样式</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2A586E0-EEE9-42DC-A4A4-C62040A8066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0888E98-CB78-4B37-A687-C8190EFD60D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2A586E0-EEE9-42DC-A4A4-C62040A8066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0888E98-CB78-4B37-A687-C8190EFD60D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2A586E0-EEE9-42DC-A4A4-C62040A8066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0888E98-CB78-4B37-A687-C8190EFD60D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2A586E0-EEE9-42DC-A4A4-C62040A8066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0888E98-CB78-4B37-A687-C8190EFD60DD}" type="slidenum">
              <a:rPr lang="zh-CN" altLang="en-US" smtClean="0"/>
            </a:fld>
            <a:endParaRPr lang="zh-CN" altLang="en-US"/>
          </a:p>
        </p:txBody>
      </p:sp>
      <p:sp>
        <p:nvSpPr>
          <p:cNvPr id="5" name="矩形 4"/>
          <p:cNvSpPr/>
          <p:nvPr userDrawn="1"/>
        </p:nvSpPr>
        <p:spPr>
          <a:xfrm>
            <a:off x="1" y="-1"/>
            <a:ext cx="12191999" cy="6858000"/>
          </a:xfrm>
          <a:prstGeom prst="rect">
            <a:avLst/>
          </a:prstGeom>
          <a:gradFill>
            <a:gsLst>
              <a:gs pos="0">
                <a:schemeClr val="accent4">
                  <a:lumMod val="90000"/>
                </a:schemeClr>
              </a:gs>
              <a:gs pos="100000">
                <a:schemeClr val="accent4"/>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2A586E0-EEE9-42DC-A4A4-C62040A8066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0888E98-CB78-4B37-A687-C8190EFD60D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2A586E0-EEE9-42DC-A4A4-C62040A8066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0888E98-CB78-4B37-A687-C8190EFD60D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2A586E0-EEE9-42DC-A4A4-C62040A8066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888E98-CB78-4B37-A687-C8190EFD60D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2A586E0-EEE9-42DC-A4A4-C62040A8066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0888E98-CB78-4B37-A687-C8190EFD60D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A586E0-EEE9-42DC-A4A4-C62040A8066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888E98-CB78-4B37-A687-C8190EFD60D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microsoft.com/office/2007/relationships/hdphoto" Target="../media/image5.wdp"/><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chart" Target="../charts/chart3.xml"/><Relationship Id="rId1"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90000"/>
              </a:schemeClr>
            </a:gs>
            <a:gs pos="100000">
              <a:schemeClr val="accent4"/>
            </a:gs>
          </a:gsLst>
          <a:lin ang="18900000" scaled="1"/>
          <a:tileRect/>
        </a:gradFill>
        <a:effectLst/>
      </p:bgPr>
    </p:bg>
    <p:spTree>
      <p:nvGrpSpPr>
        <p:cNvPr id="1" name=""/>
        <p:cNvGrpSpPr/>
        <p:nvPr/>
      </p:nvGrpSpPr>
      <p:grpSpPr>
        <a:xfrm>
          <a:off x="0" y="0"/>
          <a:ext cx="0" cy="0"/>
          <a:chOff x="0" y="0"/>
          <a:chExt cx="0" cy="0"/>
        </a:xfrm>
      </p:grpSpPr>
      <p:sp>
        <p:nvSpPr>
          <p:cNvPr id="20" name="任意多边形 19"/>
          <p:cNvSpPr/>
          <p:nvPr/>
        </p:nvSpPr>
        <p:spPr>
          <a:xfrm>
            <a:off x="273173" y="0"/>
            <a:ext cx="5370793" cy="5370796"/>
          </a:xfrm>
          <a:custGeom>
            <a:avLst/>
            <a:gdLst>
              <a:gd name="connsiteX0" fmla="*/ 0 w 5152569"/>
              <a:gd name="connsiteY0" fmla="*/ 0 h 5152572"/>
              <a:gd name="connsiteX1" fmla="*/ 4967550 w 5152569"/>
              <a:gd name="connsiteY1" fmla="*/ 0 h 5152572"/>
              <a:gd name="connsiteX2" fmla="*/ 4974754 w 5152569"/>
              <a:gd name="connsiteY2" fmla="*/ 21291 h 5152572"/>
              <a:gd name="connsiteX3" fmla="*/ 5152569 w 5152569"/>
              <a:gd name="connsiteY3" fmla="*/ 1197429 h 5152572"/>
              <a:gd name="connsiteX4" fmla="*/ 1197428 w 5152569"/>
              <a:gd name="connsiteY4" fmla="*/ 5152572 h 5152572"/>
              <a:gd name="connsiteX5" fmla="*/ 21290 w 5152569"/>
              <a:gd name="connsiteY5" fmla="*/ 4974757 h 5152572"/>
              <a:gd name="connsiteX6" fmla="*/ 0 w 5152569"/>
              <a:gd name="connsiteY6" fmla="*/ 4967553 h 515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2569" h="5152572">
                <a:moveTo>
                  <a:pt x="0" y="0"/>
                </a:moveTo>
                <a:lnTo>
                  <a:pt x="4967550" y="0"/>
                </a:lnTo>
                <a:lnTo>
                  <a:pt x="4974754" y="21291"/>
                </a:lnTo>
                <a:cubicBezTo>
                  <a:pt x="5090315" y="392832"/>
                  <a:pt x="5152569" y="787861"/>
                  <a:pt x="5152569" y="1197429"/>
                </a:cubicBezTo>
                <a:cubicBezTo>
                  <a:pt x="5152569" y="3381794"/>
                  <a:pt x="3381792" y="5152572"/>
                  <a:pt x="1197428" y="5152572"/>
                </a:cubicBezTo>
                <a:cubicBezTo>
                  <a:pt x="787860" y="5152572"/>
                  <a:pt x="392832" y="5090318"/>
                  <a:pt x="21290" y="4974757"/>
                </a:cubicBezTo>
                <a:lnTo>
                  <a:pt x="0" y="4967553"/>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21" name="标题 1"/>
          <p:cNvSpPr>
            <a:spLocks noChangeArrowheads="1"/>
          </p:cNvSpPr>
          <p:nvPr/>
        </p:nvSpPr>
        <p:spPr bwMode="auto">
          <a:xfrm>
            <a:off x="5555483" y="2933100"/>
            <a:ext cx="62459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5400" dirty="0">
                <a:solidFill>
                  <a:schemeClr val="accent5"/>
                </a:solidFill>
                <a:latin typeface="锐字工房巅峰黑简1.0" panose="02000500000000000000" pitchFamily="2" charset="-122"/>
                <a:ea typeface="锐字工房巅峰黑简1.0" panose="02000500000000000000" pitchFamily="2" charset="-122"/>
                <a:sym typeface="微软雅黑" panose="020B0503020204020204" pitchFamily="34" charset="-122"/>
              </a:rPr>
              <a:t>人资行政部年终总结</a:t>
            </a:r>
            <a:endParaRPr lang="zh-CN" altLang="en-US" sz="5400" dirty="0">
              <a:solidFill>
                <a:schemeClr val="accent5"/>
              </a:solidFill>
              <a:latin typeface="锐字工房巅峰黑简1.0" panose="02000500000000000000" pitchFamily="2" charset="-122"/>
              <a:ea typeface="锐字工房巅峰黑简1.0" panose="02000500000000000000" pitchFamily="2" charset="-122"/>
              <a:sym typeface="微软雅黑" panose="020B0503020204020204" pitchFamily="34" charset="-122"/>
            </a:endParaRPr>
          </a:p>
        </p:txBody>
      </p:sp>
      <p:sp>
        <p:nvSpPr>
          <p:cNvPr id="25" name="TextBox 7"/>
          <p:cNvSpPr>
            <a:spLocks noChangeArrowheads="1"/>
          </p:cNvSpPr>
          <p:nvPr/>
        </p:nvSpPr>
        <p:spPr bwMode="auto">
          <a:xfrm>
            <a:off x="5674299" y="3851844"/>
            <a:ext cx="3757188" cy="292139"/>
          </a:xfrm>
          <a:prstGeom prst="roundRect">
            <a:avLst>
              <a:gd name="adj" fmla="val 50000"/>
            </a:avLst>
          </a:prstGeom>
          <a:solidFill>
            <a:schemeClr val="accent5"/>
          </a:solidFill>
          <a:ln>
            <a:noFill/>
          </a:ln>
        </p:spPr>
        <p:txBody>
          <a:bodyPr wrap="square" lIns="0" tIns="0" rIns="0" bIns="0" anchor="ctr">
            <a:noAutofit/>
          </a:bodyPr>
          <a:lstStyle/>
          <a:p>
            <a:pPr algn="ctr" fontAlgn="auto">
              <a:spcBef>
                <a:spcPts val="0"/>
              </a:spcBef>
              <a:spcAft>
                <a:spcPts val="0"/>
              </a:spcAft>
              <a:defRPr/>
            </a:pPr>
            <a:r>
              <a:rPr lang="zh-CN" altLang="en-US" sz="1400" dirty="0">
                <a:solidFill>
                  <a:schemeClr val="accent5">
                    <a:lumMod val="20000"/>
                    <a:lumOff val="80000"/>
                  </a:schemeClr>
                </a:solidFill>
                <a:latin typeface="微软雅黑" panose="020B0503020204020204" pitchFamily="34" charset="-122"/>
                <a:ea typeface="微软雅黑" panose="020B0503020204020204" pitchFamily="34" charset="-122"/>
                <a:sym typeface="微软雅黑" panose="020B0503020204020204" pitchFamily="34" charset="-122"/>
              </a:rPr>
              <a:t>汇报人：</a:t>
            </a:r>
            <a:r>
              <a:rPr lang="en-US" sz="1400" dirty="0">
                <a:solidFill>
                  <a:schemeClr val="accent5">
                    <a:lumMod val="20000"/>
                    <a:lumOff val="80000"/>
                  </a:schemeClr>
                </a:solidFill>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1400" dirty="0" smtClean="0">
                <a:solidFill>
                  <a:schemeClr val="accent5">
                    <a:lumMod val="20000"/>
                    <a:lumOff val="8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400" dirty="0" smtClean="0">
                <a:solidFill>
                  <a:schemeClr val="accent5">
                    <a:lumMod val="20000"/>
                    <a:lumOff val="8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400" dirty="0">
                <a:solidFill>
                  <a:schemeClr val="accent5">
                    <a:lumMod val="20000"/>
                    <a:lumOff val="80000"/>
                  </a:schemeClr>
                </a:solidFill>
                <a:latin typeface="微软雅黑" panose="020B0503020204020204" pitchFamily="34" charset="-122"/>
                <a:ea typeface="微软雅黑" panose="020B0503020204020204" pitchFamily="34" charset="-122"/>
                <a:sym typeface="微软雅黑" panose="020B0503020204020204" pitchFamily="34" charset="-122"/>
              </a:rPr>
              <a:t>部门：人力资源部</a:t>
            </a:r>
            <a:endParaRPr lang="zh-CN" altLang="en-US" sz="1400" dirty="0">
              <a:solidFill>
                <a:schemeClr val="accent5">
                  <a:lumMod val="20000"/>
                  <a:lumOff val="8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任意多边形 16"/>
          <p:cNvSpPr/>
          <p:nvPr/>
        </p:nvSpPr>
        <p:spPr>
          <a:xfrm>
            <a:off x="1" y="-1"/>
            <a:ext cx="5370794" cy="5370797"/>
          </a:xfrm>
          <a:custGeom>
            <a:avLst/>
            <a:gdLst>
              <a:gd name="connsiteX0" fmla="*/ 0 w 5152569"/>
              <a:gd name="connsiteY0" fmla="*/ 0 h 5152572"/>
              <a:gd name="connsiteX1" fmla="*/ 4967550 w 5152569"/>
              <a:gd name="connsiteY1" fmla="*/ 0 h 5152572"/>
              <a:gd name="connsiteX2" fmla="*/ 4974754 w 5152569"/>
              <a:gd name="connsiteY2" fmla="*/ 21291 h 5152572"/>
              <a:gd name="connsiteX3" fmla="*/ 5152569 w 5152569"/>
              <a:gd name="connsiteY3" fmla="*/ 1197429 h 5152572"/>
              <a:gd name="connsiteX4" fmla="*/ 1197428 w 5152569"/>
              <a:gd name="connsiteY4" fmla="*/ 5152572 h 5152572"/>
              <a:gd name="connsiteX5" fmla="*/ 21290 w 5152569"/>
              <a:gd name="connsiteY5" fmla="*/ 4974757 h 5152572"/>
              <a:gd name="connsiteX6" fmla="*/ 0 w 5152569"/>
              <a:gd name="connsiteY6" fmla="*/ 4967553 h 515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2569" h="5152572">
                <a:moveTo>
                  <a:pt x="0" y="0"/>
                </a:moveTo>
                <a:lnTo>
                  <a:pt x="4967550" y="0"/>
                </a:lnTo>
                <a:lnTo>
                  <a:pt x="4974754" y="21291"/>
                </a:lnTo>
                <a:cubicBezTo>
                  <a:pt x="5090315" y="392832"/>
                  <a:pt x="5152569" y="787861"/>
                  <a:pt x="5152569" y="1197429"/>
                </a:cubicBezTo>
                <a:cubicBezTo>
                  <a:pt x="5152569" y="3381794"/>
                  <a:pt x="3381792" y="5152572"/>
                  <a:pt x="1197428" y="5152572"/>
                </a:cubicBezTo>
                <a:cubicBezTo>
                  <a:pt x="787860" y="5152572"/>
                  <a:pt x="392832" y="5090318"/>
                  <a:pt x="21290" y="4974757"/>
                </a:cubicBezTo>
                <a:lnTo>
                  <a:pt x="0" y="4967553"/>
                </a:lnTo>
                <a:close/>
              </a:path>
            </a:pathLst>
          </a:custGeom>
          <a:blipFill dpi="0" rotWithShape="1">
            <a:blip r:embed="rId1">
              <a:extLst>
                <a:ext uri="{28A0092B-C50C-407E-A947-70E740481C1C}">
                  <a14:useLocalDpi xmlns:a14="http://schemas.microsoft.com/office/drawing/2010/main" val="0"/>
                </a:ext>
              </a:extLst>
            </a:blip>
            <a:srcRect/>
            <a:stretch>
              <a:fillRect l="-42424" t="-370" r="-7670" b="3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5" name="弧形 4"/>
          <p:cNvSpPr/>
          <p:nvPr/>
        </p:nvSpPr>
        <p:spPr>
          <a:xfrm>
            <a:off x="-3629210" y="-3054227"/>
            <a:ext cx="9035927" cy="9035927"/>
          </a:xfrm>
          <a:prstGeom prst="arc">
            <a:avLst>
              <a:gd name="adj1" fmla="val 20441190"/>
              <a:gd name="adj2" fmla="val 6101913"/>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椭圆 6"/>
          <p:cNvSpPr/>
          <p:nvPr/>
        </p:nvSpPr>
        <p:spPr>
          <a:xfrm>
            <a:off x="2388252" y="5618529"/>
            <a:ext cx="201896" cy="2018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425447" y="2881331"/>
            <a:ext cx="1035554" cy="1035552"/>
            <a:chOff x="4425447" y="2881331"/>
            <a:chExt cx="1035554" cy="1035552"/>
          </a:xfrm>
        </p:grpSpPr>
        <p:sp>
          <p:nvSpPr>
            <p:cNvPr id="9" name="椭圆 8"/>
            <p:cNvSpPr/>
            <p:nvPr/>
          </p:nvSpPr>
          <p:spPr>
            <a:xfrm>
              <a:off x="4425447" y="2881331"/>
              <a:ext cx="1035554" cy="103555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Group 1"/>
            <p:cNvGrpSpPr/>
            <p:nvPr/>
          </p:nvGrpSpPr>
          <p:grpSpPr>
            <a:xfrm>
              <a:off x="4714807" y="3009468"/>
              <a:ext cx="513984" cy="703076"/>
              <a:chOff x="3595689" y="4262437"/>
              <a:chExt cx="642938" cy="879475"/>
            </a:xfrm>
            <a:solidFill>
              <a:schemeClr val="bg1"/>
            </a:solidFill>
          </p:grpSpPr>
          <p:sp>
            <p:nvSpPr>
              <p:cNvPr id="11" name="Freeform 1930"/>
              <p:cNvSpPr>
                <a:spLocks noEditPoints="1"/>
              </p:cNvSpPr>
              <p:nvPr/>
            </p:nvSpPr>
            <p:spPr bwMode="auto">
              <a:xfrm>
                <a:off x="3595689" y="4262437"/>
                <a:ext cx="642938" cy="879475"/>
              </a:xfrm>
              <a:custGeom>
                <a:avLst/>
                <a:gdLst>
                  <a:gd name="T0" fmla="*/ 272 w 358"/>
                  <a:gd name="T1" fmla="*/ 283 h 490"/>
                  <a:gd name="T2" fmla="*/ 235 w 358"/>
                  <a:gd name="T3" fmla="*/ 274 h 490"/>
                  <a:gd name="T4" fmla="*/ 272 w 358"/>
                  <a:gd name="T5" fmla="*/ 219 h 490"/>
                  <a:gd name="T6" fmla="*/ 297 w 358"/>
                  <a:gd name="T7" fmla="*/ 185 h 490"/>
                  <a:gd name="T8" fmla="*/ 284 w 358"/>
                  <a:gd name="T9" fmla="*/ 151 h 490"/>
                  <a:gd name="T10" fmla="*/ 247 w 358"/>
                  <a:gd name="T11" fmla="*/ 60 h 490"/>
                  <a:gd name="T12" fmla="*/ 134 w 358"/>
                  <a:gd name="T13" fmla="*/ 42 h 490"/>
                  <a:gd name="T14" fmla="*/ 99 w 358"/>
                  <a:gd name="T15" fmla="*/ 73 h 490"/>
                  <a:gd name="T16" fmla="*/ 77 w 358"/>
                  <a:gd name="T17" fmla="*/ 150 h 490"/>
                  <a:gd name="T18" fmla="*/ 62 w 358"/>
                  <a:gd name="T19" fmla="*/ 185 h 490"/>
                  <a:gd name="T20" fmla="*/ 88 w 358"/>
                  <a:gd name="T21" fmla="*/ 220 h 490"/>
                  <a:gd name="T22" fmla="*/ 125 w 358"/>
                  <a:gd name="T23" fmla="*/ 273 h 490"/>
                  <a:gd name="T24" fmla="*/ 87 w 358"/>
                  <a:gd name="T25" fmla="*/ 283 h 490"/>
                  <a:gd name="T26" fmla="*/ 0 w 358"/>
                  <a:gd name="T27" fmla="*/ 394 h 490"/>
                  <a:gd name="T28" fmla="*/ 0 w 358"/>
                  <a:gd name="T29" fmla="*/ 456 h 490"/>
                  <a:gd name="T30" fmla="*/ 33 w 358"/>
                  <a:gd name="T31" fmla="*/ 490 h 490"/>
                  <a:gd name="T32" fmla="*/ 327 w 358"/>
                  <a:gd name="T33" fmla="*/ 490 h 490"/>
                  <a:gd name="T34" fmla="*/ 358 w 358"/>
                  <a:gd name="T35" fmla="*/ 456 h 490"/>
                  <a:gd name="T36" fmla="*/ 358 w 358"/>
                  <a:gd name="T37" fmla="*/ 394 h 490"/>
                  <a:gd name="T38" fmla="*/ 272 w 358"/>
                  <a:gd name="T39" fmla="*/ 283 h 490"/>
                  <a:gd name="T40" fmla="*/ 97 w 358"/>
                  <a:gd name="T41" fmla="*/ 161 h 490"/>
                  <a:gd name="T42" fmla="*/ 97 w 358"/>
                  <a:gd name="T43" fmla="*/ 142 h 490"/>
                  <a:gd name="T44" fmla="*/ 223 w 358"/>
                  <a:gd name="T45" fmla="*/ 95 h 490"/>
                  <a:gd name="T46" fmla="*/ 263 w 358"/>
                  <a:gd name="T47" fmla="*/ 177 h 490"/>
                  <a:gd name="T48" fmla="*/ 180 w 358"/>
                  <a:gd name="T49" fmla="*/ 276 h 490"/>
                  <a:gd name="T50" fmla="*/ 97 w 358"/>
                  <a:gd name="T51" fmla="*/ 161 h 490"/>
                  <a:gd name="T52" fmla="*/ 338 w 358"/>
                  <a:gd name="T53" fmla="*/ 456 h 490"/>
                  <a:gd name="T54" fmla="*/ 327 w 358"/>
                  <a:gd name="T55" fmla="*/ 469 h 490"/>
                  <a:gd name="T56" fmla="*/ 298 w 358"/>
                  <a:gd name="T57" fmla="*/ 469 h 490"/>
                  <a:gd name="T58" fmla="*/ 298 w 358"/>
                  <a:gd name="T59" fmla="*/ 443 h 490"/>
                  <a:gd name="T60" fmla="*/ 293 w 358"/>
                  <a:gd name="T61" fmla="*/ 438 h 490"/>
                  <a:gd name="T62" fmla="*/ 287 w 358"/>
                  <a:gd name="T63" fmla="*/ 443 h 490"/>
                  <a:gd name="T64" fmla="*/ 287 w 358"/>
                  <a:gd name="T65" fmla="*/ 469 h 490"/>
                  <a:gd name="T66" fmla="*/ 220 w 358"/>
                  <a:gd name="T67" fmla="*/ 469 h 490"/>
                  <a:gd name="T68" fmla="*/ 192 w 358"/>
                  <a:gd name="T69" fmla="*/ 357 h 490"/>
                  <a:gd name="T70" fmla="*/ 205 w 358"/>
                  <a:gd name="T71" fmla="*/ 340 h 490"/>
                  <a:gd name="T72" fmla="*/ 199 w 358"/>
                  <a:gd name="T73" fmla="*/ 318 h 490"/>
                  <a:gd name="T74" fmla="*/ 186 w 358"/>
                  <a:gd name="T75" fmla="*/ 308 h 490"/>
                  <a:gd name="T76" fmla="*/ 174 w 358"/>
                  <a:gd name="T77" fmla="*/ 308 h 490"/>
                  <a:gd name="T78" fmla="*/ 161 w 358"/>
                  <a:gd name="T79" fmla="*/ 318 h 490"/>
                  <a:gd name="T80" fmla="*/ 155 w 358"/>
                  <a:gd name="T81" fmla="*/ 340 h 490"/>
                  <a:gd name="T82" fmla="*/ 168 w 358"/>
                  <a:gd name="T83" fmla="*/ 357 h 490"/>
                  <a:gd name="T84" fmla="*/ 140 w 358"/>
                  <a:gd name="T85" fmla="*/ 469 h 490"/>
                  <a:gd name="T86" fmla="*/ 71 w 358"/>
                  <a:gd name="T87" fmla="*/ 469 h 490"/>
                  <a:gd name="T88" fmla="*/ 71 w 358"/>
                  <a:gd name="T89" fmla="*/ 443 h 490"/>
                  <a:gd name="T90" fmla="*/ 66 w 358"/>
                  <a:gd name="T91" fmla="*/ 438 h 490"/>
                  <a:gd name="T92" fmla="*/ 61 w 358"/>
                  <a:gd name="T93" fmla="*/ 443 h 490"/>
                  <a:gd name="T94" fmla="*/ 61 w 358"/>
                  <a:gd name="T95" fmla="*/ 469 h 490"/>
                  <a:gd name="T96" fmla="*/ 33 w 358"/>
                  <a:gd name="T97" fmla="*/ 469 h 490"/>
                  <a:gd name="T98" fmla="*/ 21 w 358"/>
                  <a:gd name="T99" fmla="*/ 456 h 490"/>
                  <a:gd name="T100" fmla="*/ 21 w 358"/>
                  <a:gd name="T101" fmla="*/ 394 h 490"/>
                  <a:gd name="T102" fmla="*/ 92 w 358"/>
                  <a:gd name="T103" fmla="*/ 302 h 490"/>
                  <a:gd name="T104" fmla="*/ 147 w 358"/>
                  <a:gd name="T105" fmla="*/ 288 h 490"/>
                  <a:gd name="T106" fmla="*/ 180 w 358"/>
                  <a:gd name="T107" fmla="*/ 296 h 490"/>
                  <a:gd name="T108" fmla="*/ 213 w 358"/>
                  <a:gd name="T109" fmla="*/ 288 h 490"/>
                  <a:gd name="T110" fmla="*/ 267 w 358"/>
                  <a:gd name="T111" fmla="*/ 302 h 490"/>
                  <a:gd name="T112" fmla="*/ 338 w 358"/>
                  <a:gd name="T113" fmla="*/ 394 h 490"/>
                  <a:gd name="T114" fmla="*/ 338 w 358"/>
                  <a:gd name="T115" fmla="*/ 456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8" h="490">
                    <a:moveTo>
                      <a:pt x="272" y="283"/>
                    </a:moveTo>
                    <a:cubicBezTo>
                      <a:pt x="235" y="274"/>
                      <a:pt x="235" y="274"/>
                      <a:pt x="235" y="274"/>
                    </a:cubicBezTo>
                    <a:cubicBezTo>
                      <a:pt x="250" y="260"/>
                      <a:pt x="263" y="240"/>
                      <a:pt x="272" y="219"/>
                    </a:cubicBezTo>
                    <a:cubicBezTo>
                      <a:pt x="284" y="217"/>
                      <a:pt x="295" y="207"/>
                      <a:pt x="297" y="185"/>
                    </a:cubicBezTo>
                    <a:cubicBezTo>
                      <a:pt x="298" y="164"/>
                      <a:pt x="292" y="155"/>
                      <a:pt x="284" y="151"/>
                    </a:cubicBezTo>
                    <a:cubicBezTo>
                      <a:pt x="284" y="148"/>
                      <a:pt x="297" y="78"/>
                      <a:pt x="247" y="60"/>
                    </a:cubicBezTo>
                    <a:cubicBezTo>
                      <a:pt x="242" y="52"/>
                      <a:pt x="204" y="0"/>
                      <a:pt x="134" y="42"/>
                    </a:cubicBezTo>
                    <a:cubicBezTo>
                      <a:pt x="124" y="48"/>
                      <a:pt x="108" y="60"/>
                      <a:pt x="99" y="73"/>
                    </a:cubicBezTo>
                    <a:cubicBezTo>
                      <a:pt x="87" y="88"/>
                      <a:pt x="78" y="113"/>
                      <a:pt x="77" y="150"/>
                    </a:cubicBezTo>
                    <a:cubicBezTo>
                      <a:pt x="68" y="153"/>
                      <a:pt x="61" y="163"/>
                      <a:pt x="62" y="185"/>
                    </a:cubicBezTo>
                    <a:cubicBezTo>
                      <a:pt x="64" y="207"/>
                      <a:pt x="76" y="217"/>
                      <a:pt x="88" y="220"/>
                    </a:cubicBezTo>
                    <a:cubicBezTo>
                      <a:pt x="97" y="241"/>
                      <a:pt x="109" y="260"/>
                      <a:pt x="125" y="273"/>
                    </a:cubicBezTo>
                    <a:cubicBezTo>
                      <a:pt x="87" y="283"/>
                      <a:pt x="87" y="283"/>
                      <a:pt x="87" y="283"/>
                    </a:cubicBezTo>
                    <a:cubicBezTo>
                      <a:pt x="36" y="296"/>
                      <a:pt x="0" y="341"/>
                      <a:pt x="0" y="394"/>
                    </a:cubicBezTo>
                    <a:cubicBezTo>
                      <a:pt x="0" y="456"/>
                      <a:pt x="0" y="456"/>
                      <a:pt x="0" y="456"/>
                    </a:cubicBezTo>
                    <a:cubicBezTo>
                      <a:pt x="0" y="474"/>
                      <a:pt x="15" y="490"/>
                      <a:pt x="33" y="490"/>
                    </a:cubicBezTo>
                    <a:cubicBezTo>
                      <a:pt x="327" y="490"/>
                      <a:pt x="327" y="490"/>
                      <a:pt x="327" y="490"/>
                    </a:cubicBezTo>
                    <a:cubicBezTo>
                      <a:pt x="345" y="490"/>
                      <a:pt x="358" y="474"/>
                      <a:pt x="358" y="456"/>
                    </a:cubicBezTo>
                    <a:cubicBezTo>
                      <a:pt x="358" y="394"/>
                      <a:pt x="358" y="394"/>
                      <a:pt x="358" y="394"/>
                    </a:cubicBezTo>
                    <a:cubicBezTo>
                      <a:pt x="358" y="341"/>
                      <a:pt x="323" y="296"/>
                      <a:pt x="272" y="283"/>
                    </a:cubicBezTo>
                    <a:moveTo>
                      <a:pt x="97" y="161"/>
                    </a:moveTo>
                    <a:cubicBezTo>
                      <a:pt x="97" y="154"/>
                      <a:pt x="97" y="148"/>
                      <a:pt x="97" y="142"/>
                    </a:cubicBezTo>
                    <a:cubicBezTo>
                      <a:pt x="163" y="144"/>
                      <a:pt x="201" y="118"/>
                      <a:pt x="223" y="95"/>
                    </a:cubicBezTo>
                    <a:cubicBezTo>
                      <a:pt x="250" y="122"/>
                      <a:pt x="260" y="159"/>
                      <a:pt x="263" y="177"/>
                    </a:cubicBezTo>
                    <a:cubicBezTo>
                      <a:pt x="257" y="225"/>
                      <a:pt x="222" y="276"/>
                      <a:pt x="180" y="276"/>
                    </a:cubicBezTo>
                    <a:cubicBezTo>
                      <a:pt x="134" y="276"/>
                      <a:pt x="97" y="213"/>
                      <a:pt x="97" y="161"/>
                    </a:cubicBezTo>
                    <a:moveTo>
                      <a:pt x="338" y="456"/>
                    </a:moveTo>
                    <a:cubicBezTo>
                      <a:pt x="338" y="463"/>
                      <a:pt x="334" y="469"/>
                      <a:pt x="327" y="469"/>
                    </a:cubicBezTo>
                    <a:cubicBezTo>
                      <a:pt x="298" y="469"/>
                      <a:pt x="298" y="469"/>
                      <a:pt x="298" y="469"/>
                    </a:cubicBezTo>
                    <a:cubicBezTo>
                      <a:pt x="298" y="443"/>
                      <a:pt x="298" y="443"/>
                      <a:pt x="298" y="443"/>
                    </a:cubicBezTo>
                    <a:cubicBezTo>
                      <a:pt x="298" y="440"/>
                      <a:pt x="295" y="438"/>
                      <a:pt x="293" y="438"/>
                    </a:cubicBezTo>
                    <a:cubicBezTo>
                      <a:pt x="290" y="438"/>
                      <a:pt x="287" y="440"/>
                      <a:pt x="287" y="443"/>
                    </a:cubicBezTo>
                    <a:cubicBezTo>
                      <a:pt x="287" y="469"/>
                      <a:pt x="287" y="469"/>
                      <a:pt x="287" y="469"/>
                    </a:cubicBezTo>
                    <a:cubicBezTo>
                      <a:pt x="220" y="469"/>
                      <a:pt x="220" y="469"/>
                      <a:pt x="220" y="469"/>
                    </a:cubicBezTo>
                    <a:cubicBezTo>
                      <a:pt x="192" y="357"/>
                      <a:pt x="192" y="357"/>
                      <a:pt x="192" y="357"/>
                    </a:cubicBezTo>
                    <a:cubicBezTo>
                      <a:pt x="200" y="356"/>
                      <a:pt x="207" y="349"/>
                      <a:pt x="205" y="340"/>
                    </a:cubicBezTo>
                    <a:cubicBezTo>
                      <a:pt x="199" y="318"/>
                      <a:pt x="199" y="318"/>
                      <a:pt x="199" y="318"/>
                    </a:cubicBezTo>
                    <a:cubicBezTo>
                      <a:pt x="198" y="312"/>
                      <a:pt x="192" y="308"/>
                      <a:pt x="186" y="308"/>
                    </a:cubicBezTo>
                    <a:cubicBezTo>
                      <a:pt x="174" y="308"/>
                      <a:pt x="174" y="308"/>
                      <a:pt x="174" y="308"/>
                    </a:cubicBezTo>
                    <a:cubicBezTo>
                      <a:pt x="167" y="308"/>
                      <a:pt x="162" y="312"/>
                      <a:pt x="161" y="318"/>
                    </a:cubicBezTo>
                    <a:cubicBezTo>
                      <a:pt x="155" y="340"/>
                      <a:pt x="155" y="340"/>
                      <a:pt x="155" y="340"/>
                    </a:cubicBezTo>
                    <a:cubicBezTo>
                      <a:pt x="153" y="349"/>
                      <a:pt x="159" y="356"/>
                      <a:pt x="168" y="357"/>
                    </a:cubicBezTo>
                    <a:cubicBezTo>
                      <a:pt x="140" y="469"/>
                      <a:pt x="140" y="469"/>
                      <a:pt x="140" y="469"/>
                    </a:cubicBezTo>
                    <a:cubicBezTo>
                      <a:pt x="71" y="469"/>
                      <a:pt x="71" y="469"/>
                      <a:pt x="71" y="469"/>
                    </a:cubicBezTo>
                    <a:cubicBezTo>
                      <a:pt x="71" y="443"/>
                      <a:pt x="71" y="443"/>
                      <a:pt x="71" y="443"/>
                    </a:cubicBezTo>
                    <a:cubicBezTo>
                      <a:pt x="71" y="440"/>
                      <a:pt x="69" y="438"/>
                      <a:pt x="66" y="438"/>
                    </a:cubicBezTo>
                    <a:cubicBezTo>
                      <a:pt x="63" y="438"/>
                      <a:pt x="61" y="440"/>
                      <a:pt x="61" y="443"/>
                    </a:cubicBezTo>
                    <a:cubicBezTo>
                      <a:pt x="61" y="469"/>
                      <a:pt x="61" y="469"/>
                      <a:pt x="61" y="469"/>
                    </a:cubicBezTo>
                    <a:cubicBezTo>
                      <a:pt x="33" y="469"/>
                      <a:pt x="33" y="469"/>
                      <a:pt x="33" y="469"/>
                    </a:cubicBezTo>
                    <a:cubicBezTo>
                      <a:pt x="26" y="469"/>
                      <a:pt x="21" y="463"/>
                      <a:pt x="21" y="456"/>
                    </a:cubicBezTo>
                    <a:cubicBezTo>
                      <a:pt x="21" y="394"/>
                      <a:pt x="21" y="394"/>
                      <a:pt x="21" y="394"/>
                    </a:cubicBezTo>
                    <a:cubicBezTo>
                      <a:pt x="21" y="350"/>
                      <a:pt x="50" y="313"/>
                      <a:pt x="92" y="302"/>
                    </a:cubicBezTo>
                    <a:cubicBezTo>
                      <a:pt x="147" y="288"/>
                      <a:pt x="147" y="288"/>
                      <a:pt x="147" y="288"/>
                    </a:cubicBezTo>
                    <a:cubicBezTo>
                      <a:pt x="157" y="293"/>
                      <a:pt x="169" y="296"/>
                      <a:pt x="180" y="296"/>
                    </a:cubicBezTo>
                    <a:cubicBezTo>
                      <a:pt x="192" y="296"/>
                      <a:pt x="203" y="293"/>
                      <a:pt x="213" y="288"/>
                    </a:cubicBezTo>
                    <a:cubicBezTo>
                      <a:pt x="267" y="302"/>
                      <a:pt x="267" y="302"/>
                      <a:pt x="267" y="302"/>
                    </a:cubicBezTo>
                    <a:cubicBezTo>
                      <a:pt x="309" y="313"/>
                      <a:pt x="338" y="350"/>
                      <a:pt x="338" y="394"/>
                    </a:cubicBezTo>
                    <a:lnTo>
                      <a:pt x="338" y="4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12" name="Freeform 1931"/>
              <p:cNvSpPr/>
              <p:nvPr/>
            </p:nvSpPr>
            <p:spPr bwMode="auto">
              <a:xfrm>
                <a:off x="3711576" y="4954587"/>
                <a:ext cx="95250" cy="53975"/>
              </a:xfrm>
              <a:custGeom>
                <a:avLst/>
                <a:gdLst>
                  <a:gd name="T0" fmla="*/ 36 w 53"/>
                  <a:gd name="T1" fmla="*/ 6 h 30"/>
                  <a:gd name="T2" fmla="*/ 17 w 53"/>
                  <a:gd name="T3" fmla="*/ 6 h 30"/>
                  <a:gd name="T4" fmla="*/ 4 w 53"/>
                  <a:gd name="T5" fmla="*/ 20 h 30"/>
                  <a:gd name="T6" fmla="*/ 8 w 53"/>
                  <a:gd name="T7" fmla="*/ 30 h 30"/>
                  <a:gd name="T8" fmla="*/ 46 w 53"/>
                  <a:gd name="T9" fmla="*/ 30 h 30"/>
                  <a:gd name="T10" fmla="*/ 50 w 53"/>
                  <a:gd name="T11" fmla="*/ 20 h 30"/>
                  <a:gd name="T12" fmla="*/ 36 w 53"/>
                  <a:gd name="T13" fmla="*/ 6 h 30"/>
                </a:gdLst>
                <a:ahLst/>
                <a:cxnLst>
                  <a:cxn ang="0">
                    <a:pos x="T0" y="T1"/>
                  </a:cxn>
                  <a:cxn ang="0">
                    <a:pos x="T2" y="T3"/>
                  </a:cxn>
                  <a:cxn ang="0">
                    <a:pos x="T4" y="T5"/>
                  </a:cxn>
                  <a:cxn ang="0">
                    <a:pos x="T6" y="T7"/>
                  </a:cxn>
                  <a:cxn ang="0">
                    <a:pos x="T8" y="T9"/>
                  </a:cxn>
                  <a:cxn ang="0">
                    <a:pos x="T10" y="T11"/>
                  </a:cxn>
                  <a:cxn ang="0">
                    <a:pos x="T12" y="T13"/>
                  </a:cxn>
                </a:cxnLst>
                <a:rect l="0" t="0" r="r" b="b"/>
                <a:pathLst>
                  <a:path w="53" h="30">
                    <a:moveTo>
                      <a:pt x="36" y="6"/>
                    </a:moveTo>
                    <a:cubicBezTo>
                      <a:pt x="31" y="0"/>
                      <a:pt x="22" y="0"/>
                      <a:pt x="17" y="6"/>
                    </a:cubicBezTo>
                    <a:cubicBezTo>
                      <a:pt x="4" y="20"/>
                      <a:pt x="4" y="20"/>
                      <a:pt x="4" y="20"/>
                    </a:cubicBezTo>
                    <a:cubicBezTo>
                      <a:pt x="0" y="24"/>
                      <a:pt x="3" y="30"/>
                      <a:pt x="8" y="30"/>
                    </a:cubicBezTo>
                    <a:cubicBezTo>
                      <a:pt x="46" y="30"/>
                      <a:pt x="46" y="30"/>
                      <a:pt x="46" y="30"/>
                    </a:cubicBezTo>
                    <a:cubicBezTo>
                      <a:pt x="51" y="30"/>
                      <a:pt x="53" y="24"/>
                      <a:pt x="50" y="20"/>
                    </a:cubicBezTo>
                    <a:lnTo>
                      <a:pt x="36"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13" name="Freeform 1932"/>
              <p:cNvSpPr>
                <a:spLocks noEditPoints="1"/>
              </p:cNvSpPr>
              <p:nvPr/>
            </p:nvSpPr>
            <p:spPr bwMode="auto">
              <a:xfrm>
                <a:off x="3802064" y="4556125"/>
                <a:ext cx="231775" cy="88900"/>
              </a:xfrm>
              <a:custGeom>
                <a:avLst/>
                <a:gdLst>
                  <a:gd name="T0" fmla="*/ 60 w 129"/>
                  <a:gd name="T1" fmla="*/ 23 h 49"/>
                  <a:gd name="T2" fmla="*/ 70 w 129"/>
                  <a:gd name="T3" fmla="*/ 23 h 49"/>
                  <a:gd name="T4" fmla="*/ 99 w 129"/>
                  <a:gd name="T5" fmla="*/ 49 h 49"/>
                  <a:gd name="T6" fmla="*/ 129 w 129"/>
                  <a:gd name="T7" fmla="*/ 19 h 49"/>
                  <a:gd name="T8" fmla="*/ 99 w 129"/>
                  <a:gd name="T9" fmla="*/ 0 h 49"/>
                  <a:gd name="T10" fmla="*/ 70 w 129"/>
                  <a:gd name="T11" fmla="*/ 13 h 49"/>
                  <a:gd name="T12" fmla="*/ 59 w 129"/>
                  <a:gd name="T13" fmla="*/ 13 h 49"/>
                  <a:gd name="T14" fmla="*/ 30 w 129"/>
                  <a:gd name="T15" fmla="*/ 0 h 49"/>
                  <a:gd name="T16" fmla="*/ 0 w 129"/>
                  <a:gd name="T17" fmla="*/ 19 h 49"/>
                  <a:gd name="T18" fmla="*/ 30 w 129"/>
                  <a:gd name="T19" fmla="*/ 49 h 49"/>
                  <a:gd name="T20" fmla="*/ 60 w 129"/>
                  <a:gd name="T21" fmla="*/ 23 h 49"/>
                  <a:gd name="T22" fmla="*/ 99 w 129"/>
                  <a:gd name="T23" fmla="*/ 10 h 49"/>
                  <a:gd name="T24" fmla="*/ 119 w 129"/>
                  <a:gd name="T25" fmla="*/ 19 h 49"/>
                  <a:gd name="T26" fmla="*/ 99 w 129"/>
                  <a:gd name="T27" fmla="*/ 39 h 49"/>
                  <a:gd name="T28" fmla="*/ 79 w 129"/>
                  <a:gd name="T29" fmla="*/ 19 h 49"/>
                  <a:gd name="T30" fmla="*/ 99 w 129"/>
                  <a:gd name="T31" fmla="*/ 10 h 49"/>
                  <a:gd name="T32" fmla="*/ 10 w 129"/>
                  <a:gd name="T33" fmla="*/ 19 h 49"/>
                  <a:gd name="T34" fmla="*/ 30 w 129"/>
                  <a:gd name="T35" fmla="*/ 10 h 49"/>
                  <a:gd name="T36" fmla="*/ 50 w 129"/>
                  <a:gd name="T37" fmla="*/ 19 h 49"/>
                  <a:gd name="T38" fmla="*/ 30 w 129"/>
                  <a:gd name="T39" fmla="*/ 39 h 49"/>
                  <a:gd name="T40" fmla="*/ 10 w 129"/>
                  <a:gd name="T41"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9" h="49">
                    <a:moveTo>
                      <a:pt x="60" y="23"/>
                    </a:moveTo>
                    <a:cubicBezTo>
                      <a:pt x="70" y="23"/>
                      <a:pt x="70" y="23"/>
                      <a:pt x="70" y="23"/>
                    </a:cubicBezTo>
                    <a:cubicBezTo>
                      <a:pt x="71" y="38"/>
                      <a:pt x="84" y="49"/>
                      <a:pt x="99" y="49"/>
                    </a:cubicBezTo>
                    <a:cubicBezTo>
                      <a:pt x="116" y="49"/>
                      <a:pt x="129" y="36"/>
                      <a:pt x="129" y="19"/>
                    </a:cubicBezTo>
                    <a:cubicBezTo>
                      <a:pt x="129" y="0"/>
                      <a:pt x="112" y="0"/>
                      <a:pt x="99" y="0"/>
                    </a:cubicBezTo>
                    <a:cubicBezTo>
                      <a:pt x="88" y="0"/>
                      <a:pt x="74" y="0"/>
                      <a:pt x="70" y="13"/>
                    </a:cubicBezTo>
                    <a:cubicBezTo>
                      <a:pt x="59" y="13"/>
                      <a:pt x="59" y="13"/>
                      <a:pt x="59" y="13"/>
                    </a:cubicBezTo>
                    <a:cubicBezTo>
                      <a:pt x="55" y="0"/>
                      <a:pt x="41" y="0"/>
                      <a:pt x="30" y="0"/>
                    </a:cubicBezTo>
                    <a:cubicBezTo>
                      <a:pt x="17" y="0"/>
                      <a:pt x="0" y="0"/>
                      <a:pt x="0" y="19"/>
                    </a:cubicBezTo>
                    <a:cubicBezTo>
                      <a:pt x="0" y="36"/>
                      <a:pt x="14" y="49"/>
                      <a:pt x="30" y="49"/>
                    </a:cubicBezTo>
                    <a:cubicBezTo>
                      <a:pt x="45" y="49"/>
                      <a:pt x="58" y="38"/>
                      <a:pt x="60" y="23"/>
                    </a:cubicBezTo>
                    <a:moveTo>
                      <a:pt x="99" y="10"/>
                    </a:moveTo>
                    <a:cubicBezTo>
                      <a:pt x="116" y="10"/>
                      <a:pt x="119" y="12"/>
                      <a:pt x="119" y="19"/>
                    </a:cubicBezTo>
                    <a:cubicBezTo>
                      <a:pt x="119" y="30"/>
                      <a:pt x="110" y="39"/>
                      <a:pt x="99" y="39"/>
                    </a:cubicBezTo>
                    <a:cubicBezTo>
                      <a:pt x="88" y="39"/>
                      <a:pt x="79" y="30"/>
                      <a:pt x="79" y="19"/>
                    </a:cubicBezTo>
                    <a:cubicBezTo>
                      <a:pt x="79" y="12"/>
                      <a:pt x="83" y="10"/>
                      <a:pt x="99" y="10"/>
                    </a:cubicBezTo>
                    <a:moveTo>
                      <a:pt x="10" y="19"/>
                    </a:moveTo>
                    <a:cubicBezTo>
                      <a:pt x="10" y="12"/>
                      <a:pt x="13" y="10"/>
                      <a:pt x="30" y="10"/>
                    </a:cubicBezTo>
                    <a:cubicBezTo>
                      <a:pt x="46" y="10"/>
                      <a:pt x="50" y="12"/>
                      <a:pt x="50" y="19"/>
                    </a:cubicBezTo>
                    <a:cubicBezTo>
                      <a:pt x="50" y="30"/>
                      <a:pt x="41" y="39"/>
                      <a:pt x="30" y="39"/>
                    </a:cubicBezTo>
                    <a:cubicBezTo>
                      <a:pt x="19" y="39"/>
                      <a:pt x="10" y="30"/>
                      <a:pt x="10"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sp>
        <p:nvSpPr>
          <p:cNvPr id="30" name="任意多边形 29"/>
          <p:cNvSpPr/>
          <p:nvPr/>
        </p:nvSpPr>
        <p:spPr>
          <a:xfrm flipH="1" flipV="1">
            <a:off x="10925963" y="5640102"/>
            <a:ext cx="1266035" cy="1217897"/>
          </a:xfrm>
          <a:custGeom>
            <a:avLst/>
            <a:gdLst>
              <a:gd name="connsiteX0" fmla="*/ 67132 w 1001995"/>
              <a:gd name="connsiteY0" fmla="*/ 963896 h 963896"/>
              <a:gd name="connsiteX1" fmla="*/ 0 w 1001995"/>
              <a:gd name="connsiteY1" fmla="*/ 958817 h 963896"/>
              <a:gd name="connsiteX2" fmla="*/ 0 w 1001995"/>
              <a:gd name="connsiteY2" fmla="*/ 0 h 963896"/>
              <a:gd name="connsiteX3" fmla="*/ 999798 w 1001995"/>
              <a:gd name="connsiteY3" fmla="*/ 0 h 963896"/>
              <a:gd name="connsiteX4" fmla="*/ 1001995 w 1001995"/>
              <a:gd name="connsiteY4" fmla="*/ 29032 h 963896"/>
              <a:gd name="connsiteX5" fmla="*/ 67132 w 1001995"/>
              <a:gd name="connsiteY5" fmla="*/ 963896 h 96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995" h="963896">
                <a:moveTo>
                  <a:pt x="67132" y="963896"/>
                </a:moveTo>
                <a:lnTo>
                  <a:pt x="0" y="958817"/>
                </a:lnTo>
                <a:lnTo>
                  <a:pt x="0" y="0"/>
                </a:lnTo>
                <a:lnTo>
                  <a:pt x="999798" y="0"/>
                </a:lnTo>
                <a:lnTo>
                  <a:pt x="1001995" y="29032"/>
                </a:lnTo>
                <a:cubicBezTo>
                  <a:pt x="1001995" y="545343"/>
                  <a:pt x="583443" y="963896"/>
                  <a:pt x="67132" y="963896"/>
                </a:cubicBez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28" name="椭圆 27"/>
          <p:cNvSpPr/>
          <p:nvPr/>
        </p:nvSpPr>
        <p:spPr>
          <a:xfrm>
            <a:off x="10755865" y="5558254"/>
            <a:ext cx="340196" cy="340196"/>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Raphaël Beau - Larrons En Foire">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3298534" y="-2"/>
            <a:ext cx="3244251" cy="324425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fade thruBlk="1"/>
      </p:transition>
    </mc:Choice>
    <mc:Fallback>
      <p:transition spd="slow" advTm="3000">
        <p:fade thruBlk="1"/>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22" presetClass="entr" presetSubtype="4"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animEffect transition="in" filter="wipe(down)">
                                      <p:cBhvr>
                                        <p:cTn id="9" dur="1000"/>
                                        <p:tgtEl>
                                          <p:spTgt spid="20"/>
                                        </p:tgtEl>
                                      </p:cBhvr>
                                    </p:animEffect>
                                  </p:childTnLst>
                                </p:cTn>
                              </p:par>
                            </p:childTnLst>
                          </p:cTn>
                        </p:par>
                        <p:par>
                          <p:cTn id="10" fill="hold">
                            <p:stCondLst>
                              <p:cond delay="0"/>
                            </p:stCondLst>
                            <p:childTnLst>
                              <p:par>
                                <p:cTn id="11" presetID="22"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1000"/>
                                        <p:tgtEl>
                                          <p:spTgt spid="5"/>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par>
                                <p:cTn id="26" presetID="2" presetClass="entr" presetSubtype="2" fill="hold" grpId="0" nodeType="withEffect">
                                  <p:stCondLst>
                                    <p:cond delay="380"/>
                                  </p:stCondLst>
                                  <p:iterate type="lt">
                                    <p:tmPct val="10000"/>
                                  </p:iterate>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800" fill="hold"/>
                                        <p:tgtEl>
                                          <p:spTgt spid="21"/>
                                        </p:tgtEl>
                                        <p:attrNameLst>
                                          <p:attrName>ppt_x</p:attrName>
                                        </p:attrNameLst>
                                      </p:cBhvr>
                                      <p:tavLst>
                                        <p:tav tm="0">
                                          <p:val>
                                            <p:strVal val="1+#ppt_w/2"/>
                                          </p:val>
                                        </p:tav>
                                        <p:tav tm="100000">
                                          <p:val>
                                            <p:strVal val="#ppt_x"/>
                                          </p:val>
                                        </p:tav>
                                      </p:tavLst>
                                    </p:anim>
                                    <p:anim calcmode="lin" valueType="num">
                                      <p:cBhvr additive="base">
                                        <p:cTn id="29" dur="800" fill="hold"/>
                                        <p:tgtEl>
                                          <p:spTgt spid="21"/>
                                        </p:tgtEl>
                                        <p:attrNameLst>
                                          <p:attrName>ppt_y</p:attrName>
                                        </p:attrNameLst>
                                      </p:cBhvr>
                                      <p:tavLst>
                                        <p:tav tm="0">
                                          <p:val>
                                            <p:strVal val="#ppt_y"/>
                                          </p:val>
                                        </p:tav>
                                        <p:tav tm="100000">
                                          <p:val>
                                            <p:strVal val="#ppt_y"/>
                                          </p:val>
                                        </p:tav>
                                      </p:tavLst>
                                    </p:anim>
                                  </p:childTnLst>
                                </p:cTn>
                              </p:par>
                            </p:childTnLst>
                          </p:cTn>
                        </p:par>
                        <p:par>
                          <p:cTn id="30" fill="hold">
                            <p:stCondLst>
                              <p:cond delay="3320"/>
                            </p:stCondLst>
                            <p:childTnLst>
                              <p:par>
                                <p:cTn id="31" presetID="10" presetClass="entr" presetSubtype="0" fill="hold" grpId="0" nodeType="afterEffect">
                                  <p:stCondLst>
                                    <p:cond delay="0"/>
                                  </p:stCondLst>
                                  <p:iterate type="lt">
                                    <p:tmPct val="0"/>
                                  </p:iterate>
                                  <p:childTnLst>
                                    <p:set>
                                      <p:cBhvr>
                                        <p:cTn id="32" dur="1" fill="hold">
                                          <p:stCondLst>
                                            <p:cond delay="0"/>
                                          </p:stCondLst>
                                        </p:cTn>
                                        <p:tgtEl>
                                          <p:spTgt spid="25"/>
                                        </p:tgtEl>
                                        <p:attrNameLst>
                                          <p:attrName>style.visibility</p:attrName>
                                        </p:attrNameLst>
                                      </p:cBhvr>
                                      <p:to>
                                        <p:strVal val="visible"/>
                                      </p:to>
                                    </p:set>
                                    <p:animEffect transition="in" filter="fade">
                                      <p:cBhvr>
                                        <p:cTn id="33" dur="1200"/>
                                        <p:tgtEl>
                                          <p:spTgt spid="25"/>
                                        </p:tgtEl>
                                      </p:cBhvr>
                                    </p:animEffect>
                                  </p:childTnLst>
                                </p:cTn>
                              </p:par>
                            </p:childTnLst>
                          </p:cTn>
                        </p:par>
                        <p:par>
                          <p:cTn id="34" fill="hold">
                            <p:stCondLst>
                              <p:cond delay="4519"/>
                            </p:stCondLst>
                            <p:childTnLst>
                              <p:par>
                                <p:cTn id="35" presetID="26" presetClass="emph" presetSubtype="0" fill="hold" grpId="1" nodeType="afterEffect">
                                  <p:stCondLst>
                                    <p:cond delay="0"/>
                                  </p:stCondLst>
                                  <p:iterate type="lt">
                                    <p:tmPct val="10000"/>
                                  </p:iterate>
                                  <p:childTnLst>
                                    <p:animEffect transition="out" filter="fade">
                                      <p:cBhvr>
                                        <p:cTn id="36" dur="500" tmFilter="0, 0; .2, .5; .8, .5; 1, 0"/>
                                        <p:tgtEl>
                                          <p:spTgt spid="25"/>
                                        </p:tgtEl>
                                      </p:cBhvr>
                                    </p:animEffect>
                                    <p:animScale>
                                      <p:cBhvr>
                                        <p:cTn id="37" dur="250" autoRev="1" fill="hold"/>
                                        <p:tgtEl>
                                          <p:spTgt spid="25"/>
                                        </p:tgtEl>
                                      </p:cBhvr>
                                      <p:by x="105000" y="105000"/>
                                    </p:animScale>
                                  </p:childTnLst>
                                </p:cTn>
                              </p:par>
                            </p:childTnLst>
                          </p:cTn>
                        </p:par>
                        <p:par>
                          <p:cTn id="38" fill="hold">
                            <p:stCondLst>
                              <p:cond delay="5920"/>
                            </p:stCondLst>
                            <p:childTnLst>
                              <p:par>
                                <p:cTn id="39" presetID="35" presetClass="emph" presetSubtype="0" repeatCount="4000" fill="hold" grpId="0" nodeType="afterEffect">
                                  <p:stCondLst>
                                    <p:cond delay="0"/>
                                  </p:stCondLst>
                                  <p:childTnLst>
                                    <p:anim calcmode="discrete" valueType="str">
                                      <p:cBhvr>
                                        <p:cTn id="40" dur="150" fill="hold"/>
                                        <p:tgtEl>
                                          <p:spTgt spid="2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 repeatCount="indefinite" fill="hold" display="0">
                  <p:stCondLst>
                    <p:cond delay="indefinite"/>
                  </p:stCondLst>
                  <p:endCondLst>
                    <p:cond evt="onStopAudio" delay="0">
                      <p:tgtEl>
                        <p:sldTgt/>
                      </p:tgtEl>
                    </p:cond>
                  </p:endCondLst>
                </p:cTn>
                <p:tgtEl>
                  <p:spTgt spid="3"/>
                </p:tgtEl>
              </p:cMediaNode>
            </p:audio>
          </p:childTnLst>
        </p:cTn>
      </p:par>
    </p:tnLst>
    <p:bldLst>
      <p:bldP spid="20" grpId="0" animBg="1"/>
      <p:bldP spid="21" grpId="0"/>
      <p:bldP spid="25" grpId="0" animBg="1"/>
      <p:bldP spid="25" grpId="1" animBg="1"/>
      <p:bldP spid="5" grpId="0" animBg="1"/>
      <p:bldP spid="7" grpId="0" animBg="1"/>
      <p:bldP spid="2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任意多边形 39"/>
          <p:cNvSpPr/>
          <p:nvPr/>
        </p:nvSpPr>
        <p:spPr>
          <a:xfrm>
            <a:off x="0" y="1445970"/>
            <a:ext cx="11924673" cy="5380213"/>
          </a:xfrm>
          <a:custGeom>
            <a:avLst/>
            <a:gdLst>
              <a:gd name="connsiteX0" fmla="*/ 5714373 w 11924673"/>
              <a:gd name="connsiteY0" fmla="*/ 0 h 5380213"/>
              <a:gd name="connsiteX1" fmla="*/ 11832892 w 11924673"/>
              <a:gd name="connsiteY1" fmla="*/ 1549267 h 5380213"/>
              <a:gd name="connsiteX2" fmla="*/ 11924673 w 11924673"/>
              <a:gd name="connsiteY2" fmla="*/ 1602040 h 5380213"/>
              <a:gd name="connsiteX3" fmla="*/ 11924673 w 11924673"/>
              <a:gd name="connsiteY3" fmla="*/ 5380213 h 5380213"/>
              <a:gd name="connsiteX4" fmla="*/ 0 w 11924673"/>
              <a:gd name="connsiteY4" fmla="*/ 5380213 h 5380213"/>
              <a:gd name="connsiteX5" fmla="*/ 0 w 11924673"/>
              <a:gd name="connsiteY5" fmla="*/ 1339820 h 5380213"/>
              <a:gd name="connsiteX6" fmla="*/ 268038 w 11924673"/>
              <a:gd name="connsiteY6" fmla="*/ 1209346 h 5380213"/>
              <a:gd name="connsiteX7" fmla="*/ 5714373 w 11924673"/>
              <a:gd name="connsiteY7" fmla="*/ 0 h 5380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4673" h="5380213">
                <a:moveTo>
                  <a:pt x="5714373" y="0"/>
                </a:moveTo>
                <a:cubicBezTo>
                  <a:pt x="7929769" y="0"/>
                  <a:pt x="10014081" y="561231"/>
                  <a:pt x="11832892" y="1549267"/>
                </a:cubicBezTo>
                <a:lnTo>
                  <a:pt x="11924673" y="1602040"/>
                </a:lnTo>
                <a:lnTo>
                  <a:pt x="11924673" y="5380213"/>
                </a:lnTo>
                <a:lnTo>
                  <a:pt x="0" y="5380213"/>
                </a:lnTo>
                <a:lnTo>
                  <a:pt x="0" y="1339820"/>
                </a:lnTo>
                <a:lnTo>
                  <a:pt x="268038" y="1209346"/>
                </a:lnTo>
                <a:cubicBezTo>
                  <a:pt x="1921385" y="433537"/>
                  <a:pt x="3767250" y="0"/>
                  <a:pt x="5714373" y="0"/>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6" name="任意多边形 35"/>
          <p:cNvSpPr/>
          <p:nvPr/>
        </p:nvSpPr>
        <p:spPr>
          <a:xfrm>
            <a:off x="2" y="1576809"/>
            <a:ext cx="12192000" cy="5281192"/>
          </a:xfrm>
          <a:custGeom>
            <a:avLst/>
            <a:gdLst>
              <a:gd name="connsiteX0" fmla="*/ 6095999 w 12192000"/>
              <a:gd name="connsiteY0" fmla="*/ 0 h 5281192"/>
              <a:gd name="connsiteX1" fmla="*/ 12101908 w 12192000"/>
              <a:gd name="connsiteY1" fmla="*/ 1520753 h 5281192"/>
              <a:gd name="connsiteX2" fmla="*/ 12192000 w 12192000"/>
              <a:gd name="connsiteY2" fmla="*/ 1572555 h 5281192"/>
              <a:gd name="connsiteX3" fmla="*/ 12192000 w 12192000"/>
              <a:gd name="connsiteY3" fmla="*/ 5281192 h 5281192"/>
              <a:gd name="connsiteX4" fmla="*/ 0 w 12192000"/>
              <a:gd name="connsiteY4" fmla="*/ 5281192 h 5281192"/>
              <a:gd name="connsiteX5" fmla="*/ 0 w 12192000"/>
              <a:gd name="connsiteY5" fmla="*/ 1572555 h 5281192"/>
              <a:gd name="connsiteX6" fmla="*/ 90093 w 12192000"/>
              <a:gd name="connsiteY6" fmla="*/ 1520753 h 5281192"/>
              <a:gd name="connsiteX7" fmla="*/ 6095999 w 12192000"/>
              <a:gd name="connsiteY7" fmla="*/ 0 h 5281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281192">
                <a:moveTo>
                  <a:pt x="6095999" y="0"/>
                </a:moveTo>
                <a:cubicBezTo>
                  <a:pt x="8270621" y="0"/>
                  <a:pt x="10316572" y="550902"/>
                  <a:pt x="12101908" y="1520753"/>
                </a:cubicBezTo>
                <a:lnTo>
                  <a:pt x="12192000" y="1572555"/>
                </a:lnTo>
                <a:lnTo>
                  <a:pt x="12192000" y="5281192"/>
                </a:lnTo>
                <a:lnTo>
                  <a:pt x="0" y="5281192"/>
                </a:lnTo>
                <a:lnTo>
                  <a:pt x="0" y="1572555"/>
                </a:lnTo>
                <a:lnTo>
                  <a:pt x="90093" y="1520753"/>
                </a:lnTo>
                <a:cubicBezTo>
                  <a:pt x="1875428" y="550901"/>
                  <a:pt x="3921379" y="0"/>
                  <a:pt x="6095999" y="0"/>
                </a:cubicBezTo>
                <a:close/>
              </a:path>
            </a:pathLst>
          </a:custGeom>
          <a:blipFill dpi="0" rotWithShape="1">
            <a:blip r:embed="rId1">
              <a:extLst>
                <a:ext uri="{28A0092B-C50C-407E-A947-70E740481C1C}">
                  <a14:useLocalDpi xmlns:a14="http://schemas.microsoft.com/office/drawing/2010/main" val="0"/>
                </a:ext>
              </a:extLst>
            </a:blip>
            <a:srcRect/>
            <a:stretch>
              <a:fillRect t="-26471" b="-264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9" name="任意多边形 38"/>
          <p:cNvSpPr/>
          <p:nvPr/>
        </p:nvSpPr>
        <p:spPr>
          <a:xfrm>
            <a:off x="2" y="1576809"/>
            <a:ext cx="12192000" cy="5281192"/>
          </a:xfrm>
          <a:custGeom>
            <a:avLst/>
            <a:gdLst>
              <a:gd name="connsiteX0" fmla="*/ 6095999 w 12192000"/>
              <a:gd name="connsiteY0" fmla="*/ 0 h 5281192"/>
              <a:gd name="connsiteX1" fmla="*/ 12101908 w 12192000"/>
              <a:gd name="connsiteY1" fmla="*/ 1520753 h 5281192"/>
              <a:gd name="connsiteX2" fmla="*/ 12192000 w 12192000"/>
              <a:gd name="connsiteY2" fmla="*/ 1572555 h 5281192"/>
              <a:gd name="connsiteX3" fmla="*/ 12192000 w 12192000"/>
              <a:gd name="connsiteY3" fmla="*/ 5281192 h 5281192"/>
              <a:gd name="connsiteX4" fmla="*/ 0 w 12192000"/>
              <a:gd name="connsiteY4" fmla="*/ 5281192 h 5281192"/>
              <a:gd name="connsiteX5" fmla="*/ 0 w 12192000"/>
              <a:gd name="connsiteY5" fmla="*/ 1572555 h 5281192"/>
              <a:gd name="connsiteX6" fmla="*/ 90093 w 12192000"/>
              <a:gd name="connsiteY6" fmla="*/ 1520753 h 5281192"/>
              <a:gd name="connsiteX7" fmla="*/ 6095999 w 12192000"/>
              <a:gd name="connsiteY7" fmla="*/ 0 h 5281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281192">
                <a:moveTo>
                  <a:pt x="6095999" y="0"/>
                </a:moveTo>
                <a:cubicBezTo>
                  <a:pt x="8270621" y="0"/>
                  <a:pt x="10316572" y="550902"/>
                  <a:pt x="12101908" y="1520753"/>
                </a:cubicBezTo>
                <a:lnTo>
                  <a:pt x="12192000" y="1572555"/>
                </a:lnTo>
                <a:lnTo>
                  <a:pt x="12192000" y="5281192"/>
                </a:lnTo>
                <a:lnTo>
                  <a:pt x="0" y="5281192"/>
                </a:lnTo>
                <a:lnTo>
                  <a:pt x="0" y="1572555"/>
                </a:lnTo>
                <a:lnTo>
                  <a:pt x="90093" y="1520753"/>
                </a:lnTo>
                <a:cubicBezTo>
                  <a:pt x="1875428" y="550901"/>
                  <a:pt x="3921379" y="0"/>
                  <a:pt x="6095999" y="0"/>
                </a:cubicBezTo>
                <a:close/>
              </a:path>
            </a:pathLst>
          </a:custGeom>
          <a:solidFill>
            <a:schemeClr val="accent5">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 name="TextBox 33"/>
          <p:cNvSpPr txBox="1"/>
          <p:nvPr/>
        </p:nvSpPr>
        <p:spPr>
          <a:xfrm>
            <a:off x="1422400" y="3323882"/>
            <a:ext cx="9347200" cy="2308324"/>
          </a:xfrm>
          <a:prstGeom prst="rect">
            <a:avLst/>
          </a:prstGeom>
          <a:noFill/>
        </p:spPr>
        <p:txBody>
          <a:bodyPr wrap="square" lIns="0" tIns="0" rIns="0" bIns="0" rtlCol="0">
            <a:spAutoFit/>
          </a:bodyPr>
          <a:lstStyle/>
          <a:p>
            <a:pPr algn="just">
              <a:lnSpc>
                <a:spcPct val="150000"/>
              </a:lnSpc>
            </a:pPr>
            <a:r>
              <a:rPr lang="zh-CN" altLang="en-US" sz="2000" dirty="0">
                <a:solidFill>
                  <a:schemeClr val="accent4"/>
                </a:solidFill>
                <a:latin typeface="微软雅黑" panose="020B0503020204020204" pitchFamily="34" charset="-122"/>
                <a:ea typeface="微软雅黑" panose="020B0503020204020204" pitchFamily="34" charset="-122"/>
              </a:rPr>
              <a:t>一年的工作已悄然结束，</a:t>
            </a:r>
            <a:r>
              <a:rPr lang="en-US" altLang="zh-CN" sz="2000" dirty="0">
                <a:solidFill>
                  <a:schemeClr val="accent4"/>
                </a:solidFill>
                <a:latin typeface="微软雅黑" panose="020B0503020204020204" pitchFamily="34" charset="-122"/>
                <a:ea typeface="微软雅黑" panose="020B0503020204020204" pitchFamily="34" charset="-122"/>
              </a:rPr>
              <a:t>XX</a:t>
            </a:r>
            <a:r>
              <a:rPr lang="zh-CN" altLang="en-US" sz="2000" dirty="0">
                <a:solidFill>
                  <a:schemeClr val="accent4"/>
                </a:solidFill>
                <a:latin typeface="微软雅黑" panose="020B0503020204020204" pitchFamily="34" charset="-122"/>
                <a:ea typeface="微软雅黑" panose="020B0503020204020204" pitchFamily="34" charset="-122"/>
              </a:rPr>
              <a:t>集团公司人力资源部进一步开展了一系列强化人力资源管理的基础性工作。定岗定员、招聘、人力资源培训等均取得一定的成绩，人力资源管理制度建设稳步推进，吸收并应用集团化人力资源管理思想和理念，使公司人才队伍稳步、各项工作均取得实质性进展。现将</a:t>
            </a:r>
            <a:r>
              <a:rPr lang="en-US" altLang="zh-CN" sz="2000" dirty="0">
                <a:solidFill>
                  <a:schemeClr val="accent4"/>
                </a:solidFill>
                <a:latin typeface="微软雅黑" panose="020B0503020204020204" pitchFamily="34" charset="-122"/>
                <a:ea typeface="微软雅黑" panose="020B0503020204020204" pitchFamily="34" charset="-122"/>
              </a:rPr>
              <a:t>2019</a:t>
            </a:r>
            <a:r>
              <a:rPr lang="zh-CN" altLang="en-US" sz="2000" dirty="0">
                <a:solidFill>
                  <a:schemeClr val="accent4"/>
                </a:solidFill>
                <a:latin typeface="微软雅黑" panose="020B0503020204020204" pitchFamily="34" charset="-122"/>
                <a:ea typeface="微软雅黑" panose="020B0503020204020204" pitchFamily="34" charset="-122"/>
              </a:rPr>
              <a:t>年度人力资源工作总结及</a:t>
            </a:r>
            <a:r>
              <a:rPr lang="en-US" altLang="zh-CN" sz="2000" dirty="0">
                <a:solidFill>
                  <a:schemeClr val="accent4"/>
                </a:solidFill>
                <a:latin typeface="微软雅黑" panose="020B0503020204020204" pitchFamily="34" charset="-122"/>
                <a:ea typeface="微软雅黑" panose="020B0503020204020204" pitchFamily="34" charset="-122"/>
              </a:rPr>
              <a:t>2019</a:t>
            </a:r>
            <a:r>
              <a:rPr lang="zh-CN" altLang="en-US" sz="2000" dirty="0">
                <a:solidFill>
                  <a:schemeClr val="accent4"/>
                </a:solidFill>
                <a:latin typeface="微软雅黑" panose="020B0503020204020204" pitchFamily="34" charset="-122"/>
                <a:ea typeface="微软雅黑" panose="020B0503020204020204" pitchFamily="34" charset="-122"/>
              </a:rPr>
              <a:t>年工作安排进行汇报</a:t>
            </a:r>
            <a:endParaRPr lang="en-US" altLang="zh-CN" sz="2000" dirty="0">
              <a:solidFill>
                <a:schemeClr val="accent4"/>
              </a:solidFill>
              <a:latin typeface="微软雅黑" panose="020B0503020204020204" pitchFamily="34" charset="-122"/>
              <a:ea typeface="微软雅黑" panose="020B0503020204020204" pitchFamily="34" charset="-122"/>
            </a:endParaRPr>
          </a:p>
        </p:txBody>
      </p:sp>
      <p:sp>
        <p:nvSpPr>
          <p:cNvPr id="12" name="弧形 11"/>
          <p:cNvSpPr/>
          <p:nvPr/>
        </p:nvSpPr>
        <p:spPr>
          <a:xfrm>
            <a:off x="-6881600" y="1382036"/>
            <a:ext cx="27000000" cy="27000000"/>
          </a:xfrm>
          <a:prstGeom prst="arc">
            <a:avLst>
              <a:gd name="adj1" fmla="val 14430038"/>
              <a:gd name="adj2" fmla="val 17670748"/>
            </a:avLst>
          </a:prstGeom>
          <a:ln w="127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椭圆 12"/>
          <p:cNvSpPr/>
          <p:nvPr/>
        </p:nvSpPr>
        <p:spPr>
          <a:xfrm>
            <a:off x="10769600" y="1944678"/>
            <a:ext cx="334218" cy="334218"/>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4838700" y="-341401"/>
            <a:ext cx="2514600" cy="2514600"/>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176810" y="550186"/>
            <a:ext cx="1929821" cy="922946"/>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4800" spc="600" dirty="0">
                <a:solidFill>
                  <a:schemeClr val="tx1">
                    <a:lumMod val="75000"/>
                    <a:lumOff val="25000"/>
                  </a:schemeClr>
                </a:solidFill>
                <a:latin typeface="锐字工房巅峰黑简1.0" panose="02000500000000000000" pitchFamily="2" charset="-122"/>
                <a:ea typeface="锐字工房巅峰黑简1.0" panose="02000500000000000000" pitchFamily="2" charset="-122"/>
              </a:rPr>
              <a:t>前言</a:t>
            </a:r>
            <a:endParaRPr lang="zh-CN" altLang="en-US" sz="4800" spc="600" dirty="0">
              <a:solidFill>
                <a:schemeClr val="tx1">
                  <a:lumMod val="75000"/>
                  <a:lumOff val="25000"/>
                </a:schemeClr>
              </a:solidFill>
              <a:latin typeface="锐字工房巅峰黑简1.0" panose="02000500000000000000" pitchFamily="2" charset="-122"/>
              <a:ea typeface="锐字工房巅峰黑简1.0" panose="02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Tm="3000">
        <p14:flythrough dir="out"/>
      </p:transition>
    </mc:Choice>
    <mc:Fallback>
      <p:transition spd="slow" advTm="3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63"/>
          <p:cNvSpPr/>
          <p:nvPr/>
        </p:nvSpPr>
        <p:spPr>
          <a:xfrm flipH="1" flipV="1">
            <a:off x="267327" y="-15726"/>
            <a:ext cx="11924673" cy="2796140"/>
          </a:xfrm>
          <a:custGeom>
            <a:avLst/>
            <a:gdLst>
              <a:gd name="connsiteX0" fmla="*/ 11924673 w 11924673"/>
              <a:gd name="connsiteY0" fmla="*/ 2796140 h 2796140"/>
              <a:gd name="connsiteX1" fmla="*/ 0 w 11924673"/>
              <a:gd name="connsiteY1" fmla="*/ 2796140 h 2796140"/>
              <a:gd name="connsiteX2" fmla="*/ 0 w 11924673"/>
              <a:gd name="connsiteY2" fmla="*/ 1339820 h 2796140"/>
              <a:gd name="connsiteX3" fmla="*/ 268038 w 11924673"/>
              <a:gd name="connsiteY3" fmla="*/ 1209346 h 2796140"/>
              <a:gd name="connsiteX4" fmla="*/ 5714373 w 11924673"/>
              <a:gd name="connsiteY4" fmla="*/ 0 h 2796140"/>
              <a:gd name="connsiteX5" fmla="*/ 11832892 w 11924673"/>
              <a:gd name="connsiteY5" fmla="*/ 1549267 h 2796140"/>
              <a:gd name="connsiteX6" fmla="*/ 11924673 w 11924673"/>
              <a:gd name="connsiteY6" fmla="*/ 1602040 h 279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24673" h="2796140">
                <a:moveTo>
                  <a:pt x="11924673" y="2796140"/>
                </a:moveTo>
                <a:lnTo>
                  <a:pt x="0" y="2796140"/>
                </a:lnTo>
                <a:lnTo>
                  <a:pt x="0" y="1339820"/>
                </a:lnTo>
                <a:lnTo>
                  <a:pt x="268038" y="1209346"/>
                </a:lnTo>
                <a:cubicBezTo>
                  <a:pt x="1921385" y="433537"/>
                  <a:pt x="3767250" y="0"/>
                  <a:pt x="5714373" y="0"/>
                </a:cubicBezTo>
                <a:cubicBezTo>
                  <a:pt x="7929769" y="0"/>
                  <a:pt x="10014081" y="561231"/>
                  <a:pt x="11832892" y="1549267"/>
                </a:cubicBezTo>
                <a:lnTo>
                  <a:pt x="11924673" y="160204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3" name="任意多边形 62"/>
          <p:cNvSpPr/>
          <p:nvPr/>
        </p:nvSpPr>
        <p:spPr>
          <a:xfrm flipV="1">
            <a:off x="0" y="-15725"/>
            <a:ext cx="12192000" cy="2697119"/>
          </a:xfrm>
          <a:custGeom>
            <a:avLst/>
            <a:gdLst>
              <a:gd name="connsiteX0" fmla="*/ 0 w 12192000"/>
              <a:gd name="connsiteY0" fmla="*/ 2697119 h 2697119"/>
              <a:gd name="connsiteX1" fmla="*/ 12192000 w 12192000"/>
              <a:gd name="connsiteY1" fmla="*/ 2697119 h 2697119"/>
              <a:gd name="connsiteX2" fmla="*/ 12192000 w 12192000"/>
              <a:gd name="connsiteY2" fmla="*/ 1572555 h 2697119"/>
              <a:gd name="connsiteX3" fmla="*/ 12101908 w 12192000"/>
              <a:gd name="connsiteY3" fmla="*/ 1520753 h 2697119"/>
              <a:gd name="connsiteX4" fmla="*/ 6095999 w 12192000"/>
              <a:gd name="connsiteY4" fmla="*/ 0 h 2697119"/>
              <a:gd name="connsiteX5" fmla="*/ 90093 w 12192000"/>
              <a:gd name="connsiteY5" fmla="*/ 1520753 h 2697119"/>
              <a:gd name="connsiteX6" fmla="*/ 0 w 12192000"/>
              <a:gd name="connsiteY6" fmla="*/ 1572555 h 2697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697119">
                <a:moveTo>
                  <a:pt x="0" y="2697119"/>
                </a:moveTo>
                <a:lnTo>
                  <a:pt x="12192000" y="2697119"/>
                </a:lnTo>
                <a:lnTo>
                  <a:pt x="12192000" y="1572555"/>
                </a:lnTo>
                <a:lnTo>
                  <a:pt x="12101908" y="1520753"/>
                </a:lnTo>
                <a:cubicBezTo>
                  <a:pt x="10316572" y="550902"/>
                  <a:pt x="8270621" y="0"/>
                  <a:pt x="6095999" y="0"/>
                </a:cubicBezTo>
                <a:cubicBezTo>
                  <a:pt x="3921379" y="0"/>
                  <a:pt x="1875428" y="550901"/>
                  <a:pt x="90093" y="1520753"/>
                </a:cubicBezTo>
                <a:lnTo>
                  <a:pt x="0" y="1572555"/>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8" name="文本框 5"/>
          <p:cNvSpPr txBox="1">
            <a:spLocks noChangeArrowheads="1"/>
          </p:cNvSpPr>
          <p:nvPr/>
        </p:nvSpPr>
        <p:spPr bwMode="auto">
          <a:xfrm flipH="1">
            <a:off x="5074736" y="1014685"/>
            <a:ext cx="2046436" cy="759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935" b="0" dirty="0">
                <a:solidFill>
                  <a:schemeClr val="bg1"/>
                </a:solidFill>
                <a:latin typeface="锐字工房巅峰黑简1.0" panose="02000500000000000000" pitchFamily="2" charset="-122"/>
                <a:ea typeface="锐字工房巅峰黑简1.0" panose="02000500000000000000" pitchFamily="2" charset="-122"/>
              </a:rPr>
              <a:t>目 录</a:t>
            </a:r>
            <a:endParaRPr lang="zh-CN" altLang="en-US" sz="4935" b="0" dirty="0">
              <a:solidFill>
                <a:schemeClr val="bg1"/>
              </a:solidFill>
              <a:latin typeface="锐字工房巅峰黑简1.0" panose="02000500000000000000" pitchFamily="2" charset="-122"/>
              <a:ea typeface="锐字工房巅峰黑简1.0" panose="02000500000000000000" pitchFamily="2" charset="-122"/>
            </a:endParaRPr>
          </a:p>
        </p:txBody>
      </p:sp>
      <p:pic>
        <p:nvPicPr>
          <p:cNvPr id="2" name="图片 1"/>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66000"/>
                    </a14:imgEffect>
                  </a14:imgLayer>
                </a14:imgProps>
              </a:ext>
              <a:ext uri="{28A0092B-C50C-407E-A947-70E740481C1C}">
                <a14:useLocalDpi xmlns:a14="http://schemas.microsoft.com/office/drawing/2010/main" val="0"/>
              </a:ext>
            </a:extLst>
          </a:blip>
          <a:srcRect l="12463" r="24648"/>
          <a:stretch>
            <a:fillRect/>
          </a:stretch>
        </p:blipFill>
        <p:spPr>
          <a:xfrm flipH="1">
            <a:off x="-1" y="3698373"/>
            <a:ext cx="2989943" cy="3159627"/>
          </a:xfrm>
          <a:prstGeom prst="rect">
            <a:avLst/>
          </a:prstGeom>
        </p:spPr>
      </p:pic>
      <p:sp>
        <p:nvSpPr>
          <p:cNvPr id="53" name="弧形 52"/>
          <p:cNvSpPr/>
          <p:nvPr/>
        </p:nvSpPr>
        <p:spPr>
          <a:xfrm flipH="1" flipV="1">
            <a:off x="-7941142" y="-24159619"/>
            <a:ext cx="27000000" cy="27000000"/>
          </a:xfrm>
          <a:prstGeom prst="arc">
            <a:avLst>
              <a:gd name="adj1" fmla="val 14430038"/>
              <a:gd name="adj2" fmla="val 17670748"/>
            </a:avLst>
          </a:prstGeom>
          <a:ln w="127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4" name="椭圆 53"/>
          <p:cNvSpPr/>
          <p:nvPr/>
        </p:nvSpPr>
        <p:spPr>
          <a:xfrm flipV="1">
            <a:off x="1485702" y="2129012"/>
            <a:ext cx="334218" cy="334218"/>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弧形 57"/>
          <p:cNvSpPr/>
          <p:nvPr/>
        </p:nvSpPr>
        <p:spPr>
          <a:xfrm flipH="1" flipV="1">
            <a:off x="-5184098" y="-23933511"/>
            <a:ext cx="29713240" cy="29713240"/>
          </a:xfrm>
          <a:prstGeom prst="arc">
            <a:avLst>
              <a:gd name="adj1" fmla="val 15607798"/>
              <a:gd name="adj2" fmla="val 18649184"/>
            </a:avLst>
          </a:prstGeom>
          <a:ln w="28575">
            <a:gradFill flip="none" rotWithShape="1">
              <a:gsLst>
                <a:gs pos="0">
                  <a:schemeClr val="accent5">
                    <a:lumMod val="60000"/>
                    <a:lumOff val="40000"/>
                  </a:schemeClr>
                </a:gs>
                <a:gs pos="100000">
                  <a:schemeClr val="accent5">
                    <a:lumMod val="20000"/>
                    <a:lumOff val="80000"/>
                  </a:schemeClr>
                </a:gs>
              </a:gsLst>
              <a:lin ang="108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标题 1"/>
          <p:cNvSpPr>
            <a:spLocks noChangeArrowheads="1"/>
          </p:cNvSpPr>
          <p:nvPr/>
        </p:nvSpPr>
        <p:spPr bwMode="auto">
          <a:xfrm>
            <a:off x="2351987" y="3093978"/>
            <a:ext cx="37217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spc="-150" dirty="0">
                <a:solidFill>
                  <a:schemeClr val="tx1">
                    <a:lumMod val="75000"/>
                    <a:lumOff val="25000"/>
                  </a:schemeClr>
                </a:solidFill>
                <a:latin typeface="锐字工房巅峰黑简1.0" panose="02000500000000000000" pitchFamily="2" charset="-122"/>
                <a:ea typeface="锐字工房巅峰黑简1.0" panose="02000500000000000000" pitchFamily="2" charset="-122"/>
                <a:sym typeface="微软雅黑" panose="020B0503020204020204" pitchFamily="34" charset="-122"/>
              </a:rPr>
              <a:t>2019</a:t>
            </a:r>
            <a:r>
              <a:rPr lang="zh-CN" altLang="en-US" sz="3200" dirty="0">
                <a:solidFill>
                  <a:schemeClr val="tx1">
                    <a:lumMod val="75000"/>
                    <a:lumOff val="25000"/>
                  </a:schemeClr>
                </a:solidFill>
                <a:latin typeface="锐字工房巅峰黑简1.0" panose="02000500000000000000" pitchFamily="2" charset="-122"/>
                <a:ea typeface="锐字工房巅峰黑简1.0" panose="02000500000000000000" pitchFamily="2" charset="-122"/>
                <a:sym typeface="微软雅黑" panose="020B0503020204020204" pitchFamily="34" charset="-122"/>
              </a:rPr>
              <a:t>工作总结回顾</a:t>
            </a:r>
            <a:endParaRPr lang="zh-CN" altLang="en-US" sz="3200" dirty="0">
              <a:solidFill>
                <a:schemeClr val="tx1">
                  <a:lumMod val="75000"/>
                  <a:lumOff val="25000"/>
                </a:schemeClr>
              </a:solidFill>
              <a:latin typeface="锐字工房巅峰黑简1.0" panose="02000500000000000000" pitchFamily="2" charset="-122"/>
              <a:ea typeface="锐字工房巅峰黑简1.0" panose="02000500000000000000" pitchFamily="2" charset="-122"/>
              <a:sym typeface="微软雅黑" panose="020B0503020204020204" pitchFamily="34" charset="-122"/>
            </a:endParaRPr>
          </a:p>
        </p:txBody>
      </p:sp>
      <p:grpSp>
        <p:nvGrpSpPr>
          <p:cNvPr id="8" name="组合 7"/>
          <p:cNvGrpSpPr/>
          <p:nvPr/>
        </p:nvGrpSpPr>
        <p:grpSpPr>
          <a:xfrm>
            <a:off x="1514396" y="3154691"/>
            <a:ext cx="749098" cy="749098"/>
            <a:chOff x="1514396" y="3154691"/>
            <a:chExt cx="749098" cy="749098"/>
          </a:xfrm>
        </p:grpSpPr>
        <p:sp>
          <p:nvSpPr>
            <p:cNvPr id="3" name="椭圆 2"/>
            <p:cNvSpPr/>
            <p:nvPr/>
          </p:nvSpPr>
          <p:spPr>
            <a:xfrm>
              <a:off x="1514396" y="3154691"/>
              <a:ext cx="749098" cy="7490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标题 1"/>
            <p:cNvSpPr>
              <a:spLocks noChangeArrowheads="1"/>
            </p:cNvSpPr>
            <p:nvPr/>
          </p:nvSpPr>
          <p:spPr bwMode="auto">
            <a:xfrm>
              <a:off x="1631123" y="3236853"/>
              <a:ext cx="5231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r>
                <a:rPr lang="en-US" altLang="zh-CN" sz="3200" dirty="0">
                  <a:solidFill>
                    <a:schemeClr val="bg1"/>
                  </a:solidFill>
                  <a:latin typeface="Bebas Neue Regular" panose="00000500000000000000" pitchFamily="50" charset="0"/>
                  <a:ea typeface="微软雅黑" panose="020B0503020204020204" pitchFamily="34" charset="-122"/>
                  <a:sym typeface="微软雅黑" panose="020B0503020204020204" pitchFamily="34" charset="-122"/>
                </a:rPr>
                <a:t>01</a:t>
              </a:r>
              <a:endParaRPr lang="zh-CN" altLang="en-US" sz="3200" dirty="0">
                <a:solidFill>
                  <a:schemeClr val="bg1"/>
                </a:solidFill>
                <a:latin typeface="Bebas Neue Regular" panose="00000500000000000000" pitchFamily="50" charset="0"/>
                <a:ea typeface="微软雅黑" panose="020B0503020204020204" pitchFamily="34" charset="-122"/>
                <a:sym typeface="微软雅黑" panose="020B0503020204020204" pitchFamily="34" charset="-122"/>
              </a:endParaRPr>
            </a:p>
          </p:txBody>
        </p:sp>
      </p:grpSp>
      <p:sp>
        <p:nvSpPr>
          <p:cNvPr id="7" name="标题 1"/>
          <p:cNvSpPr>
            <a:spLocks noChangeArrowheads="1"/>
          </p:cNvSpPr>
          <p:nvPr/>
        </p:nvSpPr>
        <p:spPr bwMode="auto">
          <a:xfrm>
            <a:off x="7364145" y="4971326"/>
            <a:ext cx="38072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en-US" altLang="zh-CN" sz="3200" spc="-150" dirty="0">
                <a:solidFill>
                  <a:schemeClr val="tx1">
                    <a:lumMod val="75000"/>
                    <a:lumOff val="25000"/>
                  </a:schemeClr>
                </a:solidFill>
                <a:latin typeface="锐字工房巅峰黑简1.0" panose="02000500000000000000" pitchFamily="2" charset="-122"/>
                <a:ea typeface="锐字工房巅峰黑简1.0" panose="02000500000000000000" pitchFamily="2" charset="-122"/>
                <a:sym typeface="微软雅黑" panose="020B0503020204020204" pitchFamily="34" charset="-122"/>
              </a:rPr>
              <a:t>201</a:t>
            </a:r>
            <a:r>
              <a:rPr lang="en-US" altLang="zh-CN" sz="3200" dirty="0">
                <a:solidFill>
                  <a:schemeClr val="tx1">
                    <a:lumMod val="75000"/>
                    <a:lumOff val="25000"/>
                  </a:schemeClr>
                </a:solidFill>
                <a:latin typeface="锐字工房巅峰黑简1.0" panose="02000500000000000000" pitchFamily="2" charset="-122"/>
                <a:ea typeface="锐字工房巅峰黑简1.0" panose="02000500000000000000" pitchFamily="2" charset="-122"/>
                <a:sym typeface="微软雅黑" panose="020B0503020204020204" pitchFamily="34" charset="-122"/>
              </a:rPr>
              <a:t>9</a:t>
            </a:r>
            <a:r>
              <a:rPr lang="zh-CN" altLang="en-US" sz="3200" dirty="0">
                <a:solidFill>
                  <a:schemeClr val="tx1">
                    <a:lumMod val="75000"/>
                    <a:lumOff val="25000"/>
                  </a:schemeClr>
                </a:solidFill>
                <a:latin typeface="锐字工房巅峰黑简1.0" panose="02000500000000000000" pitchFamily="2" charset="-122"/>
                <a:ea typeface="锐字工房巅峰黑简1.0" panose="02000500000000000000" pitchFamily="2" charset="-122"/>
                <a:sym typeface="微软雅黑" panose="020B0503020204020204" pitchFamily="34" charset="-122"/>
              </a:rPr>
              <a:t>具体工作规划</a:t>
            </a:r>
            <a:endParaRPr lang="zh-CN" altLang="en-US" sz="3200" dirty="0">
              <a:solidFill>
                <a:schemeClr val="tx1">
                  <a:lumMod val="75000"/>
                  <a:lumOff val="25000"/>
                </a:schemeClr>
              </a:solidFill>
              <a:latin typeface="锐字工房巅峰黑简1.0" panose="02000500000000000000" pitchFamily="2" charset="-122"/>
              <a:ea typeface="锐字工房巅峰黑简1.0" panose="02000500000000000000" pitchFamily="2" charset="-122"/>
              <a:sym typeface="微软雅黑" panose="020B0503020204020204" pitchFamily="34" charset="-122"/>
            </a:endParaRPr>
          </a:p>
        </p:txBody>
      </p:sp>
      <p:grpSp>
        <p:nvGrpSpPr>
          <p:cNvPr id="10" name="组合 9"/>
          <p:cNvGrpSpPr/>
          <p:nvPr/>
        </p:nvGrpSpPr>
        <p:grpSpPr>
          <a:xfrm>
            <a:off x="6589940" y="5043886"/>
            <a:ext cx="749098" cy="749098"/>
            <a:chOff x="6589940" y="5043886"/>
            <a:chExt cx="749098" cy="749098"/>
          </a:xfrm>
        </p:grpSpPr>
        <p:sp>
          <p:nvSpPr>
            <p:cNvPr id="57" name="椭圆 56"/>
            <p:cNvSpPr/>
            <p:nvPr/>
          </p:nvSpPr>
          <p:spPr>
            <a:xfrm>
              <a:off x="6589940" y="5043886"/>
              <a:ext cx="749098" cy="7490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标题 1"/>
            <p:cNvSpPr>
              <a:spLocks noChangeArrowheads="1"/>
            </p:cNvSpPr>
            <p:nvPr/>
          </p:nvSpPr>
          <p:spPr bwMode="auto">
            <a:xfrm>
              <a:off x="6688386" y="5113747"/>
              <a:ext cx="51390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r>
                <a:rPr lang="en-US" altLang="zh-CN" sz="3200" dirty="0">
                  <a:solidFill>
                    <a:schemeClr val="bg1"/>
                  </a:solidFill>
                  <a:latin typeface="Bebas Neue Regular" panose="00000500000000000000" pitchFamily="50" charset="0"/>
                  <a:ea typeface="微软雅黑" panose="020B0503020204020204" pitchFamily="34" charset="-122"/>
                  <a:sym typeface="微软雅黑" panose="020B0503020204020204" pitchFamily="34" charset="-122"/>
                </a:rPr>
                <a:t>03</a:t>
              </a:r>
              <a:endParaRPr lang="zh-CN" altLang="en-US" sz="3200" dirty="0">
                <a:solidFill>
                  <a:schemeClr val="bg1"/>
                </a:solidFill>
                <a:latin typeface="Bebas Neue Regular" panose="00000500000000000000" pitchFamily="50" charset="0"/>
                <a:ea typeface="微软雅黑" panose="020B0503020204020204" pitchFamily="34" charset="-122"/>
                <a:sym typeface="微软雅黑" panose="020B0503020204020204" pitchFamily="34" charset="-122"/>
              </a:endParaRPr>
            </a:p>
          </p:txBody>
        </p:sp>
      </p:grpSp>
      <p:sp>
        <p:nvSpPr>
          <p:cNvPr id="6" name="标题 1"/>
          <p:cNvSpPr>
            <a:spLocks noChangeArrowheads="1"/>
          </p:cNvSpPr>
          <p:nvPr/>
        </p:nvSpPr>
        <p:spPr bwMode="auto">
          <a:xfrm>
            <a:off x="4565194" y="4175586"/>
            <a:ext cx="37142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3200" dirty="0">
                <a:solidFill>
                  <a:schemeClr val="tx1">
                    <a:lumMod val="75000"/>
                    <a:lumOff val="25000"/>
                  </a:schemeClr>
                </a:solidFill>
                <a:latin typeface="锐字工房巅峰黑简1.0" panose="02000500000000000000" pitchFamily="2" charset="-122"/>
                <a:ea typeface="锐字工房巅峰黑简1.0" panose="02000500000000000000" pitchFamily="2" charset="-122"/>
                <a:sym typeface="微软雅黑" panose="020B0503020204020204" pitchFamily="34" charset="-122"/>
              </a:rPr>
              <a:t>存在的不足和问题</a:t>
            </a:r>
            <a:endParaRPr lang="zh-CN" altLang="en-US" sz="3200" dirty="0">
              <a:solidFill>
                <a:schemeClr val="tx1">
                  <a:lumMod val="75000"/>
                  <a:lumOff val="25000"/>
                </a:schemeClr>
              </a:solidFill>
              <a:latin typeface="锐字工房巅峰黑简1.0" panose="02000500000000000000" pitchFamily="2" charset="-122"/>
              <a:ea typeface="锐字工房巅峰黑简1.0" panose="02000500000000000000" pitchFamily="2" charset="-122"/>
              <a:sym typeface="微软雅黑" panose="020B0503020204020204" pitchFamily="34" charset="-122"/>
            </a:endParaRPr>
          </a:p>
        </p:txBody>
      </p:sp>
      <p:grpSp>
        <p:nvGrpSpPr>
          <p:cNvPr id="9" name="组合 8"/>
          <p:cNvGrpSpPr/>
          <p:nvPr/>
        </p:nvGrpSpPr>
        <p:grpSpPr>
          <a:xfrm>
            <a:off x="3769707" y="4260313"/>
            <a:ext cx="749098" cy="749098"/>
            <a:chOff x="3769707" y="4260313"/>
            <a:chExt cx="749098" cy="749098"/>
          </a:xfrm>
        </p:grpSpPr>
        <p:sp>
          <p:nvSpPr>
            <p:cNvPr id="56" name="椭圆 55"/>
            <p:cNvSpPr/>
            <p:nvPr/>
          </p:nvSpPr>
          <p:spPr>
            <a:xfrm>
              <a:off x="3769707" y="4260313"/>
              <a:ext cx="749098" cy="7490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标题 1"/>
            <p:cNvSpPr>
              <a:spLocks noChangeArrowheads="1"/>
            </p:cNvSpPr>
            <p:nvPr/>
          </p:nvSpPr>
          <p:spPr bwMode="auto">
            <a:xfrm>
              <a:off x="3890703" y="4342475"/>
              <a:ext cx="51390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r>
                <a:rPr lang="en-US" altLang="zh-CN" sz="3200" dirty="0">
                  <a:solidFill>
                    <a:schemeClr val="bg1"/>
                  </a:solidFill>
                  <a:latin typeface="Bebas Neue Regular" panose="00000500000000000000" pitchFamily="50" charset="0"/>
                  <a:ea typeface="微软雅黑" panose="020B0503020204020204" pitchFamily="34" charset="-122"/>
                  <a:sym typeface="微软雅黑" panose="020B0503020204020204" pitchFamily="34" charset="-122"/>
                </a:rPr>
                <a:t>02</a:t>
              </a:r>
              <a:endParaRPr lang="zh-CN" altLang="en-US" sz="3200" dirty="0">
                <a:solidFill>
                  <a:schemeClr val="bg1"/>
                </a:solidFill>
                <a:latin typeface="Bebas Neue Regular" panose="00000500000000000000" pitchFamily="50" charset="0"/>
                <a:ea typeface="微软雅黑" panose="020B0503020204020204" pitchFamily="34" charset="-122"/>
                <a:sym typeface="微软雅黑" panose="020B0503020204020204" pitchFamily="34" charset="-122"/>
              </a:endParaRPr>
            </a:p>
          </p:txBody>
        </p:sp>
      </p:gr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nodeType="withEffect">
                                  <p:stCondLst>
                                    <p:cond delay="20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40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par>
                          <p:cTn id="24" fill="hold">
                            <p:stCondLst>
                              <p:cond delay="1000"/>
                            </p:stCondLst>
                            <p:childTnLst>
                              <p:par>
                                <p:cTn id="25" presetID="2" presetClass="entr" presetSubtype="2" fill="hold" grpId="0" nodeType="afterEffect">
                                  <p:stCondLst>
                                    <p:cond delay="0"/>
                                  </p:stCondLst>
                                  <p:iterate type="lt">
                                    <p:tmPct val="10000"/>
                                  </p:iterate>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1+#ppt_w/2"/>
                                          </p:val>
                                        </p:tav>
                                        <p:tav tm="100000">
                                          <p:val>
                                            <p:strVal val="#ppt_x"/>
                                          </p:val>
                                        </p:tav>
                                      </p:tavLst>
                                    </p:anim>
                                    <p:anim calcmode="lin" valueType="num">
                                      <p:cBhvr additive="base">
                                        <p:cTn id="28" dur="500" fill="hold"/>
                                        <p:tgtEl>
                                          <p:spTgt spid="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400"/>
                                  </p:stCondLst>
                                  <p:iterate type="lt">
                                    <p:tmPct val="10000"/>
                                  </p:iterate>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1+#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800"/>
                                  </p:stCondLst>
                                  <p:iterate type="lt">
                                    <p:tmPct val="10000"/>
                                  </p:iterate>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par>
                          <p:cTn id="37" fill="hold">
                            <p:stCondLst>
                              <p:cond delay="2650"/>
                            </p:stCondLst>
                            <p:childTnLst>
                              <p:par>
                                <p:cTn id="38" presetID="42" presetClass="entr" presetSubtype="0"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1000"/>
                                        <p:tgtEl>
                                          <p:spTgt spid="2"/>
                                        </p:tgtEl>
                                      </p:cBhvr>
                                    </p:animEffect>
                                    <p:anim calcmode="lin" valueType="num">
                                      <p:cBhvr>
                                        <p:cTn id="41" dur="1000" fill="hold"/>
                                        <p:tgtEl>
                                          <p:spTgt spid="2"/>
                                        </p:tgtEl>
                                        <p:attrNameLst>
                                          <p:attrName>ppt_x</p:attrName>
                                        </p:attrNameLst>
                                      </p:cBhvr>
                                      <p:tavLst>
                                        <p:tav tm="0">
                                          <p:val>
                                            <p:strVal val="#ppt_x"/>
                                          </p:val>
                                        </p:tav>
                                        <p:tav tm="100000">
                                          <p:val>
                                            <p:strVal val="#ppt_x"/>
                                          </p:val>
                                        </p:tav>
                                      </p:tavLst>
                                    </p:anim>
                                    <p:anim calcmode="lin" valueType="num">
                                      <p:cBhvr>
                                        <p:cTn id="4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4" grpId="0"/>
      <p:bldP spid="7"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p:nvPr/>
        </p:nvSpPr>
        <p:spPr>
          <a:xfrm>
            <a:off x="1140053" y="1607457"/>
            <a:ext cx="3439886" cy="343988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标题 1"/>
          <p:cNvSpPr>
            <a:spLocks noChangeArrowheads="1"/>
          </p:cNvSpPr>
          <p:nvPr/>
        </p:nvSpPr>
        <p:spPr bwMode="auto">
          <a:xfrm>
            <a:off x="5763073" y="3013502"/>
            <a:ext cx="54891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r>
              <a:rPr lang="en-US" altLang="zh-CN" sz="5400" spc="-300" dirty="0">
                <a:solidFill>
                  <a:schemeClr val="accent5"/>
                </a:solidFill>
                <a:latin typeface="锐字工房巅峰黑简1.0" panose="02000500000000000000" pitchFamily="2" charset="-122"/>
                <a:ea typeface="锐字工房巅峰黑简1.0" panose="02000500000000000000" pitchFamily="2" charset="-122"/>
                <a:sym typeface="微软雅黑" panose="020B0503020204020204" pitchFamily="34" charset="-122"/>
              </a:rPr>
              <a:t>2019</a:t>
            </a:r>
            <a:r>
              <a:rPr lang="zh-CN" altLang="en-US" sz="4800" dirty="0">
                <a:solidFill>
                  <a:schemeClr val="accent5"/>
                </a:solidFill>
                <a:latin typeface="锐字工房巅峰黑简1.0" panose="02000500000000000000" pitchFamily="2" charset="-122"/>
                <a:ea typeface="锐字工房巅峰黑简1.0" panose="02000500000000000000" pitchFamily="2" charset="-122"/>
                <a:sym typeface="微软雅黑" panose="020B0503020204020204" pitchFamily="34" charset="-122"/>
              </a:rPr>
              <a:t>工作总结回顾</a:t>
            </a:r>
            <a:endParaRPr lang="zh-CN" altLang="en-US" sz="4800" dirty="0">
              <a:solidFill>
                <a:schemeClr val="accent5"/>
              </a:solidFill>
              <a:latin typeface="锐字工房巅峰黑简1.0" panose="02000500000000000000" pitchFamily="2" charset="-122"/>
              <a:ea typeface="锐字工房巅峰黑简1.0" panose="02000500000000000000" pitchFamily="2" charset="-122"/>
              <a:sym typeface="微软雅黑" panose="020B0503020204020204" pitchFamily="34" charset="-122"/>
            </a:endParaRPr>
          </a:p>
        </p:txBody>
      </p:sp>
      <p:sp>
        <p:nvSpPr>
          <p:cNvPr id="2" name="椭圆 1"/>
          <p:cNvSpPr/>
          <p:nvPr/>
        </p:nvSpPr>
        <p:spPr>
          <a:xfrm>
            <a:off x="994910" y="1709057"/>
            <a:ext cx="3439886" cy="3439886"/>
          </a:xfrm>
          <a:prstGeom prst="ellipse">
            <a:avLst/>
          </a:prstGeom>
          <a:blipFill dpi="0" rotWithShape="1">
            <a:blip r:embed="rId1" cstate="print">
              <a:extLst>
                <a:ext uri="{28A0092B-C50C-407E-A947-70E740481C1C}">
                  <a14:useLocalDpi xmlns:a14="http://schemas.microsoft.com/office/drawing/2010/main" val="0"/>
                </a:ext>
              </a:extLst>
            </a:blip>
            <a:srcRect/>
            <a:stretch>
              <a:fillRect l="-36312" r="-136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26181" y="1731850"/>
            <a:ext cx="3646715" cy="3646715"/>
          </a:xfrm>
          <a:prstGeom prst="ellipse">
            <a:avLst/>
          </a:prstGeom>
          <a:noFill/>
          <a:ln w="952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3590558" y="4941728"/>
            <a:ext cx="215632" cy="21600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725082" y="3041282"/>
            <a:ext cx="775437" cy="77543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标题 1"/>
          <p:cNvSpPr>
            <a:spLocks noChangeArrowheads="1"/>
          </p:cNvSpPr>
          <p:nvPr/>
        </p:nvSpPr>
        <p:spPr bwMode="auto">
          <a:xfrm>
            <a:off x="4825980" y="3105835"/>
            <a:ext cx="5789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600" dirty="0">
                <a:solidFill>
                  <a:schemeClr val="bg1"/>
                </a:solidFill>
                <a:latin typeface="Bebas Neue Regular" panose="00000500000000000000" pitchFamily="50" charset="0"/>
                <a:ea typeface="微软雅黑" panose="020B0503020204020204" pitchFamily="34" charset="-122"/>
                <a:sym typeface="微软雅黑" panose="020B0503020204020204" pitchFamily="34" charset="-122"/>
              </a:rPr>
              <a:t>01</a:t>
            </a:r>
            <a:endParaRPr lang="zh-CN" altLang="en-US" sz="3600" dirty="0">
              <a:solidFill>
                <a:schemeClr val="bg1"/>
              </a:solidFill>
              <a:latin typeface="Bebas Neue Regular" panose="00000500000000000000" pitchFamily="50" charset="0"/>
              <a:ea typeface="微软雅黑" panose="020B0503020204020204" pitchFamily="34" charset="-122"/>
              <a:sym typeface="微软雅黑" panose="020B0503020204020204" pitchFamily="34" charset="-122"/>
            </a:endParaRPr>
          </a:p>
        </p:txBody>
      </p:sp>
      <p:sp>
        <p:nvSpPr>
          <p:cNvPr id="22" name="任意多边形 21"/>
          <p:cNvSpPr/>
          <p:nvPr/>
        </p:nvSpPr>
        <p:spPr>
          <a:xfrm rot="16200000" flipH="1" flipV="1">
            <a:off x="10950034" y="24069"/>
            <a:ext cx="1266035" cy="1217897"/>
          </a:xfrm>
          <a:custGeom>
            <a:avLst/>
            <a:gdLst>
              <a:gd name="connsiteX0" fmla="*/ 67132 w 1001995"/>
              <a:gd name="connsiteY0" fmla="*/ 963896 h 963896"/>
              <a:gd name="connsiteX1" fmla="*/ 0 w 1001995"/>
              <a:gd name="connsiteY1" fmla="*/ 958817 h 963896"/>
              <a:gd name="connsiteX2" fmla="*/ 0 w 1001995"/>
              <a:gd name="connsiteY2" fmla="*/ 0 h 963896"/>
              <a:gd name="connsiteX3" fmla="*/ 999798 w 1001995"/>
              <a:gd name="connsiteY3" fmla="*/ 0 h 963896"/>
              <a:gd name="connsiteX4" fmla="*/ 1001995 w 1001995"/>
              <a:gd name="connsiteY4" fmla="*/ 29032 h 963896"/>
              <a:gd name="connsiteX5" fmla="*/ 67132 w 1001995"/>
              <a:gd name="connsiteY5" fmla="*/ 963896 h 96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995" h="963896">
                <a:moveTo>
                  <a:pt x="67132" y="963896"/>
                </a:moveTo>
                <a:lnTo>
                  <a:pt x="0" y="958817"/>
                </a:lnTo>
                <a:lnTo>
                  <a:pt x="0" y="0"/>
                </a:lnTo>
                <a:lnTo>
                  <a:pt x="999798" y="0"/>
                </a:lnTo>
                <a:lnTo>
                  <a:pt x="1001995" y="29032"/>
                </a:lnTo>
                <a:cubicBezTo>
                  <a:pt x="1001995" y="545343"/>
                  <a:pt x="583443" y="963896"/>
                  <a:pt x="67132" y="963896"/>
                </a:cubicBez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23" name="椭圆 22"/>
          <p:cNvSpPr/>
          <p:nvPr/>
        </p:nvSpPr>
        <p:spPr>
          <a:xfrm>
            <a:off x="10698710" y="1095937"/>
            <a:ext cx="340196" cy="340196"/>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7"/>
          <p:cNvSpPr>
            <a:spLocks noChangeArrowheads="1"/>
          </p:cNvSpPr>
          <p:nvPr/>
        </p:nvSpPr>
        <p:spPr bwMode="auto">
          <a:xfrm>
            <a:off x="5791648" y="2810983"/>
            <a:ext cx="3757188" cy="292139"/>
          </a:xfrm>
          <a:prstGeom prst="rect">
            <a:avLst/>
          </a:prstGeom>
          <a:noFill/>
          <a:ln>
            <a:noFill/>
          </a:ln>
        </p:spPr>
        <p:txBody>
          <a:bodyPr wrap="square" lIns="0" tIns="0" rIns="0" bIns="0" anchor="ctr">
            <a:noAutofit/>
          </a:bodyPr>
          <a:lstStyle/>
          <a:p>
            <a:pPr fontAlgn="auto">
              <a:spcBef>
                <a:spcPts val="0"/>
              </a:spcBef>
              <a:spcAft>
                <a:spcPts val="0"/>
              </a:spcAft>
              <a:defRPr/>
            </a:pPr>
            <a:r>
              <a:rPr lang="zh-CN" altLang="en-US" sz="1400" dirty="0">
                <a:solidFill>
                  <a:schemeClr val="accent5">
                    <a:lumMod val="60000"/>
                    <a:lumOff val="40000"/>
                  </a:schemeClr>
                </a:solidFill>
                <a:latin typeface="微软雅黑" panose="020B0503020204020204" pitchFamily="34" charset="-122"/>
                <a:ea typeface="微软雅黑" panose="020B0503020204020204" pitchFamily="34" charset="-122"/>
                <a:sym typeface="微软雅黑" panose="020B0503020204020204" pitchFamily="34" charset="-122"/>
              </a:rPr>
              <a:t>某公司人力资源部行政部总结汇报</a:t>
            </a:r>
            <a:endParaRPr lang="zh-CN" altLang="en-US" sz="1400" dirty="0">
              <a:solidFill>
                <a:schemeClr val="accent5">
                  <a:lumMod val="60000"/>
                  <a:lumOff val="4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TextBox 7"/>
          <p:cNvSpPr>
            <a:spLocks noChangeArrowheads="1"/>
          </p:cNvSpPr>
          <p:nvPr/>
        </p:nvSpPr>
        <p:spPr bwMode="auto">
          <a:xfrm>
            <a:off x="5781921" y="3786708"/>
            <a:ext cx="3757188" cy="1368950"/>
          </a:xfrm>
          <a:prstGeom prst="rect">
            <a:avLst/>
          </a:prstGeom>
          <a:noFill/>
          <a:ln>
            <a:noFill/>
          </a:ln>
        </p:spPr>
        <p:txBody>
          <a:bodyPr wrap="square" lIns="0" tIns="0" rIns="0" bIns="0" anchor="ctr">
            <a:noAutofit/>
          </a:bodyPr>
          <a:lstStyle/>
          <a:p>
            <a:pPr fontAlgn="auto">
              <a:lnSpc>
                <a:spcPts val="4000"/>
              </a:lnSpc>
              <a:spcBef>
                <a:spcPts val="0"/>
              </a:spcBef>
              <a:spcAft>
                <a:spcPts val="0"/>
              </a:spcAft>
              <a:defRPr/>
            </a:pPr>
            <a:r>
              <a:rPr lang="en-US" altLang="zh-CN" sz="4400" dirty="0">
                <a:solidFill>
                  <a:schemeClr val="accent5">
                    <a:lumMod val="40000"/>
                    <a:lumOff val="60000"/>
                  </a:schemeClr>
                </a:solidFill>
                <a:latin typeface="Bebas Neue Light" panose="00000500000000000000" pitchFamily="50" charset="0"/>
                <a:ea typeface="微软雅黑" panose="020B0503020204020204" pitchFamily="34" charset="-122"/>
                <a:sym typeface="微软雅黑" panose="020B0503020204020204" pitchFamily="34" charset="-122"/>
              </a:rPr>
              <a:t>Review of work summary</a:t>
            </a:r>
            <a:endParaRPr lang="zh-CN" altLang="en-US" sz="4400" dirty="0">
              <a:solidFill>
                <a:schemeClr val="accent5">
                  <a:lumMod val="40000"/>
                  <a:lumOff val="60000"/>
                </a:schemeClr>
              </a:solidFill>
              <a:latin typeface="Bebas Neue Light" panose="00000500000000000000" pitchFamily="50" charset="0"/>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3000">
        <p14:flythrough hasBounce="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2"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63" presetClass="path" presetSubtype="0" accel="50000" decel="50000" fill="hold" grpId="0" nodeType="withEffect">
                                  <p:stCondLst>
                                    <p:cond delay="0"/>
                                  </p:stCondLst>
                                  <p:childTnLst>
                                    <p:animMotion origin="layout" path="M 3.75E-6 0 L -0.08295 0 " pathEditMode="relative" rAng="0" ptsTypes="AA">
                                      <p:cBhvr>
                                        <p:cTn id="8" dur="1000" spd="-100000" fill="hold"/>
                                        <p:tgtEl>
                                          <p:spTgt spid="2"/>
                                        </p:tgtEl>
                                        <p:attrNameLst>
                                          <p:attrName>ppt_x</p:attrName>
                                          <p:attrName>ppt_y</p:attrName>
                                        </p:attrNameLst>
                                      </p:cBhvr>
                                      <p:rCtr x="-4154" y="0"/>
                                    </p:animMotion>
                                  </p:childTnLst>
                                </p:cTn>
                              </p:par>
                              <p:par>
                                <p:cTn id="9" presetID="55" presetClass="entr" presetSubtype="0" fill="hold" grpId="1"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ppt_w*0.70"/>
                                          </p:val>
                                        </p:tav>
                                        <p:tav tm="100000">
                                          <p:val>
                                            <p:strVal val="#ppt_w"/>
                                          </p:val>
                                        </p:tav>
                                      </p:tavLst>
                                    </p:anim>
                                    <p:anim calcmode="lin" valueType="num">
                                      <p:cBhvr>
                                        <p:cTn id="12" dur="1000" fill="hold"/>
                                        <p:tgtEl>
                                          <p:spTgt spid="2"/>
                                        </p:tgtEl>
                                        <p:attrNameLst>
                                          <p:attrName>ppt_h</p:attrName>
                                        </p:attrNameLst>
                                      </p:cBhvr>
                                      <p:tavLst>
                                        <p:tav tm="0">
                                          <p:val>
                                            <p:strVal val="#ppt_h"/>
                                          </p:val>
                                        </p:tav>
                                        <p:tav tm="100000">
                                          <p:val>
                                            <p:strVal val="#ppt_h"/>
                                          </p:val>
                                        </p:tav>
                                      </p:tavLst>
                                    </p:anim>
                                    <p:animEffect transition="in" filter="fade">
                                      <p:cBhvr>
                                        <p:cTn id="13" dur="1000"/>
                                        <p:tgtEl>
                                          <p:spTgt spid="2"/>
                                        </p:tgtEl>
                                      </p:cBhvr>
                                    </p:animEffect>
                                  </p:childTnLst>
                                </p:cTn>
                              </p:par>
                              <p:par>
                                <p:cTn id="14" presetID="1" presetClass="entr" presetSubtype="0" fill="hold" grpId="2" nodeType="withEffect">
                                  <p:stCondLst>
                                    <p:cond delay="350"/>
                                  </p:stCondLst>
                                  <p:childTnLst>
                                    <p:set>
                                      <p:cBhvr>
                                        <p:cTn id="15" dur="1" fill="hold">
                                          <p:stCondLst>
                                            <p:cond delay="0"/>
                                          </p:stCondLst>
                                        </p:cTn>
                                        <p:tgtEl>
                                          <p:spTgt spid="18"/>
                                        </p:tgtEl>
                                        <p:attrNameLst>
                                          <p:attrName>style.visibility</p:attrName>
                                        </p:attrNameLst>
                                      </p:cBhvr>
                                      <p:to>
                                        <p:strVal val="visible"/>
                                      </p:to>
                                    </p:set>
                                  </p:childTnLst>
                                </p:cTn>
                              </p:par>
                              <p:par>
                                <p:cTn id="16" presetID="63" presetClass="path" presetSubtype="0" accel="50000" decel="50000" fill="hold" grpId="0" nodeType="withEffect">
                                  <p:stCondLst>
                                    <p:cond delay="350"/>
                                  </p:stCondLst>
                                  <p:childTnLst>
                                    <p:animMotion origin="layout" path="M 3.75E-6 0 L -0.08295 0 " pathEditMode="relative" rAng="0" ptsTypes="AA">
                                      <p:cBhvr>
                                        <p:cTn id="17" dur="1000" spd="-100000" fill="hold"/>
                                        <p:tgtEl>
                                          <p:spTgt spid="18"/>
                                        </p:tgtEl>
                                        <p:attrNameLst>
                                          <p:attrName>ppt_x</p:attrName>
                                          <p:attrName>ppt_y</p:attrName>
                                        </p:attrNameLst>
                                      </p:cBhvr>
                                      <p:rCtr x="-4154" y="0"/>
                                    </p:animMotion>
                                  </p:childTnLst>
                                </p:cTn>
                              </p:par>
                              <p:par>
                                <p:cTn id="18" presetID="55" presetClass="entr" presetSubtype="0" fill="hold" grpId="1" nodeType="withEffect">
                                  <p:stCondLst>
                                    <p:cond delay="350"/>
                                  </p:stCondLst>
                                  <p:childTnLst>
                                    <p:set>
                                      <p:cBhvr>
                                        <p:cTn id="19" dur="1" fill="hold">
                                          <p:stCondLst>
                                            <p:cond delay="0"/>
                                          </p:stCondLst>
                                        </p:cTn>
                                        <p:tgtEl>
                                          <p:spTgt spid="18"/>
                                        </p:tgtEl>
                                        <p:attrNameLst>
                                          <p:attrName>style.visibility</p:attrName>
                                        </p:attrNameLst>
                                      </p:cBhvr>
                                      <p:to>
                                        <p:strVal val="visible"/>
                                      </p:to>
                                    </p:set>
                                    <p:anim calcmode="lin" valueType="num">
                                      <p:cBhvr>
                                        <p:cTn id="20" dur="1000" fill="hold"/>
                                        <p:tgtEl>
                                          <p:spTgt spid="18"/>
                                        </p:tgtEl>
                                        <p:attrNameLst>
                                          <p:attrName>ppt_w</p:attrName>
                                        </p:attrNameLst>
                                      </p:cBhvr>
                                      <p:tavLst>
                                        <p:tav tm="0">
                                          <p:val>
                                            <p:strVal val="#ppt_w*0.70"/>
                                          </p:val>
                                        </p:tav>
                                        <p:tav tm="100000">
                                          <p:val>
                                            <p:strVal val="#ppt_w"/>
                                          </p:val>
                                        </p:tav>
                                      </p:tavLst>
                                    </p:anim>
                                    <p:anim calcmode="lin" valueType="num">
                                      <p:cBhvr>
                                        <p:cTn id="21" dur="1000" fill="hold"/>
                                        <p:tgtEl>
                                          <p:spTgt spid="18"/>
                                        </p:tgtEl>
                                        <p:attrNameLst>
                                          <p:attrName>ppt_h</p:attrName>
                                        </p:attrNameLst>
                                      </p:cBhvr>
                                      <p:tavLst>
                                        <p:tav tm="0">
                                          <p:val>
                                            <p:strVal val="#ppt_h"/>
                                          </p:val>
                                        </p:tav>
                                        <p:tav tm="100000">
                                          <p:val>
                                            <p:strVal val="#ppt_h"/>
                                          </p:val>
                                        </p:tav>
                                      </p:tavLst>
                                    </p:anim>
                                    <p:animEffect transition="in" filter="fade">
                                      <p:cBhvr>
                                        <p:cTn id="22" dur="1000"/>
                                        <p:tgtEl>
                                          <p:spTgt spid="18"/>
                                        </p:tgtEl>
                                      </p:cBhvr>
                                    </p:animEffec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par>
                          <p:cTn id="27" fill="hold">
                            <p:stCondLst>
                              <p:cond delay="500"/>
                            </p:stCondLst>
                            <p:childTnLst>
                              <p:par>
                                <p:cTn id="28" presetID="1" presetClass="entr" presetSubtype="0" fill="hold" grpId="1" nodeType="afterEffect">
                                  <p:stCondLst>
                                    <p:cond delay="0"/>
                                  </p:stCondLst>
                                  <p:childTnLst>
                                    <p:set>
                                      <p:cBhvr>
                                        <p:cTn id="29" dur="1" fill="hold">
                                          <p:stCondLst>
                                            <p:cond delay="0"/>
                                          </p:stCondLst>
                                        </p:cTn>
                                        <p:tgtEl>
                                          <p:spTgt spid="3"/>
                                        </p:tgtEl>
                                        <p:attrNameLst>
                                          <p:attrName>style.visibility</p:attrName>
                                        </p:attrNameLst>
                                      </p:cBhvr>
                                      <p:to>
                                        <p:strVal val="visible"/>
                                      </p:to>
                                    </p:set>
                                  </p:childTnLst>
                                </p:cTn>
                              </p:par>
                              <p:par>
                                <p:cTn id="30" presetID="1" presetClass="path" presetSubtype="0" accel="50000" decel="50000" fill="hold" grpId="0" nodeType="withEffect">
                                  <p:stCondLst>
                                    <p:cond delay="0"/>
                                  </p:stCondLst>
                                  <p:childTnLst>
                                    <p:animMotion origin="layout" path="M 0.0026 -0.00185 C -0.06433 0.08472 -0.15808 0.05834 -0.20665 -0.06041 C -0.25508 -0.17916 -0.24037 -0.34606 -0.17344 -0.4324 C -0.10638 -0.51898 -0.01276 -0.49213 0.03567 -0.37361 C 0.08437 -0.25463 0.06953 -0.08819 0.0026 -0.00185 Z " pathEditMode="relative" rAng="8640000" ptsTypes="AAAAA">
                                      <p:cBhvr>
                                        <p:cTn id="31" dur="2000" fill="hold"/>
                                        <p:tgtEl>
                                          <p:spTgt spid="3"/>
                                        </p:tgtEl>
                                        <p:attrNameLst>
                                          <p:attrName>ppt_x</p:attrName>
                                          <p:attrName>ppt_y</p:attrName>
                                        </p:attrNameLst>
                                      </p:cBhvr>
                                      <p:rCtr x="-8802" y="-21528"/>
                                    </p:animMotion>
                                  </p:childTnLst>
                                </p:cTn>
                              </p:par>
                            </p:childTnLst>
                          </p:cTn>
                        </p:par>
                        <p:par>
                          <p:cTn id="32" fill="hold">
                            <p:stCondLst>
                              <p:cond delay="500"/>
                            </p:stCondLst>
                            <p:childTnLst>
                              <p:par>
                                <p:cTn id="33" presetID="53" presetClass="entr" presetSubtype="16"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p:cTn id="40" dur="500" fill="hold"/>
                                        <p:tgtEl>
                                          <p:spTgt spid="36"/>
                                        </p:tgtEl>
                                        <p:attrNameLst>
                                          <p:attrName>ppt_w</p:attrName>
                                        </p:attrNameLst>
                                      </p:cBhvr>
                                      <p:tavLst>
                                        <p:tav tm="0">
                                          <p:val>
                                            <p:fltVal val="0"/>
                                          </p:val>
                                        </p:tav>
                                        <p:tav tm="100000">
                                          <p:val>
                                            <p:strVal val="#ppt_w"/>
                                          </p:val>
                                        </p:tav>
                                      </p:tavLst>
                                    </p:anim>
                                    <p:anim calcmode="lin" valueType="num">
                                      <p:cBhvr>
                                        <p:cTn id="41" dur="500" fill="hold"/>
                                        <p:tgtEl>
                                          <p:spTgt spid="36"/>
                                        </p:tgtEl>
                                        <p:attrNameLst>
                                          <p:attrName>ppt_h</p:attrName>
                                        </p:attrNameLst>
                                      </p:cBhvr>
                                      <p:tavLst>
                                        <p:tav tm="0">
                                          <p:val>
                                            <p:fltVal val="0"/>
                                          </p:val>
                                        </p:tav>
                                        <p:tav tm="100000">
                                          <p:val>
                                            <p:strVal val="#ppt_h"/>
                                          </p:val>
                                        </p:tav>
                                      </p:tavLst>
                                    </p:anim>
                                    <p:animEffect transition="in" filter="fade">
                                      <p:cBhvr>
                                        <p:cTn id="42" dur="500"/>
                                        <p:tgtEl>
                                          <p:spTgt spid="36"/>
                                        </p:tgtEl>
                                      </p:cBhvr>
                                    </p:animEffect>
                                  </p:childTnLst>
                                </p:cTn>
                              </p:par>
                            </p:childTnLst>
                          </p:cTn>
                        </p:par>
                        <p:par>
                          <p:cTn id="43" fill="hold">
                            <p:stCondLst>
                              <p:cond delay="1000"/>
                            </p:stCondLst>
                            <p:childTnLst>
                              <p:par>
                                <p:cTn id="44" presetID="2" presetClass="entr" presetSubtype="2" fill="hold" grpId="0" nodeType="afterEffect">
                                  <p:stCondLst>
                                    <p:cond delay="0"/>
                                  </p:stCondLst>
                                  <p:iterate type="lt">
                                    <p:tmPct val="10000"/>
                                  </p:iterate>
                                  <p:childTnLst>
                                    <p:set>
                                      <p:cBhvr>
                                        <p:cTn id="45" dur="1" fill="hold">
                                          <p:stCondLst>
                                            <p:cond delay="0"/>
                                          </p:stCondLst>
                                        </p:cTn>
                                        <p:tgtEl>
                                          <p:spTgt spid="34"/>
                                        </p:tgtEl>
                                        <p:attrNameLst>
                                          <p:attrName>style.visibility</p:attrName>
                                        </p:attrNameLst>
                                      </p:cBhvr>
                                      <p:to>
                                        <p:strVal val="visible"/>
                                      </p:to>
                                    </p:set>
                                    <p:anim calcmode="lin" valueType="num">
                                      <p:cBhvr additive="base">
                                        <p:cTn id="46" dur="500" fill="hold"/>
                                        <p:tgtEl>
                                          <p:spTgt spid="34"/>
                                        </p:tgtEl>
                                        <p:attrNameLst>
                                          <p:attrName>ppt_x</p:attrName>
                                        </p:attrNameLst>
                                      </p:cBhvr>
                                      <p:tavLst>
                                        <p:tav tm="0">
                                          <p:val>
                                            <p:strVal val="1+#ppt_w/2"/>
                                          </p:val>
                                        </p:tav>
                                        <p:tav tm="100000">
                                          <p:val>
                                            <p:strVal val="#ppt_x"/>
                                          </p:val>
                                        </p:tav>
                                      </p:tavLst>
                                    </p:anim>
                                    <p:anim calcmode="lin" valueType="num">
                                      <p:cBhvr additive="base">
                                        <p:cTn id="47" dur="500" fill="hold"/>
                                        <p:tgtEl>
                                          <p:spTgt spid="34"/>
                                        </p:tgtEl>
                                        <p:attrNameLst>
                                          <p:attrName>ppt_y</p:attrName>
                                        </p:attrNameLst>
                                      </p:cBhvr>
                                      <p:tavLst>
                                        <p:tav tm="0">
                                          <p:val>
                                            <p:strVal val="#ppt_y"/>
                                          </p:val>
                                        </p:tav>
                                        <p:tav tm="100000">
                                          <p:val>
                                            <p:strVal val="#ppt_y"/>
                                          </p:val>
                                        </p:tav>
                                      </p:tavLst>
                                    </p:anim>
                                  </p:childTnLst>
                                </p:cTn>
                              </p:par>
                            </p:childTnLst>
                          </p:cTn>
                        </p:par>
                        <p:par>
                          <p:cTn id="48" fill="hold">
                            <p:stCondLst>
                              <p:cond delay="3950"/>
                            </p:stCondLst>
                            <p:childTnLst>
                              <p:par>
                                <p:cTn id="49" presetID="22" presetClass="entr" presetSubtype="8"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left)">
                                      <p:cBhvr>
                                        <p:cTn id="51" dur="500"/>
                                        <p:tgtEl>
                                          <p:spTgt spid="24"/>
                                        </p:tgtEl>
                                      </p:cBhvr>
                                    </p:animEffect>
                                  </p:childTnLst>
                                </p:cTn>
                              </p:par>
                            </p:childTnLst>
                          </p:cTn>
                        </p:par>
                        <p:par>
                          <p:cTn id="52" fill="hold">
                            <p:stCondLst>
                              <p:cond delay="4450"/>
                            </p:stCondLst>
                            <p:childTnLst>
                              <p:par>
                                <p:cTn id="53" presetID="22" presetClass="entr" presetSubtype="1" fill="hold" grpId="0" nodeType="afterEffect">
                                  <p:stCondLst>
                                    <p:cond delay="0"/>
                                  </p:stCondLst>
                                  <p:iterate type="lt">
                                    <p:tmPct val="10000"/>
                                  </p:iterate>
                                  <p:childTnLst>
                                    <p:set>
                                      <p:cBhvr>
                                        <p:cTn id="54" dur="1" fill="hold">
                                          <p:stCondLst>
                                            <p:cond delay="0"/>
                                          </p:stCondLst>
                                        </p:cTn>
                                        <p:tgtEl>
                                          <p:spTgt spid="29"/>
                                        </p:tgtEl>
                                        <p:attrNameLst>
                                          <p:attrName>style.visibility</p:attrName>
                                        </p:attrNameLst>
                                      </p:cBhvr>
                                      <p:to>
                                        <p:strVal val="visible"/>
                                      </p:to>
                                    </p:set>
                                    <p:animEffect transition="in" filter="wipe(up)">
                                      <p:cBhvr>
                                        <p:cTn id="55" dur="500"/>
                                        <p:tgtEl>
                                          <p:spTgt spid="29"/>
                                        </p:tgtEl>
                                      </p:cBhvr>
                                    </p:animEffect>
                                  </p:childTnLst>
                                </p:cTn>
                              </p:par>
                            </p:childTnLst>
                          </p:cTn>
                        </p:par>
                        <p:par>
                          <p:cTn id="56" fill="hold">
                            <p:stCondLst>
                              <p:cond delay="6000"/>
                            </p:stCondLst>
                            <p:childTnLst>
                              <p:par>
                                <p:cTn id="57" presetID="26" presetClass="emph" presetSubtype="0" fill="hold" grpId="1" nodeType="afterEffect">
                                  <p:stCondLst>
                                    <p:cond delay="0"/>
                                  </p:stCondLst>
                                  <p:iterate type="lt">
                                    <p:tmPct val="10000"/>
                                  </p:iterate>
                                  <p:childTnLst>
                                    <p:animEffect transition="out" filter="fade">
                                      <p:cBhvr>
                                        <p:cTn id="58" dur="500" tmFilter="0, 0; .2, .5; .8, .5; 1, 0"/>
                                        <p:tgtEl>
                                          <p:spTgt spid="34"/>
                                        </p:tgtEl>
                                      </p:cBhvr>
                                    </p:animEffect>
                                    <p:animScale>
                                      <p:cBhvr>
                                        <p:cTn id="59" dur="250" autoRev="1" fill="hold"/>
                                        <p:tgtEl>
                                          <p:spTgt spid="3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8" grpId="2" animBg="1"/>
      <p:bldP spid="34" grpId="0"/>
      <p:bldP spid="34" grpId="1"/>
      <p:bldP spid="2" grpId="0" animBg="1"/>
      <p:bldP spid="2" grpId="1" animBg="1"/>
      <p:bldP spid="2" grpId="2" animBg="1"/>
      <p:bldP spid="19" grpId="0" animBg="1"/>
      <p:bldP spid="3" grpId="0" animBg="1"/>
      <p:bldP spid="3" grpId="1" animBg="1"/>
      <p:bldP spid="21" grpId="0" animBg="1"/>
      <p:bldP spid="36" grpId="0"/>
      <p:bldP spid="24"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人力资源基本情况</a:t>
            </a:r>
            <a:endParaRPr lang="zh-CN" altLang="en-US" dirty="0"/>
          </a:p>
        </p:txBody>
      </p:sp>
      <p:sp>
        <p:nvSpPr>
          <p:cNvPr id="31" name="TextBox 33"/>
          <p:cNvSpPr txBox="1"/>
          <p:nvPr/>
        </p:nvSpPr>
        <p:spPr>
          <a:xfrm>
            <a:off x="1320252" y="3106704"/>
            <a:ext cx="3804198" cy="512961"/>
          </a:xfrm>
          <a:prstGeom prst="rect">
            <a:avLst/>
          </a:prstGeom>
          <a:noFill/>
        </p:spPr>
        <p:txBody>
          <a:bodyPr wrap="square" lIns="0" tIns="0" rIns="0" bIns="0" rtlCol="0">
            <a:spAutoFit/>
          </a:bodyPr>
          <a:lstStyle>
            <a:defPPr>
              <a:defRPr lang="zh-CN"/>
            </a:defPPr>
            <a:lvl1pPr algn="r">
              <a:lnSpc>
                <a:spcPts val="2000"/>
              </a:lnSpc>
              <a:defRPr sz="16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just"/>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男</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47</a:t>
            </a:r>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人，占员工总数的</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77%</a:t>
            </a:r>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，女</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14</a:t>
            </a:r>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人，占员工总数的</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23%</a:t>
            </a:r>
            <a:endPar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32" name="TextBox 34"/>
          <p:cNvSpPr txBox="1"/>
          <p:nvPr/>
        </p:nvSpPr>
        <p:spPr>
          <a:xfrm>
            <a:off x="2196429" y="2603794"/>
            <a:ext cx="2051845" cy="307777"/>
          </a:xfrm>
          <a:prstGeom prst="rect">
            <a:avLst/>
          </a:prstGeom>
          <a:noFill/>
        </p:spPr>
        <p:txBody>
          <a:bodyPr wrap="none" lIns="0" tIns="0" rIns="0" bIns="0" rtlCol="0">
            <a:spAutoFit/>
          </a:bodyPr>
          <a:lstStyle>
            <a:defPPr>
              <a:defRPr lang="zh-CN"/>
            </a:defPPr>
            <a:lvl1pPr algn="r">
              <a:defRPr sz="2000" b="1">
                <a:solidFill>
                  <a:schemeClr val="accent5"/>
                </a:solidFill>
                <a:latin typeface="微软雅黑" panose="020B0503020204020204" pitchFamily="34" charset="-122"/>
                <a:ea typeface="微软雅黑" panose="020B0503020204020204" pitchFamily="34" charset="-122"/>
              </a:defRPr>
            </a:lvl1pPr>
          </a:lstStyle>
          <a:p>
            <a:r>
              <a:rPr lang="zh-CN" altLang="zh-CN" dirty="0"/>
              <a:t>在岗员工性别结构</a:t>
            </a:r>
            <a:endParaRPr lang="zh-CN" altLang="en-US" dirty="0"/>
          </a:p>
        </p:txBody>
      </p:sp>
      <p:sp>
        <p:nvSpPr>
          <p:cNvPr id="33" name="TextBox 33"/>
          <p:cNvSpPr txBox="1"/>
          <p:nvPr/>
        </p:nvSpPr>
        <p:spPr>
          <a:xfrm>
            <a:off x="3120003" y="1612226"/>
            <a:ext cx="5951994" cy="276999"/>
          </a:xfrm>
          <a:prstGeom prst="rect">
            <a:avLst/>
          </a:prstGeom>
          <a:noFill/>
        </p:spPr>
        <p:txBody>
          <a:bodyPr wrap="square" lIns="0" tIns="0" rIns="0" bIns="0" rtlCol="0" anchor="ctr">
            <a:spAutoFit/>
          </a:bodyPr>
          <a:lstStyle>
            <a:defPPr>
              <a:defRPr lang="zh-CN"/>
            </a:defPPr>
            <a:lvl1pPr algn="r">
              <a:lnSpc>
                <a:spcPts val="2000"/>
              </a:lnSpc>
              <a:defRPr sz="16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zh-CN" sz="1800" dirty="0">
                <a:solidFill>
                  <a:schemeClr val="tx1">
                    <a:lumMod val="65000"/>
                    <a:lumOff val="35000"/>
                  </a:schemeClr>
                </a:solidFill>
              </a:rPr>
              <a:t>我公司编制总人数为</a:t>
            </a:r>
            <a:r>
              <a:rPr lang="en-US" altLang="zh-CN" sz="1800" dirty="0">
                <a:solidFill>
                  <a:schemeClr val="tx1">
                    <a:lumMod val="65000"/>
                    <a:lumOff val="35000"/>
                  </a:schemeClr>
                </a:solidFill>
              </a:rPr>
              <a:t>65</a:t>
            </a:r>
            <a:r>
              <a:rPr lang="zh-CN" altLang="zh-CN" sz="1800" dirty="0">
                <a:solidFill>
                  <a:schemeClr val="tx1">
                    <a:lumMod val="65000"/>
                    <a:lumOff val="35000"/>
                  </a:schemeClr>
                </a:solidFill>
              </a:rPr>
              <a:t>人，在岗人数</a:t>
            </a:r>
            <a:r>
              <a:rPr lang="en-US" altLang="zh-CN" sz="1800" dirty="0">
                <a:solidFill>
                  <a:schemeClr val="tx1">
                    <a:lumMod val="65000"/>
                    <a:lumOff val="35000"/>
                  </a:schemeClr>
                </a:solidFill>
              </a:rPr>
              <a:t>61</a:t>
            </a:r>
            <a:r>
              <a:rPr lang="zh-CN" altLang="zh-CN" sz="1800" dirty="0">
                <a:solidFill>
                  <a:schemeClr val="tx1">
                    <a:lumMod val="65000"/>
                    <a:lumOff val="35000"/>
                  </a:schemeClr>
                </a:solidFill>
              </a:rPr>
              <a:t>人，缺岗</a:t>
            </a:r>
            <a:r>
              <a:rPr lang="en-US" altLang="zh-CN" sz="1800" dirty="0">
                <a:solidFill>
                  <a:schemeClr val="tx1">
                    <a:lumMod val="65000"/>
                    <a:lumOff val="35000"/>
                  </a:schemeClr>
                </a:solidFill>
              </a:rPr>
              <a:t>4</a:t>
            </a:r>
            <a:r>
              <a:rPr lang="zh-CN" altLang="zh-CN" sz="1800" dirty="0">
                <a:solidFill>
                  <a:schemeClr val="tx1">
                    <a:lumMod val="65000"/>
                    <a:lumOff val="35000"/>
                  </a:schemeClr>
                </a:solidFill>
              </a:rPr>
              <a:t>人</a:t>
            </a:r>
            <a:endParaRPr lang="en-US" altLang="zh-CN" sz="1800" dirty="0">
              <a:solidFill>
                <a:schemeClr val="tx1">
                  <a:lumMod val="65000"/>
                  <a:lumOff val="35000"/>
                </a:schemeClr>
              </a:solidFill>
            </a:endParaRPr>
          </a:p>
        </p:txBody>
      </p:sp>
      <p:sp>
        <p:nvSpPr>
          <p:cNvPr id="34" name="TextBox 33"/>
          <p:cNvSpPr txBox="1"/>
          <p:nvPr/>
        </p:nvSpPr>
        <p:spPr>
          <a:xfrm>
            <a:off x="10120055" y="2456332"/>
            <a:ext cx="690840" cy="548570"/>
          </a:xfrm>
          <a:prstGeom prst="rect">
            <a:avLst/>
          </a:prstGeom>
          <a:noFill/>
          <a:ln>
            <a:noFill/>
          </a:ln>
        </p:spPr>
        <p:txBody>
          <a:bodyPr wrap="square" lIns="0" tIns="0" rIns="0" bIns="0" rtlCol="0" anchor="ctr">
            <a:noAutofit/>
          </a:bodyPr>
          <a:lstStyle>
            <a:defPPr>
              <a:defRPr lang="zh-CN"/>
            </a:defPPr>
            <a:lvl1pPr algn="r">
              <a:lnSpc>
                <a:spcPts val="2000"/>
              </a:lnSpc>
              <a:defRPr sz="16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ctr">
              <a:lnSpc>
                <a:spcPct val="100000"/>
              </a:lnSpc>
            </a:pPr>
            <a:r>
              <a:rPr lang="en-US" altLang="zh-CN" sz="3200" dirty="0">
                <a:solidFill>
                  <a:schemeClr val="accent5"/>
                </a:solidFill>
                <a:latin typeface="Bebas Neue Regular" panose="00000500000000000000" pitchFamily="50" charset="0"/>
              </a:rPr>
              <a:t>77</a:t>
            </a:r>
            <a:r>
              <a:rPr lang="en-US" altLang="zh-CN" sz="1800" dirty="0">
                <a:solidFill>
                  <a:schemeClr val="accent5"/>
                </a:solidFill>
                <a:latin typeface="Bebas Neue Regular" panose="00000500000000000000" pitchFamily="50" charset="0"/>
              </a:rPr>
              <a:t>%</a:t>
            </a:r>
            <a:endParaRPr lang="en-US" altLang="zh-CN" sz="1800" dirty="0">
              <a:solidFill>
                <a:schemeClr val="accent5"/>
              </a:solidFill>
              <a:latin typeface="Bebas Neue Regular" panose="00000500000000000000" pitchFamily="50" charset="0"/>
            </a:endParaRPr>
          </a:p>
        </p:txBody>
      </p:sp>
      <p:sp>
        <p:nvSpPr>
          <p:cNvPr id="35" name="TextBox 33"/>
          <p:cNvSpPr txBox="1"/>
          <p:nvPr/>
        </p:nvSpPr>
        <p:spPr>
          <a:xfrm>
            <a:off x="10106700" y="3238570"/>
            <a:ext cx="690840" cy="548570"/>
          </a:xfrm>
          <a:prstGeom prst="rect">
            <a:avLst/>
          </a:prstGeom>
          <a:noFill/>
          <a:ln>
            <a:noFill/>
          </a:ln>
        </p:spPr>
        <p:txBody>
          <a:bodyPr wrap="square" lIns="0" tIns="0" rIns="0" bIns="0" rtlCol="0" anchor="ctr">
            <a:noAutofit/>
          </a:bodyPr>
          <a:lstStyle>
            <a:defPPr>
              <a:defRPr lang="zh-CN"/>
            </a:defPPr>
            <a:lvl1pPr algn="r">
              <a:lnSpc>
                <a:spcPts val="2000"/>
              </a:lnSpc>
              <a:defRPr sz="16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ctr">
              <a:lnSpc>
                <a:spcPct val="100000"/>
              </a:lnSpc>
            </a:pPr>
            <a:r>
              <a:rPr lang="en-US" altLang="zh-CN" sz="3200" dirty="0">
                <a:solidFill>
                  <a:schemeClr val="accent5">
                    <a:lumMod val="60000"/>
                    <a:lumOff val="40000"/>
                  </a:schemeClr>
                </a:solidFill>
                <a:latin typeface="Bebas Neue Regular" panose="00000500000000000000" pitchFamily="50" charset="0"/>
              </a:rPr>
              <a:t>23</a:t>
            </a:r>
            <a:r>
              <a:rPr lang="en-US" altLang="zh-CN" sz="1800" dirty="0">
                <a:solidFill>
                  <a:schemeClr val="accent5">
                    <a:lumMod val="60000"/>
                    <a:lumOff val="40000"/>
                  </a:schemeClr>
                </a:solidFill>
                <a:latin typeface="Bebas Neue Regular" panose="00000500000000000000" pitchFamily="50" charset="0"/>
              </a:rPr>
              <a:t>%</a:t>
            </a:r>
            <a:endParaRPr lang="en-US" altLang="zh-CN" sz="1800" dirty="0">
              <a:solidFill>
                <a:schemeClr val="accent5">
                  <a:lumMod val="60000"/>
                  <a:lumOff val="40000"/>
                </a:schemeClr>
              </a:solidFill>
              <a:latin typeface="Bebas Neue Regular" panose="00000500000000000000" pitchFamily="50" charset="0"/>
            </a:endParaRPr>
          </a:p>
        </p:txBody>
      </p:sp>
      <p:sp>
        <p:nvSpPr>
          <p:cNvPr id="39" name="TextBox 33"/>
          <p:cNvSpPr txBox="1"/>
          <p:nvPr/>
        </p:nvSpPr>
        <p:spPr>
          <a:xfrm>
            <a:off x="1320252" y="5352517"/>
            <a:ext cx="3804198" cy="512961"/>
          </a:xfrm>
          <a:prstGeom prst="rect">
            <a:avLst/>
          </a:prstGeom>
          <a:noFill/>
        </p:spPr>
        <p:txBody>
          <a:bodyPr wrap="square" lIns="0" tIns="0" rIns="0" bIns="0" rtlCol="0">
            <a:spAutoFit/>
          </a:bodyPr>
          <a:lstStyle>
            <a:defPPr>
              <a:defRPr lang="zh-CN"/>
            </a:defPPr>
            <a:lvl1pPr algn="r">
              <a:lnSpc>
                <a:spcPts val="2000"/>
              </a:lnSpc>
              <a:defRPr sz="16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just"/>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硕士学历员工</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3</a:t>
            </a:r>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人、本科学历员工</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14</a:t>
            </a:r>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人、大专学历</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34</a:t>
            </a:r>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人、中专学历</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9</a:t>
            </a:r>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人、高中学历</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5</a:t>
            </a:r>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人</a:t>
            </a:r>
            <a:endPar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40" name="TextBox 34"/>
          <p:cNvSpPr txBox="1"/>
          <p:nvPr/>
        </p:nvSpPr>
        <p:spPr>
          <a:xfrm>
            <a:off x="2196429" y="4800569"/>
            <a:ext cx="2051845" cy="307777"/>
          </a:xfrm>
          <a:prstGeom prst="rect">
            <a:avLst/>
          </a:prstGeom>
          <a:noFill/>
        </p:spPr>
        <p:txBody>
          <a:bodyPr wrap="none" lIns="0" tIns="0" rIns="0" bIns="0" rtlCol="0">
            <a:spAutoFit/>
          </a:bodyPr>
          <a:lstStyle>
            <a:defPPr>
              <a:defRPr lang="zh-CN"/>
            </a:defPPr>
            <a:lvl1pPr algn="r">
              <a:defRPr sz="2000" b="1">
                <a:solidFill>
                  <a:schemeClr val="accent5"/>
                </a:solidFill>
                <a:latin typeface="微软雅黑" panose="020B0503020204020204" pitchFamily="34" charset="-122"/>
                <a:ea typeface="微软雅黑" panose="020B0503020204020204" pitchFamily="34" charset="-122"/>
              </a:defRPr>
            </a:lvl1pPr>
          </a:lstStyle>
          <a:p>
            <a:pPr algn="just"/>
            <a:r>
              <a:rPr lang="zh-CN" altLang="zh-CN" dirty="0"/>
              <a:t>在岗员工学历结构</a:t>
            </a:r>
            <a:endParaRPr lang="zh-CN" altLang="en-US" dirty="0"/>
          </a:p>
        </p:txBody>
      </p:sp>
      <p:graphicFrame>
        <p:nvGraphicFramePr>
          <p:cNvPr id="51" name="图表 50"/>
          <p:cNvGraphicFramePr/>
          <p:nvPr/>
        </p:nvGraphicFramePr>
        <p:xfrm>
          <a:off x="6465871" y="4223379"/>
          <a:ext cx="4246843" cy="1816977"/>
        </p:xfrm>
        <a:graphic>
          <a:graphicData uri="http://schemas.openxmlformats.org/drawingml/2006/chart">
            <c:chart xmlns:c="http://schemas.openxmlformats.org/drawingml/2006/chart" xmlns:r="http://schemas.openxmlformats.org/officeDocument/2006/relationships" r:id="rId1"/>
          </a:graphicData>
        </a:graphic>
      </p:graphicFrame>
      <p:sp>
        <p:nvSpPr>
          <p:cNvPr id="52" name="TextBox 34"/>
          <p:cNvSpPr txBox="1"/>
          <p:nvPr/>
        </p:nvSpPr>
        <p:spPr>
          <a:xfrm>
            <a:off x="7312212" y="6157922"/>
            <a:ext cx="2308324" cy="276999"/>
          </a:xfrm>
          <a:prstGeom prst="rect">
            <a:avLst/>
          </a:prstGeom>
          <a:noFill/>
        </p:spPr>
        <p:txBody>
          <a:bodyPr wrap="none" lIns="0" tIns="0" rIns="0" bIns="0" rtlCol="0">
            <a:spAutoFit/>
          </a:bodyPr>
          <a:lstStyle>
            <a:defPPr>
              <a:defRPr lang="zh-CN"/>
            </a:defPPr>
            <a:lvl1pPr algn="r">
              <a:defRPr sz="2000" b="1">
                <a:solidFill>
                  <a:schemeClr val="accent5"/>
                </a:solidFill>
                <a:latin typeface="微软雅黑" panose="020B0503020204020204" pitchFamily="34" charset="-122"/>
                <a:ea typeface="微软雅黑" panose="020B0503020204020204" pitchFamily="34" charset="-122"/>
              </a:defRPr>
            </a:lvl1pPr>
          </a:lstStyle>
          <a:p>
            <a:r>
              <a:rPr lang="zh-CN" altLang="zh-CN" sz="1800" b="0" dirty="0"/>
              <a:t>员工学历结构趋于合理</a:t>
            </a:r>
            <a:endParaRPr lang="zh-CN" altLang="en-US" sz="1800" b="0" dirty="0"/>
          </a:p>
        </p:txBody>
      </p:sp>
      <p:grpSp>
        <p:nvGrpSpPr>
          <p:cNvPr id="5" name="组合 4"/>
          <p:cNvGrpSpPr/>
          <p:nvPr/>
        </p:nvGrpSpPr>
        <p:grpSpPr>
          <a:xfrm>
            <a:off x="895870" y="2324100"/>
            <a:ext cx="4940300" cy="1660544"/>
            <a:chOff x="895870" y="2324100"/>
            <a:chExt cx="4940300" cy="1660544"/>
          </a:xfrm>
        </p:grpSpPr>
        <p:sp>
          <p:nvSpPr>
            <p:cNvPr id="3" name="五边形 2"/>
            <p:cNvSpPr/>
            <p:nvPr/>
          </p:nvSpPr>
          <p:spPr>
            <a:xfrm>
              <a:off x="895870" y="2324100"/>
              <a:ext cx="4940300" cy="1660544"/>
            </a:xfrm>
            <a:prstGeom prst="homePlate">
              <a:avLst>
                <a:gd name="adj" fmla="val 24138"/>
              </a:avLst>
            </a:prstGeom>
            <a:no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95870" y="2459047"/>
              <a:ext cx="75680" cy="13906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895870" y="4562475"/>
            <a:ext cx="4940300" cy="1660544"/>
            <a:chOff x="895870" y="4562475"/>
            <a:chExt cx="4940300" cy="1660544"/>
          </a:xfrm>
        </p:grpSpPr>
        <p:sp>
          <p:nvSpPr>
            <p:cNvPr id="17" name="五边形 16"/>
            <p:cNvSpPr/>
            <p:nvPr/>
          </p:nvSpPr>
          <p:spPr>
            <a:xfrm>
              <a:off x="895870" y="4562475"/>
              <a:ext cx="4940300" cy="1660544"/>
            </a:xfrm>
            <a:prstGeom prst="homePlate">
              <a:avLst>
                <a:gd name="adj" fmla="val 24138"/>
              </a:avLst>
            </a:prstGeom>
            <a:no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95870" y="4697422"/>
              <a:ext cx="75680" cy="13906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6676403" y="2458995"/>
            <a:ext cx="227768" cy="543244"/>
            <a:chOff x="6323013" y="4137025"/>
            <a:chExt cx="255587" cy="609601"/>
          </a:xfrm>
        </p:grpSpPr>
        <p:sp>
          <p:nvSpPr>
            <p:cNvPr id="24" name="Freeform 492"/>
            <p:cNvSpPr/>
            <p:nvPr/>
          </p:nvSpPr>
          <p:spPr bwMode="auto">
            <a:xfrm>
              <a:off x="6388100" y="4137025"/>
              <a:ext cx="125412" cy="125413"/>
            </a:xfrm>
            <a:custGeom>
              <a:avLst/>
              <a:gdLst>
                <a:gd name="T0" fmla="*/ 11 w 198"/>
                <a:gd name="T1" fmla="*/ 78 h 198"/>
                <a:gd name="T2" fmla="*/ 78 w 198"/>
                <a:gd name="T3" fmla="*/ 186 h 198"/>
                <a:gd name="T4" fmla="*/ 186 w 198"/>
                <a:gd name="T5" fmla="*/ 119 h 198"/>
                <a:gd name="T6" fmla="*/ 119 w 198"/>
                <a:gd name="T7" fmla="*/ 11 h 198"/>
                <a:gd name="T8" fmla="*/ 11 w 198"/>
                <a:gd name="T9" fmla="*/ 78 h 198"/>
              </a:gdLst>
              <a:ahLst/>
              <a:cxnLst>
                <a:cxn ang="0">
                  <a:pos x="T0" y="T1"/>
                </a:cxn>
                <a:cxn ang="0">
                  <a:pos x="T2" y="T3"/>
                </a:cxn>
                <a:cxn ang="0">
                  <a:pos x="T4" y="T5"/>
                </a:cxn>
                <a:cxn ang="0">
                  <a:pos x="T6" y="T7"/>
                </a:cxn>
                <a:cxn ang="0">
                  <a:pos x="T8" y="T9"/>
                </a:cxn>
              </a:cxnLst>
              <a:rect l="0" t="0" r="r" b="b"/>
              <a:pathLst>
                <a:path w="198" h="198">
                  <a:moveTo>
                    <a:pt x="11" y="78"/>
                  </a:moveTo>
                  <a:cubicBezTo>
                    <a:pt x="0" y="127"/>
                    <a:pt x="30" y="175"/>
                    <a:pt x="78" y="186"/>
                  </a:cubicBezTo>
                  <a:cubicBezTo>
                    <a:pt x="127" y="198"/>
                    <a:pt x="175" y="168"/>
                    <a:pt x="186" y="119"/>
                  </a:cubicBezTo>
                  <a:cubicBezTo>
                    <a:pt x="198" y="71"/>
                    <a:pt x="168" y="22"/>
                    <a:pt x="119" y="11"/>
                  </a:cubicBezTo>
                  <a:cubicBezTo>
                    <a:pt x="71" y="0"/>
                    <a:pt x="22" y="30"/>
                    <a:pt x="11" y="78"/>
                  </a:cubicBez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493"/>
            <p:cNvSpPr>
              <a:spLocks noEditPoints="1"/>
            </p:cNvSpPr>
            <p:nvPr/>
          </p:nvSpPr>
          <p:spPr bwMode="auto">
            <a:xfrm>
              <a:off x="6323013" y="4271963"/>
              <a:ext cx="255587" cy="474663"/>
            </a:xfrm>
            <a:custGeom>
              <a:avLst/>
              <a:gdLst>
                <a:gd name="T0" fmla="*/ 34 w 400"/>
                <a:gd name="T1" fmla="*/ 383 h 745"/>
                <a:gd name="T2" fmla="*/ 36 w 400"/>
                <a:gd name="T3" fmla="*/ 383 h 745"/>
                <a:gd name="T4" fmla="*/ 66 w 400"/>
                <a:gd name="T5" fmla="*/ 349 h 745"/>
                <a:gd name="T6" fmla="*/ 64 w 400"/>
                <a:gd name="T7" fmla="*/ 277 h 745"/>
                <a:gd name="T8" fmla="*/ 92 w 400"/>
                <a:gd name="T9" fmla="*/ 97 h 745"/>
                <a:gd name="T10" fmla="*/ 92 w 400"/>
                <a:gd name="T11" fmla="*/ 228 h 745"/>
                <a:gd name="T12" fmla="*/ 92 w 400"/>
                <a:gd name="T13" fmla="*/ 304 h 745"/>
                <a:gd name="T14" fmla="*/ 92 w 400"/>
                <a:gd name="T15" fmla="*/ 696 h 745"/>
                <a:gd name="T16" fmla="*/ 141 w 400"/>
                <a:gd name="T17" fmla="*/ 745 h 745"/>
                <a:gd name="T18" fmla="*/ 190 w 400"/>
                <a:gd name="T19" fmla="*/ 696 h 745"/>
                <a:gd name="T20" fmla="*/ 190 w 400"/>
                <a:gd name="T21" fmla="*/ 335 h 745"/>
                <a:gd name="T22" fmla="*/ 209 w 400"/>
                <a:gd name="T23" fmla="*/ 335 h 745"/>
                <a:gd name="T24" fmla="*/ 209 w 400"/>
                <a:gd name="T25" fmla="*/ 696 h 745"/>
                <a:gd name="T26" fmla="*/ 258 w 400"/>
                <a:gd name="T27" fmla="*/ 745 h 745"/>
                <a:gd name="T28" fmla="*/ 308 w 400"/>
                <a:gd name="T29" fmla="*/ 696 h 745"/>
                <a:gd name="T30" fmla="*/ 308 w 400"/>
                <a:gd name="T31" fmla="*/ 304 h 745"/>
                <a:gd name="T32" fmla="*/ 308 w 400"/>
                <a:gd name="T33" fmla="*/ 228 h 745"/>
                <a:gd name="T34" fmla="*/ 308 w 400"/>
                <a:gd name="T35" fmla="*/ 97 h 745"/>
                <a:gd name="T36" fmla="*/ 315 w 400"/>
                <a:gd name="T37" fmla="*/ 114 h 745"/>
                <a:gd name="T38" fmla="*/ 336 w 400"/>
                <a:gd name="T39" fmla="*/ 277 h 745"/>
                <a:gd name="T40" fmla="*/ 333 w 400"/>
                <a:gd name="T41" fmla="*/ 349 h 745"/>
                <a:gd name="T42" fmla="*/ 364 w 400"/>
                <a:gd name="T43" fmla="*/ 383 h 745"/>
                <a:gd name="T44" fmla="*/ 365 w 400"/>
                <a:gd name="T45" fmla="*/ 383 h 745"/>
                <a:gd name="T46" fmla="*/ 397 w 400"/>
                <a:gd name="T47" fmla="*/ 353 h 745"/>
                <a:gd name="T48" fmla="*/ 400 w 400"/>
                <a:gd name="T49" fmla="*/ 277 h 745"/>
                <a:gd name="T50" fmla="*/ 354 w 400"/>
                <a:gd name="T51" fmla="*/ 49 h 745"/>
                <a:gd name="T52" fmla="*/ 311 w 400"/>
                <a:gd name="T53" fmla="*/ 9 h 745"/>
                <a:gd name="T54" fmla="*/ 287 w 400"/>
                <a:gd name="T55" fmla="*/ 1 h 745"/>
                <a:gd name="T56" fmla="*/ 277 w 400"/>
                <a:gd name="T57" fmla="*/ 0 h 745"/>
                <a:gd name="T58" fmla="*/ 122 w 400"/>
                <a:gd name="T59" fmla="*/ 0 h 745"/>
                <a:gd name="T60" fmla="*/ 113 w 400"/>
                <a:gd name="T61" fmla="*/ 1 h 745"/>
                <a:gd name="T62" fmla="*/ 88 w 400"/>
                <a:gd name="T63" fmla="*/ 9 h 745"/>
                <a:gd name="T64" fmla="*/ 27 w 400"/>
                <a:gd name="T65" fmla="*/ 84 h 745"/>
                <a:gd name="T66" fmla="*/ 0 w 400"/>
                <a:gd name="T67" fmla="*/ 277 h 745"/>
                <a:gd name="T68" fmla="*/ 2 w 400"/>
                <a:gd name="T69" fmla="*/ 353 h 745"/>
                <a:gd name="T70" fmla="*/ 34 w 400"/>
                <a:gd name="T71" fmla="*/ 383 h 745"/>
                <a:gd name="T72" fmla="*/ 200 w 400"/>
                <a:gd name="T73" fmla="*/ 290 h 745"/>
                <a:gd name="T74" fmla="*/ 190 w 400"/>
                <a:gd name="T75" fmla="*/ 278 h 745"/>
                <a:gd name="T76" fmla="*/ 162 w 400"/>
                <a:gd name="T77" fmla="*/ 242 h 745"/>
                <a:gd name="T78" fmla="*/ 169 w 400"/>
                <a:gd name="T79" fmla="*/ 188 h 745"/>
                <a:gd name="T80" fmla="*/ 184 w 400"/>
                <a:gd name="T81" fmla="*/ 80 h 745"/>
                <a:gd name="T82" fmla="*/ 200 w 400"/>
                <a:gd name="T83" fmla="*/ 83 h 745"/>
                <a:gd name="T84" fmla="*/ 200 w 400"/>
                <a:gd name="T85" fmla="*/ 83 h 745"/>
                <a:gd name="T86" fmla="*/ 200 w 400"/>
                <a:gd name="T87" fmla="*/ 83 h 745"/>
                <a:gd name="T88" fmla="*/ 216 w 400"/>
                <a:gd name="T89" fmla="*/ 80 h 745"/>
                <a:gd name="T90" fmla="*/ 231 w 400"/>
                <a:gd name="T91" fmla="*/ 187 h 745"/>
                <a:gd name="T92" fmla="*/ 238 w 400"/>
                <a:gd name="T93" fmla="*/ 242 h 745"/>
                <a:gd name="T94" fmla="*/ 209 w 400"/>
                <a:gd name="T95" fmla="*/ 278 h 745"/>
                <a:gd name="T96" fmla="*/ 200 w 400"/>
                <a:gd name="T97" fmla="*/ 290 h 745"/>
                <a:gd name="T98" fmla="*/ 185 w 400"/>
                <a:gd name="T99" fmla="*/ 32 h 745"/>
                <a:gd name="T100" fmla="*/ 200 w 400"/>
                <a:gd name="T101" fmla="*/ 32 h 745"/>
                <a:gd name="T102" fmla="*/ 215 w 400"/>
                <a:gd name="T103" fmla="*/ 32 h 745"/>
                <a:gd name="T104" fmla="*/ 223 w 400"/>
                <a:gd name="T105" fmla="*/ 62 h 745"/>
                <a:gd name="T106" fmla="*/ 222 w 400"/>
                <a:gd name="T107" fmla="*/ 63 h 745"/>
                <a:gd name="T108" fmla="*/ 200 w 400"/>
                <a:gd name="T109" fmla="*/ 71 h 745"/>
                <a:gd name="T110" fmla="*/ 178 w 400"/>
                <a:gd name="T111" fmla="*/ 63 h 745"/>
                <a:gd name="T112" fmla="*/ 177 w 400"/>
                <a:gd name="T113" fmla="*/ 62 h 745"/>
                <a:gd name="T114" fmla="*/ 185 w 400"/>
                <a:gd name="T115" fmla="*/ 32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0" h="745">
                  <a:moveTo>
                    <a:pt x="34" y="383"/>
                  </a:moveTo>
                  <a:cubicBezTo>
                    <a:pt x="35" y="383"/>
                    <a:pt x="35" y="383"/>
                    <a:pt x="36" y="383"/>
                  </a:cubicBezTo>
                  <a:cubicBezTo>
                    <a:pt x="54" y="382"/>
                    <a:pt x="67" y="367"/>
                    <a:pt x="66" y="349"/>
                  </a:cubicBezTo>
                  <a:cubicBezTo>
                    <a:pt x="64" y="323"/>
                    <a:pt x="64" y="299"/>
                    <a:pt x="64" y="277"/>
                  </a:cubicBezTo>
                  <a:cubicBezTo>
                    <a:pt x="64" y="180"/>
                    <a:pt x="78" y="125"/>
                    <a:pt x="92" y="97"/>
                  </a:cubicBezTo>
                  <a:cubicBezTo>
                    <a:pt x="92" y="228"/>
                    <a:pt x="92" y="228"/>
                    <a:pt x="92" y="228"/>
                  </a:cubicBezTo>
                  <a:cubicBezTo>
                    <a:pt x="92" y="304"/>
                    <a:pt x="92" y="304"/>
                    <a:pt x="92" y="304"/>
                  </a:cubicBezTo>
                  <a:cubicBezTo>
                    <a:pt x="92" y="696"/>
                    <a:pt x="92" y="696"/>
                    <a:pt x="92" y="696"/>
                  </a:cubicBezTo>
                  <a:cubicBezTo>
                    <a:pt x="92" y="723"/>
                    <a:pt x="114" y="745"/>
                    <a:pt x="141" y="745"/>
                  </a:cubicBezTo>
                  <a:cubicBezTo>
                    <a:pt x="168" y="745"/>
                    <a:pt x="190" y="723"/>
                    <a:pt x="190" y="696"/>
                  </a:cubicBezTo>
                  <a:cubicBezTo>
                    <a:pt x="190" y="335"/>
                    <a:pt x="190" y="335"/>
                    <a:pt x="190" y="335"/>
                  </a:cubicBezTo>
                  <a:cubicBezTo>
                    <a:pt x="209" y="335"/>
                    <a:pt x="209" y="335"/>
                    <a:pt x="209" y="335"/>
                  </a:cubicBezTo>
                  <a:cubicBezTo>
                    <a:pt x="209" y="696"/>
                    <a:pt x="209" y="696"/>
                    <a:pt x="209" y="696"/>
                  </a:cubicBezTo>
                  <a:cubicBezTo>
                    <a:pt x="209" y="723"/>
                    <a:pt x="231" y="745"/>
                    <a:pt x="258" y="745"/>
                  </a:cubicBezTo>
                  <a:cubicBezTo>
                    <a:pt x="286" y="745"/>
                    <a:pt x="308" y="723"/>
                    <a:pt x="308" y="696"/>
                  </a:cubicBezTo>
                  <a:cubicBezTo>
                    <a:pt x="308" y="304"/>
                    <a:pt x="308" y="304"/>
                    <a:pt x="308" y="304"/>
                  </a:cubicBezTo>
                  <a:cubicBezTo>
                    <a:pt x="308" y="228"/>
                    <a:pt x="308" y="228"/>
                    <a:pt x="308" y="228"/>
                  </a:cubicBezTo>
                  <a:cubicBezTo>
                    <a:pt x="308" y="97"/>
                    <a:pt x="308" y="97"/>
                    <a:pt x="308" y="97"/>
                  </a:cubicBezTo>
                  <a:cubicBezTo>
                    <a:pt x="310" y="102"/>
                    <a:pt x="313" y="107"/>
                    <a:pt x="315" y="114"/>
                  </a:cubicBezTo>
                  <a:cubicBezTo>
                    <a:pt x="326" y="145"/>
                    <a:pt x="336" y="197"/>
                    <a:pt x="336" y="277"/>
                  </a:cubicBezTo>
                  <a:cubicBezTo>
                    <a:pt x="336" y="299"/>
                    <a:pt x="335" y="323"/>
                    <a:pt x="333" y="349"/>
                  </a:cubicBezTo>
                  <a:cubicBezTo>
                    <a:pt x="332" y="367"/>
                    <a:pt x="346" y="382"/>
                    <a:pt x="364" y="383"/>
                  </a:cubicBezTo>
                  <a:cubicBezTo>
                    <a:pt x="364" y="383"/>
                    <a:pt x="365" y="383"/>
                    <a:pt x="365" y="383"/>
                  </a:cubicBezTo>
                  <a:cubicBezTo>
                    <a:pt x="382" y="383"/>
                    <a:pt x="396" y="370"/>
                    <a:pt x="397" y="353"/>
                  </a:cubicBezTo>
                  <a:cubicBezTo>
                    <a:pt x="399" y="325"/>
                    <a:pt x="400" y="300"/>
                    <a:pt x="400" y="277"/>
                  </a:cubicBezTo>
                  <a:cubicBezTo>
                    <a:pt x="400" y="156"/>
                    <a:pt x="380" y="89"/>
                    <a:pt x="354" y="49"/>
                  </a:cubicBezTo>
                  <a:cubicBezTo>
                    <a:pt x="341" y="29"/>
                    <a:pt x="326" y="16"/>
                    <a:pt x="311" y="9"/>
                  </a:cubicBezTo>
                  <a:cubicBezTo>
                    <a:pt x="302" y="4"/>
                    <a:pt x="294" y="2"/>
                    <a:pt x="287" y="1"/>
                  </a:cubicBezTo>
                  <a:cubicBezTo>
                    <a:pt x="284" y="0"/>
                    <a:pt x="280" y="0"/>
                    <a:pt x="277" y="0"/>
                  </a:cubicBezTo>
                  <a:cubicBezTo>
                    <a:pt x="122" y="0"/>
                    <a:pt x="122" y="0"/>
                    <a:pt x="122" y="0"/>
                  </a:cubicBezTo>
                  <a:cubicBezTo>
                    <a:pt x="119" y="0"/>
                    <a:pt x="116" y="0"/>
                    <a:pt x="113" y="1"/>
                  </a:cubicBezTo>
                  <a:cubicBezTo>
                    <a:pt x="106" y="2"/>
                    <a:pt x="97" y="4"/>
                    <a:pt x="88" y="9"/>
                  </a:cubicBezTo>
                  <a:cubicBezTo>
                    <a:pt x="67" y="20"/>
                    <a:pt x="43" y="43"/>
                    <a:pt x="27" y="84"/>
                  </a:cubicBezTo>
                  <a:cubicBezTo>
                    <a:pt x="11" y="126"/>
                    <a:pt x="0" y="186"/>
                    <a:pt x="0" y="277"/>
                  </a:cubicBezTo>
                  <a:cubicBezTo>
                    <a:pt x="0" y="300"/>
                    <a:pt x="0" y="325"/>
                    <a:pt x="2" y="353"/>
                  </a:cubicBezTo>
                  <a:cubicBezTo>
                    <a:pt x="3" y="370"/>
                    <a:pt x="17" y="383"/>
                    <a:pt x="34" y="383"/>
                  </a:cubicBezTo>
                  <a:close/>
                  <a:moveTo>
                    <a:pt x="200" y="290"/>
                  </a:moveTo>
                  <a:cubicBezTo>
                    <a:pt x="190" y="278"/>
                    <a:pt x="190" y="278"/>
                    <a:pt x="190" y="278"/>
                  </a:cubicBezTo>
                  <a:cubicBezTo>
                    <a:pt x="162" y="242"/>
                    <a:pt x="162" y="242"/>
                    <a:pt x="162" y="242"/>
                  </a:cubicBezTo>
                  <a:cubicBezTo>
                    <a:pt x="169" y="188"/>
                    <a:pt x="169" y="188"/>
                    <a:pt x="169" y="188"/>
                  </a:cubicBezTo>
                  <a:cubicBezTo>
                    <a:pt x="184" y="80"/>
                    <a:pt x="184" y="80"/>
                    <a:pt x="184" y="80"/>
                  </a:cubicBezTo>
                  <a:cubicBezTo>
                    <a:pt x="189" y="82"/>
                    <a:pt x="195" y="83"/>
                    <a:pt x="200" y="83"/>
                  </a:cubicBezTo>
                  <a:cubicBezTo>
                    <a:pt x="200" y="83"/>
                    <a:pt x="200" y="83"/>
                    <a:pt x="200" y="83"/>
                  </a:cubicBezTo>
                  <a:cubicBezTo>
                    <a:pt x="200" y="83"/>
                    <a:pt x="200" y="83"/>
                    <a:pt x="200" y="83"/>
                  </a:cubicBezTo>
                  <a:cubicBezTo>
                    <a:pt x="206" y="83"/>
                    <a:pt x="211" y="82"/>
                    <a:pt x="216" y="80"/>
                  </a:cubicBezTo>
                  <a:cubicBezTo>
                    <a:pt x="231" y="187"/>
                    <a:pt x="231" y="187"/>
                    <a:pt x="231" y="187"/>
                  </a:cubicBezTo>
                  <a:cubicBezTo>
                    <a:pt x="238" y="242"/>
                    <a:pt x="238" y="242"/>
                    <a:pt x="238" y="242"/>
                  </a:cubicBezTo>
                  <a:cubicBezTo>
                    <a:pt x="209" y="278"/>
                    <a:pt x="209" y="278"/>
                    <a:pt x="209" y="278"/>
                  </a:cubicBezTo>
                  <a:lnTo>
                    <a:pt x="200" y="290"/>
                  </a:lnTo>
                  <a:close/>
                  <a:moveTo>
                    <a:pt x="185" y="32"/>
                  </a:moveTo>
                  <a:cubicBezTo>
                    <a:pt x="200" y="32"/>
                    <a:pt x="200" y="32"/>
                    <a:pt x="200" y="32"/>
                  </a:cubicBezTo>
                  <a:cubicBezTo>
                    <a:pt x="215" y="32"/>
                    <a:pt x="215" y="32"/>
                    <a:pt x="215" y="32"/>
                  </a:cubicBezTo>
                  <a:cubicBezTo>
                    <a:pt x="223" y="62"/>
                    <a:pt x="223" y="62"/>
                    <a:pt x="223" y="62"/>
                  </a:cubicBezTo>
                  <a:cubicBezTo>
                    <a:pt x="222" y="63"/>
                    <a:pt x="222" y="63"/>
                    <a:pt x="222" y="63"/>
                  </a:cubicBezTo>
                  <a:cubicBezTo>
                    <a:pt x="215" y="69"/>
                    <a:pt x="208" y="71"/>
                    <a:pt x="200" y="71"/>
                  </a:cubicBezTo>
                  <a:cubicBezTo>
                    <a:pt x="192" y="71"/>
                    <a:pt x="185" y="69"/>
                    <a:pt x="178" y="63"/>
                  </a:cubicBezTo>
                  <a:cubicBezTo>
                    <a:pt x="177" y="62"/>
                    <a:pt x="177" y="62"/>
                    <a:pt x="177" y="62"/>
                  </a:cubicBezTo>
                  <a:lnTo>
                    <a:pt x="185" y="32"/>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 name="任意多边形 25"/>
          <p:cNvSpPr/>
          <p:nvPr/>
        </p:nvSpPr>
        <p:spPr bwMode="auto">
          <a:xfrm>
            <a:off x="6674281" y="3250807"/>
            <a:ext cx="232012" cy="524096"/>
          </a:xfrm>
          <a:custGeom>
            <a:avLst/>
            <a:gdLst>
              <a:gd name="connsiteX0" fmla="*/ 145415 w 260350"/>
              <a:gd name="connsiteY0" fmla="*/ 546835 h 588110"/>
              <a:gd name="connsiteX1" fmla="*/ 159821 w 260350"/>
              <a:gd name="connsiteY1" fmla="*/ 552640 h 588110"/>
              <a:gd name="connsiteX2" fmla="*/ 174227 w 260350"/>
              <a:gd name="connsiteY2" fmla="*/ 546835 h 588110"/>
              <a:gd name="connsiteX3" fmla="*/ 187324 w 260350"/>
              <a:gd name="connsiteY3" fmla="*/ 551995 h 588110"/>
              <a:gd name="connsiteX4" fmla="*/ 187324 w 260350"/>
              <a:gd name="connsiteY4" fmla="*/ 562313 h 588110"/>
              <a:gd name="connsiteX5" fmla="*/ 161131 w 260350"/>
              <a:gd name="connsiteY5" fmla="*/ 588110 h 588110"/>
              <a:gd name="connsiteX6" fmla="*/ 134937 w 260350"/>
              <a:gd name="connsiteY6" fmla="*/ 562313 h 588110"/>
              <a:gd name="connsiteX7" fmla="*/ 134937 w 260350"/>
              <a:gd name="connsiteY7" fmla="*/ 551995 h 588110"/>
              <a:gd name="connsiteX8" fmla="*/ 145415 w 260350"/>
              <a:gd name="connsiteY8" fmla="*/ 546835 h 588110"/>
              <a:gd name="connsiteX9" fmla="*/ 87312 w 260350"/>
              <a:gd name="connsiteY9" fmla="*/ 546835 h 588110"/>
              <a:gd name="connsiteX10" fmla="*/ 101282 w 260350"/>
              <a:gd name="connsiteY10" fmla="*/ 552640 h 588110"/>
              <a:gd name="connsiteX11" fmla="*/ 115887 w 260350"/>
              <a:gd name="connsiteY11" fmla="*/ 546835 h 588110"/>
              <a:gd name="connsiteX12" fmla="*/ 125412 w 260350"/>
              <a:gd name="connsiteY12" fmla="*/ 551995 h 588110"/>
              <a:gd name="connsiteX13" fmla="*/ 125412 w 260350"/>
              <a:gd name="connsiteY13" fmla="*/ 562313 h 588110"/>
              <a:gd name="connsiteX14" fmla="*/ 100012 w 260350"/>
              <a:gd name="connsiteY14" fmla="*/ 588110 h 588110"/>
              <a:gd name="connsiteX15" fmla="*/ 74612 w 260350"/>
              <a:gd name="connsiteY15" fmla="*/ 562313 h 588110"/>
              <a:gd name="connsiteX16" fmla="*/ 74612 w 260350"/>
              <a:gd name="connsiteY16" fmla="*/ 551995 h 588110"/>
              <a:gd name="connsiteX17" fmla="*/ 87312 w 260350"/>
              <a:gd name="connsiteY17" fmla="*/ 546835 h 588110"/>
              <a:gd name="connsiteX18" fmla="*/ 107620 w 260350"/>
              <a:gd name="connsiteY18" fmla="*/ 126148 h 588110"/>
              <a:gd name="connsiteX19" fmla="*/ 106976 w 260350"/>
              <a:gd name="connsiteY19" fmla="*/ 132620 h 588110"/>
              <a:gd name="connsiteX20" fmla="*/ 108264 w 260350"/>
              <a:gd name="connsiteY20" fmla="*/ 146859 h 588110"/>
              <a:gd name="connsiteX21" fmla="*/ 113420 w 260350"/>
              <a:gd name="connsiteY21" fmla="*/ 159156 h 588110"/>
              <a:gd name="connsiteX22" fmla="*/ 121153 w 260350"/>
              <a:gd name="connsiteY22" fmla="*/ 176631 h 588110"/>
              <a:gd name="connsiteX23" fmla="*/ 119220 w 260350"/>
              <a:gd name="connsiteY23" fmla="*/ 186986 h 588110"/>
              <a:gd name="connsiteX24" fmla="*/ 117287 w 260350"/>
              <a:gd name="connsiteY24" fmla="*/ 196047 h 588110"/>
              <a:gd name="connsiteX25" fmla="*/ 120509 w 260350"/>
              <a:gd name="connsiteY25" fmla="*/ 203814 h 588110"/>
              <a:gd name="connsiteX26" fmla="*/ 127597 w 260350"/>
              <a:gd name="connsiteY26" fmla="*/ 206403 h 588110"/>
              <a:gd name="connsiteX27" fmla="*/ 132753 w 260350"/>
              <a:gd name="connsiteY27" fmla="*/ 206403 h 588110"/>
              <a:gd name="connsiteX28" fmla="*/ 139842 w 260350"/>
              <a:gd name="connsiteY28" fmla="*/ 203814 h 588110"/>
              <a:gd name="connsiteX29" fmla="*/ 143064 w 260350"/>
              <a:gd name="connsiteY29" fmla="*/ 196047 h 588110"/>
              <a:gd name="connsiteX30" fmla="*/ 141130 w 260350"/>
              <a:gd name="connsiteY30" fmla="*/ 186986 h 588110"/>
              <a:gd name="connsiteX31" fmla="*/ 139197 w 260350"/>
              <a:gd name="connsiteY31" fmla="*/ 176631 h 588110"/>
              <a:gd name="connsiteX32" fmla="*/ 146930 w 260350"/>
              <a:gd name="connsiteY32" fmla="*/ 159156 h 588110"/>
              <a:gd name="connsiteX33" fmla="*/ 147575 w 260350"/>
              <a:gd name="connsiteY33" fmla="*/ 159156 h 588110"/>
              <a:gd name="connsiteX34" fmla="*/ 152086 w 260350"/>
              <a:gd name="connsiteY34" fmla="*/ 146859 h 588110"/>
              <a:gd name="connsiteX35" fmla="*/ 153375 w 260350"/>
              <a:gd name="connsiteY35" fmla="*/ 132620 h 588110"/>
              <a:gd name="connsiteX36" fmla="*/ 152730 w 260350"/>
              <a:gd name="connsiteY36" fmla="*/ 126148 h 588110"/>
              <a:gd name="connsiteX37" fmla="*/ 197840 w 260350"/>
              <a:gd name="connsiteY37" fmla="*/ 146212 h 588110"/>
              <a:gd name="connsiteX38" fmla="*/ 232640 w 260350"/>
              <a:gd name="connsiteY38" fmla="*/ 199930 h 588110"/>
              <a:gd name="connsiteX39" fmla="*/ 247462 w 260350"/>
              <a:gd name="connsiteY39" fmla="*/ 323548 h 588110"/>
              <a:gd name="connsiteX40" fmla="*/ 247462 w 260350"/>
              <a:gd name="connsiteY40" fmla="*/ 340376 h 588110"/>
              <a:gd name="connsiteX41" fmla="*/ 230706 w 260350"/>
              <a:gd name="connsiteY41" fmla="*/ 357203 h 588110"/>
              <a:gd name="connsiteX42" fmla="*/ 213951 w 260350"/>
              <a:gd name="connsiteY42" fmla="*/ 340376 h 588110"/>
              <a:gd name="connsiteX43" fmla="*/ 213951 w 260350"/>
              <a:gd name="connsiteY43" fmla="*/ 323548 h 588110"/>
              <a:gd name="connsiteX44" fmla="*/ 208151 w 260350"/>
              <a:gd name="connsiteY44" fmla="*/ 237469 h 588110"/>
              <a:gd name="connsiteX45" fmla="*/ 183663 w 260350"/>
              <a:gd name="connsiteY45" fmla="*/ 179220 h 588110"/>
              <a:gd name="connsiteX46" fmla="*/ 175285 w 260350"/>
              <a:gd name="connsiteY46" fmla="*/ 233585 h 588110"/>
              <a:gd name="connsiteX47" fmla="*/ 215884 w 260350"/>
              <a:gd name="connsiteY47" fmla="*/ 386328 h 588110"/>
              <a:gd name="connsiteX48" fmla="*/ 260350 w 260350"/>
              <a:gd name="connsiteY48" fmla="*/ 534539 h 588110"/>
              <a:gd name="connsiteX49" fmla="*/ 246173 w 260350"/>
              <a:gd name="connsiteY49" fmla="*/ 546836 h 588110"/>
              <a:gd name="connsiteX50" fmla="*/ 235217 w 260350"/>
              <a:gd name="connsiteY50" fmla="*/ 542306 h 588110"/>
              <a:gd name="connsiteX51" fmla="*/ 231351 w 260350"/>
              <a:gd name="connsiteY51" fmla="*/ 539070 h 588110"/>
              <a:gd name="connsiteX52" fmla="*/ 228129 w 260350"/>
              <a:gd name="connsiteY52" fmla="*/ 542306 h 588110"/>
              <a:gd name="connsiteX53" fmla="*/ 217173 w 260350"/>
              <a:gd name="connsiteY53" fmla="*/ 546836 h 588110"/>
              <a:gd name="connsiteX54" fmla="*/ 206218 w 260350"/>
              <a:gd name="connsiteY54" fmla="*/ 542306 h 588110"/>
              <a:gd name="connsiteX55" fmla="*/ 202351 w 260350"/>
              <a:gd name="connsiteY55" fmla="*/ 539070 h 588110"/>
              <a:gd name="connsiteX56" fmla="*/ 199129 w 260350"/>
              <a:gd name="connsiteY56" fmla="*/ 542306 h 588110"/>
              <a:gd name="connsiteX57" fmla="*/ 188174 w 260350"/>
              <a:gd name="connsiteY57" fmla="*/ 546836 h 588110"/>
              <a:gd name="connsiteX58" fmla="*/ 186241 w 260350"/>
              <a:gd name="connsiteY58" fmla="*/ 546189 h 588110"/>
              <a:gd name="connsiteX59" fmla="*/ 177219 w 260350"/>
              <a:gd name="connsiteY59" fmla="*/ 542306 h 588110"/>
              <a:gd name="connsiteX60" fmla="*/ 173352 w 260350"/>
              <a:gd name="connsiteY60" fmla="*/ 539070 h 588110"/>
              <a:gd name="connsiteX61" fmla="*/ 170130 w 260350"/>
              <a:gd name="connsiteY61" fmla="*/ 542306 h 588110"/>
              <a:gd name="connsiteX62" fmla="*/ 159175 w 260350"/>
              <a:gd name="connsiteY62" fmla="*/ 546836 h 588110"/>
              <a:gd name="connsiteX63" fmla="*/ 148219 w 260350"/>
              <a:gd name="connsiteY63" fmla="*/ 542306 h 588110"/>
              <a:gd name="connsiteX64" fmla="*/ 144997 w 260350"/>
              <a:gd name="connsiteY64" fmla="*/ 539070 h 588110"/>
              <a:gd name="connsiteX65" fmla="*/ 141130 w 260350"/>
              <a:gd name="connsiteY65" fmla="*/ 542306 h 588110"/>
              <a:gd name="connsiteX66" fmla="*/ 134686 w 260350"/>
              <a:gd name="connsiteY66" fmla="*/ 546189 h 588110"/>
              <a:gd name="connsiteX67" fmla="*/ 130175 w 260350"/>
              <a:gd name="connsiteY67" fmla="*/ 546836 h 588110"/>
              <a:gd name="connsiteX68" fmla="*/ 125664 w 260350"/>
              <a:gd name="connsiteY68" fmla="*/ 546189 h 588110"/>
              <a:gd name="connsiteX69" fmla="*/ 119220 w 260350"/>
              <a:gd name="connsiteY69" fmla="*/ 542306 h 588110"/>
              <a:gd name="connsiteX70" fmla="*/ 115998 w 260350"/>
              <a:gd name="connsiteY70" fmla="*/ 539070 h 588110"/>
              <a:gd name="connsiteX71" fmla="*/ 112131 w 260350"/>
              <a:gd name="connsiteY71" fmla="*/ 542306 h 588110"/>
              <a:gd name="connsiteX72" fmla="*/ 101176 w 260350"/>
              <a:gd name="connsiteY72" fmla="*/ 546836 h 588110"/>
              <a:gd name="connsiteX73" fmla="*/ 90220 w 260350"/>
              <a:gd name="connsiteY73" fmla="*/ 542306 h 588110"/>
              <a:gd name="connsiteX74" fmla="*/ 86998 w 260350"/>
              <a:gd name="connsiteY74" fmla="*/ 539070 h 588110"/>
              <a:gd name="connsiteX75" fmla="*/ 83132 w 260350"/>
              <a:gd name="connsiteY75" fmla="*/ 542306 h 588110"/>
              <a:gd name="connsiteX76" fmla="*/ 74110 w 260350"/>
              <a:gd name="connsiteY76" fmla="*/ 546189 h 588110"/>
              <a:gd name="connsiteX77" fmla="*/ 72176 w 260350"/>
              <a:gd name="connsiteY77" fmla="*/ 546836 h 588110"/>
              <a:gd name="connsiteX78" fmla="*/ 61221 w 260350"/>
              <a:gd name="connsiteY78" fmla="*/ 542306 h 588110"/>
              <a:gd name="connsiteX79" fmla="*/ 57999 w 260350"/>
              <a:gd name="connsiteY79" fmla="*/ 539070 h 588110"/>
              <a:gd name="connsiteX80" fmla="*/ 54132 w 260350"/>
              <a:gd name="connsiteY80" fmla="*/ 542306 h 588110"/>
              <a:gd name="connsiteX81" fmla="*/ 43177 w 260350"/>
              <a:gd name="connsiteY81" fmla="*/ 546836 h 588110"/>
              <a:gd name="connsiteX82" fmla="*/ 32866 w 260350"/>
              <a:gd name="connsiteY82" fmla="*/ 542306 h 588110"/>
              <a:gd name="connsiteX83" fmla="*/ 28999 w 260350"/>
              <a:gd name="connsiteY83" fmla="*/ 539070 h 588110"/>
              <a:gd name="connsiteX84" fmla="*/ 25133 w 260350"/>
              <a:gd name="connsiteY84" fmla="*/ 542306 h 588110"/>
              <a:gd name="connsiteX85" fmla="*/ 14822 w 260350"/>
              <a:gd name="connsiteY85" fmla="*/ 546836 h 588110"/>
              <a:gd name="connsiteX86" fmla="*/ 0 w 260350"/>
              <a:gd name="connsiteY86" fmla="*/ 534539 h 588110"/>
              <a:gd name="connsiteX87" fmla="*/ 42532 w 260350"/>
              <a:gd name="connsiteY87" fmla="*/ 394094 h 588110"/>
              <a:gd name="connsiteX88" fmla="*/ 85065 w 260350"/>
              <a:gd name="connsiteY88" fmla="*/ 233585 h 588110"/>
              <a:gd name="connsiteX89" fmla="*/ 76687 w 260350"/>
              <a:gd name="connsiteY89" fmla="*/ 179220 h 588110"/>
              <a:gd name="connsiteX90" fmla="*/ 59287 w 260350"/>
              <a:gd name="connsiteY90" fmla="*/ 210933 h 588110"/>
              <a:gd name="connsiteX91" fmla="*/ 46399 w 260350"/>
              <a:gd name="connsiteY91" fmla="*/ 323548 h 588110"/>
              <a:gd name="connsiteX92" fmla="*/ 46399 w 260350"/>
              <a:gd name="connsiteY92" fmla="*/ 340376 h 588110"/>
              <a:gd name="connsiteX93" fmla="*/ 29644 w 260350"/>
              <a:gd name="connsiteY93" fmla="*/ 357203 h 588110"/>
              <a:gd name="connsiteX94" fmla="*/ 12888 w 260350"/>
              <a:gd name="connsiteY94" fmla="*/ 340376 h 588110"/>
              <a:gd name="connsiteX95" fmla="*/ 12888 w 260350"/>
              <a:gd name="connsiteY95" fmla="*/ 323548 h 588110"/>
              <a:gd name="connsiteX96" fmla="*/ 19333 w 260350"/>
              <a:gd name="connsiteY96" fmla="*/ 230997 h 588110"/>
              <a:gd name="connsiteX97" fmla="*/ 63154 w 260350"/>
              <a:gd name="connsiteY97" fmla="*/ 146212 h 588110"/>
              <a:gd name="connsiteX98" fmla="*/ 107620 w 260350"/>
              <a:gd name="connsiteY98" fmla="*/ 126148 h 588110"/>
              <a:gd name="connsiteX99" fmla="*/ 130968 w 260350"/>
              <a:gd name="connsiteY99" fmla="*/ 124560 h 588110"/>
              <a:gd name="connsiteX100" fmla="*/ 148572 w 260350"/>
              <a:gd name="connsiteY100" fmla="*/ 125214 h 588110"/>
              <a:gd name="connsiteX101" fmla="*/ 149224 w 260350"/>
              <a:gd name="connsiteY101" fmla="*/ 133058 h 588110"/>
              <a:gd name="connsiteX102" fmla="*/ 147920 w 260350"/>
              <a:gd name="connsiteY102" fmla="*/ 146785 h 588110"/>
              <a:gd name="connsiteX103" fmla="*/ 144008 w 260350"/>
              <a:gd name="connsiteY103" fmla="*/ 156591 h 588110"/>
              <a:gd name="connsiteX104" fmla="*/ 142704 w 260350"/>
              <a:gd name="connsiteY104" fmla="*/ 159205 h 588110"/>
              <a:gd name="connsiteX105" fmla="*/ 134880 w 260350"/>
              <a:gd name="connsiteY105" fmla="*/ 177508 h 588110"/>
              <a:gd name="connsiteX106" fmla="*/ 136836 w 260350"/>
              <a:gd name="connsiteY106" fmla="*/ 189275 h 588110"/>
              <a:gd name="connsiteX107" fmla="*/ 138792 w 260350"/>
              <a:gd name="connsiteY107" fmla="*/ 197119 h 588110"/>
              <a:gd name="connsiteX108" fmla="*/ 137488 w 260350"/>
              <a:gd name="connsiteY108" fmla="*/ 201041 h 588110"/>
              <a:gd name="connsiteX109" fmla="*/ 133576 w 260350"/>
              <a:gd name="connsiteY109" fmla="*/ 202348 h 588110"/>
              <a:gd name="connsiteX110" fmla="*/ 128360 w 260350"/>
              <a:gd name="connsiteY110" fmla="*/ 202348 h 588110"/>
              <a:gd name="connsiteX111" fmla="*/ 124448 w 260350"/>
              <a:gd name="connsiteY111" fmla="*/ 201041 h 588110"/>
              <a:gd name="connsiteX112" fmla="*/ 123144 w 260350"/>
              <a:gd name="connsiteY112" fmla="*/ 197119 h 588110"/>
              <a:gd name="connsiteX113" fmla="*/ 125100 w 260350"/>
              <a:gd name="connsiteY113" fmla="*/ 189275 h 588110"/>
              <a:gd name="connsiteX114" fmla="*/ 127056 w 260350"/>
              <a:gd name="connsiteY114" fmla="*/ 177508 h 588110"/>
              <a:gd name="connsiteX115" fmla="*/ 119884 w 260350"/>
              <a:gd name="connsiteY115" fmla="*/ 159205 h 588110"/>
              <a:gd name="connsiteX116" fmla="*/ 117928 w 260350"/>
              <a:gd name="connsiteY116" fmla="*/ 156591 h 588110"/>
              <a:gd name="connsiteX117" fmla="*/ 114016 w 260350"/>
              <a:gd name="connsiteY117" fmla="*/ 146785 h 588110"/>
              <a:gd name="connsiteX118" fmla="*/ 112712 w 260350"/>
              <a:gd name="connsiteY118" fmla="*/ 133058 h 588110"/>
              <a:gd name="connsiteX119" fmla="*/ 113364 w 260350"/>
              <a:gd name="connsiteY119" fmla="*/ 125214 h 588110"/>
              <a:gd name="connsiteX120" fmla="*/ 130968 w 260350"/>
              <a:gd name="connsiteY120" fmla="*/ 124560 h 588110"/>
              <a:gd name="connsiteX121" fmla="*/ 143263 w 260350"/>
              <a:gd name="connsiteY121" fmla="*/ 1559 h 588110"/>
              <a:gd name="connsiteX122" fmla="*/ 184028 w 260350"/>
              <a:gd name="connsiteY122" fmla="*/ 67427 h 588110"/>
              <a:gd name="connsiteX123" fmla="*/ 118674 w 260350"/>
              <a:gd name="connsiteY123" fmla="*/ 108514 h 588110"/>
              <a:gd name="connsiteX124" fmla="*/ 77908 w 260350"/>
              <a:gd name="connsiteY124" fmla="*/ 42645 h 588110"/>
              <a:gd name="connsiteX125" fmla="*/ 143263 w 260350"/>
              <a:gd name="connsiteY125" fmla="*/ 1559 h 588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260350" h="588110">
                <a:moveTo>
                  <a:pt x="145415" y="546835"/>
                </a:moveTo>
                <a:cubicBezTo>
                  <a:pt x="148689" y="550060"/>
                  <a:pt x="153927" y="552640"/>
                  <a:pt x="159821" y="552640"/>
                </a:cubicBezTo>
                <a:cubicBezTo>
                  <a:pt x="165060" y="552640"/>
                  <a:pt x="170953" y="550060"/>
                  <a:pt x="174227" y="546835"/>
                </a:cubicBezTo>
                <a:cubicBezTo>
                  <a:pt x="177502" y="550060"/>
                  <a:pt x="182085" y="551995"/>
                  <a:pt x="187324" y="551995"/>
                </a:cubicBezTo>
                <a:cubicBezTo>
                  <a:pt x="187324" y="551995"/>
                  <a:pt x="187324" y="551995"/>
                  <a:pt x="187324" y="562313"/>
                </a:cubicBezTo>
                <a:cubicBezTo>
                  <a:pt x="187324" y="577147"/>
                  <a:pt x="175537" y="588110"/>
                  <a:pt x="161131" y="588110"/>
                </a:cubicBezTo>
                <a:cubicBezTo>
                  <a:pt x="146724" y="588110"/>
                  <a:pt x="134937" y="577147"/>
                  <a:pt x="134937" y="562313"/>
                </a:cubicBezTo>
                <a:cubicBezTo>
                  <a:pt x="134937" y="562313"/>
                  <a:pt x="134937" y="562313"/>
                  <a:pt x="134937" y="551995"/>
                </a:cubicBezTo>
                <a:cubicBezTo>
                  <a:pt x="138866" y="551350"/>
                  <a:pt x="142140" y="549415"/>
                  <a:pt x="145415" y="546835"/>
                </a:cubicBezTo>
                <a:close/>
                <a:moveTo>
                  <a:pt x="87312" y="546835"/>
                </a:moveTo>
                <a:cubicBezTo>
                  <a:pt x="90487" y="550060"/>
                  <a:pt x="96202" y="552640"/>
                  <a:pt x="101282" y="552640"/>
                </a:cubicBezTo>
                <a:cubicBezTo>
                  <a:pt x="106997" y="552640"/>
                  <a:pt x="112077" y="550060"/>
                  <a:pt x="115887" y="546835"/>
                </a:cubicBezTo>
                <a:cubicBezTo>
                  <a:pt x="118427" y="549415"/>
                  <a:pt x="121602" y="551350"/>
                  <a:pt x="125412" y="551995"/>
                </a:cubicBezTo>
                <a:cubicBezTo>
                  <a:pt x="125412" y="551995"/>
                  <a:pt x="125412" y="551995"/>
                  <a:pt x="125412" y="562313"/>
                </a:cubicBezTo>
                <a:cubicBezTo>
                  <a:pt x="125412" y="577147"/>
                  <a:pt x="113982" y="588110"/>
                  <a:pt x="100012" y="588110"/>
                </a:cubicBezTo>
                <a:cubicBezTo>
                  <a:pt x="86042" y="588110"/>
                  <a:pt x="74612" y="577147"/>
                  <a:pt x="74612" y="562313"/>
                </a:cubicBezTo>
                <a:cubicBezTo>
                  <a:pt x="74612" y="562313"/>
                  <a:pt x="74612" y="562313"/>
                  <a:pt x="74612" y="551995"/>
                </a:cubicBezTo>
                <a:cubicBezTo>
                  <a:pt x="79692" y="551995"/>
                  <a:pt x="84137" y="550060"/>
                  <a:pt x="87312" y="546835"/>
                </a:cubicBezTo>
                <a:close/>
                <a:moveTo>
                  <a:pt x="107620" y="126148"/>
                </a:moveTo>
                <a:cubicBezTo>
                  <a:pt x="107620" y="128090"/>
                  <a:pt x="106976" y="130032"/>
                  <a:pt x="106976" y="132620"/>
                </a:cubicBezTo>
                <a:cubicBezTo>
                  <a:pt x="107620" y="137151"/>
                  <a:pt x="107620" y="142329"/>
                  <a:pt x="108264" y="146859"/>
                </a:cubicBezTo>
                <a:cubicBezTo>
                  <a:pt x="108909" y="151390"/>
                  <a:pt x="110842" y="155920"/>
                  <a:pt x="113420" y="159156"/>
                </a:cubicBezTo>
                <a:cubicBezTo>
                  <a:pt x="118575" y="166275"/>
                  <a:pt x="121153" y="170806"/>
                  <a:pt x="121153" y="176631"/>
                </a:cubicBezTo>
                <a:cubicBezTo>
                  <a:pt x="121153" y="179867"/>
                  <a:pt x="120509" y="183103"/>
                  <a:pt x="119220" y="186986"/>
                </a:cubicBezTo>
                <a:cubicBezTo>
                  <a:pt x="117931" y="190222"/>
                  <a:pt x="117287" y="193458"/>
                  <a:pt x="117287" y="196047"/>
                </a:cubicBezTo>
                <a:cubicBezTo>
                  <a:pt x="117287" y="199283"/>
                  <a:pt x="118575" y="201872"/>
                  <a:pt x="120509" y="203814"/>
                </a:cubicBezTo>
                <a:cubicBezTo>
                  <a:pt x="122442" y="205755"/>
                  <a:pt x="125020" y="206403"/>
                  <a:pt x="127597" y="206403"/>
                </a:cubicBezTo>
                <a:cubicBezTo>
                  <a:pt x="127597" y="206403"/>
                  <a:pt x="127597" y="206403"/>
                  <a:pt x="132753" y="206403"/>
                </a:cubicBezTo>
                <a:cubicBezTo>
                  <a:pt x="135331" y="206403"/>
                  <a:pt x="137908" y="205755"/>
                  <a:pt x="139842" y="203814"/>
                </a:cubicBezTo>
                <a:cubicBezTo>
                  <a:pt x="141775" y="201872"/>
                  <a:pt x="143064" y="199283"/>
                  <a:pt x="143064" y="196047"/>
                </a:cubicBezTo>
                <a:cubicBezTo>
                  <a:pt x="143064" y="193458"/>
                  <a:pt x="142419" y="190222"/>
                  <a:pt x="141130" y="186986"/>
                </a:cubicBezTo>
                <a:cubicBezTo>
                  <a:pt x="139842" y="183103"/>
                  <a:pt x="139197" y="179867"/>
                  <a:pt x="139197" y="176631"/>
                </a:cubicBezTo>
                <a:cubicBezTo>
                  <a:pt x="139197" y="170806"/>
                  <a:pt x="141775" y="166275"/>
                  <a:pt x="146930" y="159156"/>
                </a:cubicBezTo>
                <a:cubicBezTo>
                  <a:pt x="146930" y="159156"/>
                  <a:pt x="147575" y="159156"/>
                  <a:pt x="147575" y="159156"/>
                </a:cubicBezTo>
                <a:cubicBezTo>
                  <a:pt x="149508" y="155920"/>
                  <a:pt x="151441" y="151390"/>
                  <a:pt x="152086" y="146859"/>
                </a:cubicBezTo>
                <a:cubicBezTo>
                  <a:pt x="152730" y="142329"/>
                  <a:pt x="153375" y="137151"/>
                  <a:pt x="153375" y="132620"/>
                </a:cubicBezTo>
                <a:cubicBezTo>
                  <a:pt x="153375" y="130032"/>
                  <a:pt x="153375" y="128090"/>
                  <a:pt x="152730" y="126148"/>
                </a:cubicBezTo>
                <a:cubicBezTo>
                  <a:pt x="170774" y="129384"/>
                  <a:pt x="185596" y="136504"/>
                  <a:pt x="197840" y="146212"/>
                </a:cubicBezTo>
                <a:cubicBezTo>
                  <a:pt x="214596" y="160451"/>
                  <a:pt x="225551" y="179220"/>
                  <a:pt x="232640" y="199930"/>
                </a:cubicBezTo>
                <a:cubicBezTo>
                  <a:pt x="246817" y="240058"/>
                  <a:pt x="247462" y="287304"/>
                  <a:pt x="247462" y="323548"/>
                </a:cubicBezTo>
                <a:cubicBezTo>
                  <a:pt x="247462" y="329373"/>
                  <a:pt x="247462" y="335198"/>
                  <a:pt x="247462" y="340376"/>
                </a:cubicBezTo>
                <a:cubicBezTo>
                  <a:pt x="247462" y="349436"/>
                  <a:pt x="240373" y="357203"/>
                  <a:pt x="230706" y="357203"/>
                </a:cubicBezTo>
                <a:cubicBezTo>
                  <a:pt x="221684" y="357203"/>
                  <a:pt x="213951" y="349436"/>
                  <a:pt x="213951" y="340376"/>
                </a:cubicBezTo>
                <a:cubicBezTo>
                  <a:pt x="213951" y="335198"/>
                  <a:pt x="213951" y="329373"/>
                  <a:pt x="213951" y="323548"/>
                </a:cubicBezTo>
                <a:cubicBezTo>
                  <a:pt x="213951" y="297012"/>
                  <a:pt x="213951" y="265299"/>
                  <a:pt x="208151" y="237469"/>
                </a:cubicBezTo>
                <a:cubicBezTo>
                  <a:pt x="203640" y="213522"/>
                  <a:pt x="195907" y="193458"/>
                  <a:pt x="183663" y="179220"/>
                </a:cubicBezTo>
                <a:cubicBezTo>
                  <a:pt x="179796" y="196047"/>
                  <a:pt x="175285" y="218700"/>
                  <a:pt x="175285" y="233585"/>
                </a:cubicBezTo>
                <a:cubicBezTo>
                  <a:pt x="175285" y="245883"/>
                  <a:pt x="195263" y="316429"/>
                  <a:pt x="215884" y="386328"/>
                </a:cubicBezTo>
                <a:cubicBezTo>
                  <a:pt x="237795" y="460757"/>
                  <a:pt x="260350" y="534539"/>
                  <a:pt x="260350" y="534539"/>
                </a:cubicBezTo>
                <a:cubicBezTo>
                  <a:pt x="260350" y="541011"/>
                  <a:pt x="253906" y="546836"/>
                  <a:pt x="246173" y="546836"/>
                </a:cubicBezTo>
                <a:cubicBezTo>
                  <a:pt x="241662" y="546836"/>
                  <a:pt x="237795" y="544895"/>
                  <a:pt x="235217" y="542306"/>
                </a:cubicBezTo>
                <a:cubicBezTo>
                  <a:pt x="235217" y="542306"/>
                  <a:pt x="235217" y="542306"/>
                  <a:pt x="231351" y="539070"/>
                </a:cubicBezTo>
                <a:cubicBezTo>
                  <a:pt x="231351" y="539070"/>
                  <a:pt x="231351" y="539070"/>
                  <a:pt x="228129" y="542306"/>
                </a:cubicBezTo>
                <a:cubicBezTo>
                  <a:pt x="224906" y="544895"/>
                  <a:pt x="221040" y="546836"/>
                  <a:pt x="217173" y="546836"/>
                </a:cubicBezTo>
                <a:cubicBezTo>
                  <a:pt x="212662" y="546836"/>
                  <a:pt x="208796" y="544895"/>
                  <a:pt x="206218" y="542306"/>
                </a:cubicBezTo>
                <a:cubicBezTo>
                  <a:pt x="206218" y="542306"/>
                  <a:pt x="206218" y="542306"/>
                  <a:pt x="202351" y="539070"/>
                </a:cubicBezTo>
                <a:cubicBezTo>
                  <a:pt x="202351" y="539070"/>
                  <a:pt x="202351" y="539070"/>
                  <a:pt x="199129" y="542306"/>
                </a:cubicBezTo>
                <a:cubicBezTo>
                  <a:pt x="195907" y="544895"/>
                  <a:pt x="192040" y="546836"/>
                  <a:pt x="188174" y="546836"/>
                </a:cubicBezTo>
                <a:cubicBezTo>
                  <a:pt x="187529" y="546836"/>
                  <a:pt x="186885" y="546189"/>
                  <a:pt x="186241" y="546189"/>
                </a:cubicBezTo>
                <a:cubicBezTo>
                  <a:pt x="182374" y="546189"/>
                  <a:pt x="179796" y="544895"/>
                  <a:pt x="177219" y="542306"/>
                </a:cubicBezTo>
                <a:cubicBezTo>
                  <a:pt x="177219" y="542306"/>
                  <a:pt x="177219" y="542306"/>
                  <a:pt x="173352" y="539070"/>
                </a:cubicBezTo>
                <a:cubicBezTo>
                  <a:pt x="173352" y="539070"/>
                  <a:pt x="173352" y="539070"/>
                  <a:pt x="170130" y="542306"/>
                </a:cubicBezTo>
                <a:cubicBezTo>
                  <a:pt x="167552" y="544895"/>
                  <a:pt x="163041" y="546836"/>
                  <a:pt x="159175" y="546836"/>
                </a:cubicBezTo>
                <a:cubicBezTo>
                  <a:pt x="155308" y="546836"/>
                  <a:pt x="150797" y="544895"/>
                  <a:pt x="148219" y="542306"/>
                </a:cubicBezTo>
                <a:cubicBezTo>
                  <a:pt x="148219" y="542306"/>
                  <a:pt x="148219" y="542306"/>
                  <a:pt x="144997" y="539070"/>
                </a:cubicBezTo>
                <a:cubicBezTo>
                  <a:pt x="144997" y="539070"/>
                  <a:pt x="144997" y="539070"/>
                  <a:pt x="141130" y="542306"/>
                </a:cubicBezTo>
                <a:cubicBezTo>
                  <a:pt x="139197" y="544247"/>
                  <a:pt x="137264" y="545542"/>
                  <a:pt x="134686" y="546189"/>
                </a:cubicBezTo>
                <a:cubicBezTo>
                  <a:pt x="133397" y="546189"/>
                  <a:pt x="131464" y="546836"/>
                  <a:pt x="130175" y="546836"/>
                </a:cubicBezTo>
                <a:cubicBezTo>
                  <a:pt x="128886" y="546836"/>
                  <a:pt x="127597" y="546189"/>
                  <a:pt x="125664" y="546189"/>
                </a:cubicBezTo>
                <a:cubicBezTo>
                  <a:pt x="123731" y="545542"/>
                  <a:pt x="121153" y="544247"/>
                  <a:pt x="119220" y="542306"/>
                </a:cubicBezTo>
                <a:cubicBezTo>
                  <a:pt x="119220" y="542306"/>
                  <a:pt x="119220" y="542306"/>
                  <a:pt x="115998" y="539070"/>
                </a:cubicBezTo>
                <a:cubicBezTo>
                  <a:pt x="115998" y="539070"/>
                  <a:pt x="115998" y="539070"/>
                  <a:pt x="112131" y="542306"/>
                </a:cubicBezTo>
                <a:cubicBezTo>
                  <a:pt x="109553" y="544895"/>
                  <a:pt x="105687" y="546836"/>
                  <a:pt x="101176" y="546836"/>
                </a:cubicBezTo>
                <a:cubicBezTo>
                  <a:pt x="97309" y="546836"/>
                  <a:pt x="93443" y="544895"/>
                  <a:pt x="90220" y="542306"/>
                </a:cubicBezTo>
                <a:cubicBezTo>
                  <a:pt x="90220" y="542306"/>
                  <a:pt x="90220" y="542306"/>
                  <a:pt x="86998" y="539070"/>
                </a:cubicBezTo>
                <a:cubicBezTo>
                  <a:pt x="86998" y="539070"/>
                  <a:pt x="86998" y="539070"/>
                  <a:pt x="83132" y="542306"/>
                </a:cubicBezTo>
                <a:cubicBezTo>
                  <a:pt x="81198" y="544895"/>
                  <a:pt x="77976" y="546189"/>
                  <a:pt x="74110" y="546189"/>
                </a:cubicBezTo>
                <a:cubicBezTo>
                  <a:pt x="73465" y="546189"/>
                  <a:pt x="72821" y="546836"/>
                  <a:pt x="72176" y="546836"/>
                </a:cubicBezTo>
                <a:cubicBezTo>
                  <a:pt x="68310" y="546836"/>
                  <a:pt x="64443" y="544895"/>
                  <a:pt x="61221" y="542306"/>
                </a:cubicBezTo>
                <a:cubicBezTo>
                  <a:pt x="61221" y="542306"/>
                  <a:pt x="61221" y="542306"/>
                  <a:pt x="57999" y="539070"/>
                </a:cubicBezTo>
                <a:cubicBezTo>
                  <a:pt x="57999" y="539070"/>
                  <a:pt x="57999" y="539070"/>
                  <a:pt x="54132" y="542306"/>
                </a:cubicBezTo>
                <a:cubicBezTo>
                  <a:pt x="51554" y="544895"/>
                  <a:pt x="47688" y="546836"/>
                  <a:pt x="43177" y="546836"/>
                </a:cubicBezTo>
                <a:cubicBezTo>
                  <a:pt x="39310" y="546836"/>
                  <a:pt x="35444" y="544895"/>
                  <a:pt x="32866" y="542306"/>
                </a:cubicBezTo>
                <a:cubicBezTo>
                  <a:pt x="32866" y="542306"/>
                  <a:pt x="32866" y="542306"/>
                  <a:pt x="28999" y="539070"/>
                </a:cubicBezTo>
                <a:cubicBezTo>
                  <a:pt x="28999" y="539070"/>
                  <a:pt x="28999" y="539070"/>
                  <a:pt x="25133" y="542306"/>
                </a:cubicBezTo>
                <a:cubicBezTo>
                  <a:pt x="22555" y="544895"/>
                  <a:pt x="18688" y="546836"/>
                  <a:pt x="14822" y="546836"/>
                </a:cubicBezTo>
                <a:cubicBezTo>
                  <a:pt x="6444" y="546836"/>
                  <a:pt x="0" y="541011"/>
                  <a:pt x="0" y="534539"/>
                </a:cubicBezTo>
                <a:cubicBezTo>
                  <a:pt x="0" y="534539"/>
                  <a:pt x="21266" y="465935"/>
                  <a:pt x="42532" y="394094"/>
                </a:cubicBezTo>
                <a:cubicBezTo>
                  <a:pt x="63799" y="322254"/>
                  <a:pt x="85065" y="246530"/>
                  <a:pt x="85065" y="233585"/>
                </a:cubicBezTo>
                <a:cubicBezTo>
                  <a:pt x="85065" y="218700"/>
                  <a:pt x="80554" y="196047"/>
                  <a:pt x="76687" y="179220"/>
                </a:cubicBezTo>
                <a:cubicBezTo>
                  <a:pt x="69598" y="187633"/>
                  <a:pt x="63799" y="198636"/>
                  <a:pt x="59287" y="210933"/>
                </a:cubicBezTo>
                <a:cubicBezTo>
                  <a:pt x="47688" y="243941"/>
                  <a:pt x="46399" y="287951"/>
                  <a:pt x="46399" y="323548"/>
                </a:cubicBezTo>
                <a:cubicBezTo>
                  <a:pt x="46399" y="329373"/>
                  <a:pt x="46399" y="334551"/>
                  <a:pt x="46399" y="340376"/>
                </a:cubicBezTo>
                <a:cubicBezTo>
                  <a:pt x="46399" y="349436"/>
                  <a:pt x="38666" y="357203"/>
                  <a:pt x="29644" y="357203"/>
                </a:cubicBezTo>
                <a:cubicBezTo>
                  <a:pt x="19977" y="357203"/>
                  <a:pt x="12888" y="349436"/>
                  <a:pt x="12888" y="340376"/>
                </a:cubicBezTo>
                <a:cubicBezTo>
                  <a:pt x="12888" y="335198"/>
                  <a:pt x="12888" y="329373"/>
                  <a:pt x="12888" y="323548"/>
                </a:cubicBezTo>
                <a:cubicBezTo>
                  <a:pt x="12888" y="296365"/>
                  <a:pt x="12888" y="263357"/>
                  <a:pt x="19333" y="230997"/>
                </a:cubicBezTo>
                <a:cubicBezTo>
                  <a:pt x="25777" y="199283"/>
                  <a:pt x="37377" y="167570"/>
                  <a:pt x="63154" y="146212"/>
                </a:cubicBezTo>
                <a:cubicBezTo>
                  <a:pt x="74754" y="136504"/>
                  <a:pt x="90220" y="129384"/>
                  <a:pt x="107620" y="126148"/>
                </a:cubicBezTo>
                <a:close/>
                <a:moveTo>
                  <a:pt x="130968" y="124560"/>
                </a:moveTo>
                <a:cubicBezTo>
                  <a:pt x="137488" y="124560"/>
                  <a:pt x="143356" y="124560"/>
                  <a:pt x="148572" y="125214"/>
                </a:cubicBezTo>
                <a:cubicBezTo>
                  <a:pt x="149224" y="127829"/>
                  <a:pt x="149224" y="130443"/>
                  <a:pt x="149224" y="133058"/>
                </a:cubicBezTo>
                <a:cubicBezTo>
                  <a:pt x="149224" y="137634"/>
                  <a:pt x="148572" y="142210"/>
                  <a:pt x="147920" y="146785"/>
                </a:cubicBezTo>
                <a:cubicBezTo>
                  <a:pt x="147268" y="151361"/>
                  <a:pt x="145964" y="154630"/>
                  <a:pt x="144008" y="156591"/>
                </a:cubicBezTo>
                <a:cubicBezTo>
                  <a:pt x="143356" y="157244"/>
                  <a:pt x="142704" y="157898"/>
                  <a:pt x="142704" y="159205"/>
                </a:cubicBezTo>
                <a:cubicBezTo>
                  <a:pt x="137488" y="165088"/>
                  <a:pt x="134880" y="170972"/>
                  <a:pt x="134880" y="177508"/>
                </a:cubicBezTo>
                <a:cubicBezTo>
                  <a:pt x="134880" y="181430"/>
                  <a:pt x="135532" y="184699"/>
                  <a:pt x="136836" y="189275"/>
                </a:cubicBezTo>
                <a:cubicBezTo>
                  <a:pt x="138140" y="192543"/>
                  <a:pt x="138792" y="195158"/>
                  <a:pt x="138792" y="197119"/>
                </a:cubicBezTo>
                <a:cubicBezTo>
                  <a:pt x="138792" y="199734"/>
                  <a:pt x="138140" y="200387"/>
                  <a:pt x="137488" y="201041"/>
                </a:cubicBezTo>
                <a:cubicBezTo>
                  <a:pt x="136836" y="201695"/>
                  <a:pt x="135532" y="202348"/>
                  <a:pt x="133576" y="202348"/>
                </a:cubicBezTo>
                <a:cubicBezTo>
                  <a:pt x="133576" y="202348"/>
                  <a:pt x="133576" y="202348"/>
                  <a:pt x="128360" y="202348"/>
                </a:cubicBezTo>
                <a:cubicBezTo>
                  <a:pt x="126404" y="202348"/>
                  <a:pt x="125100" y="201695"/>
                  <a:pt x="124448" y="201041"/>
                </a:cubicBezTo>
                <a:cubicBezTo>
                  <a:pt x="123796" y="200387"/>
                  <a:pt x="123144" y="199734"/>
                  <a:pt x="123144" y="197119"/>
                </a:cubicBezTo>
                <a:cubicBezTo>
                  <a:pt x="123144" y="195158"/>
                  <a:pt x="123796" y="192543"/>
                  <a:pt x="125100" y="189275"/>
                </a:cubicBezTo>
                <a:cubicBezTo>
                  <a:pt x="126404" y="184699"/>
                  <a:pt x="127056" y="181430"/>
                  <a:pt x="127056" y="177508"/>
                </a:cubicBezTo>
                <a:cubicBezTo>
                  <a:pt x="127056" y="170972"/>
                  <a:pt x="124448" y="165088"/>
                  <a:pt x="119884" y="159205"/>
                </a:cubicBezTo>
                <a:cubicBezTo>
                  <a:pt x="119232" y="157898"/>
                  <a:pt x="118580" y="157244"/>
                  <a:pt x="117928" y="156591"/>
                </a:cubicBezTo>
                <a:cubicBezTo>
                  <a:pt x="115972" y="154630"/>
                  <a:pt x="114668" y="151361"/>
                  <a:pt x="114016" y="146785"/>
                </a:cubicBezTo>
                <a:cubicBezTo>
                  <a:pt x="113364" y="142210"/>
                  <a:pt x="112712" y="137634"/>
                  <a:pt x="112712" y="133058"/>
                </a:cubicBezTo>
                <a:cubicBezTo>
                  <a:pt x="112712" y="130443"/>
                  <a:pt x="113364" y="127829"/>
                  <a:pt x="113364" y="125214"/>
                </a:cubicBezTo>
                <a:cubicBezTo>
                  <a:pt x="119232" y="124560"/>
                  <a:pt x="125100" y="124560"/>
                  <a:pt x="130968" y="124560"/>
                </a:cubicBezTo>
                <a:close/>
                <a:moveTo>
                  <a:pt x="143263" y="1559"/>
                </a:moveTo>
                <a:cubicBezTo>
                  <a:pt x="172381" y="8081"/>
                  <a:pt x="190499" y="38080"/>
                  <a:pt x="184028" y="67427"/>
                </a:cubicBezTo>
                <a:cubicBezTo>
                  <a:pt x="176911" y="96775"/>
                  <a:pt x="147792" y="115035"/>
                  <a:pt x="118674" y="108514"/>
                </a:cubicBezTo>
                <a:cubicBezTo>
                  <a:pt x="89555" y="101340"/>
                  <a:pt x="71437" y="71993"/>
                  <a:pt x="77908" y="42645"/>
                </a:cubicBezTo>
                <a:cubicBezTo>
                  <a:pt x="85026" y="12646"/>
                  <a:pt x="114144" y="-5615"/>
                  <a:pt x="143263" y="1559"/>
                </a:cubicBezTo>
                <a:close/>
              </a:path>
            </a:pathLst>
          </a:custGeom>
          <a:solidFill>
            <a:schemeClr val="accent5">
              <a:lumMod val="60000"/>
              <a:lumOff val="40000"/>
            </a:schemeClr>
          </a:solidFill>
          <a:ln>
            <a:noFill/>
          </a:ln>
        </p:spPr>
        <p:txBody>
          <a:bodyPr vert="horz" wrap="square" lIns="91440" tIns="45720" rIns="91440" bIns="45720" numCol="1" anchor="t" anchorCtr="0" compatLnSpc="1">
            <a:noAutofit/>
          </a:bodyPr>
          <a:lstStyle/>
          <a:p>
            <a:endParaRPr lang="zh-CN" altLang="en-US"/>
          </a:p>
        </p:txBody>
      </p:sp>
      <p:grpSp>
        <p:nvGrpSpPr>
          <p:cNvPr id="27" name="组合 26"/>
          <p:cNvGrpSpPr/>
          <p:nvPr/>
        </p:nvGrpSpPr>
        <p:grpSpPr>
          <a:xfrm>
            <a:off x="7012581" y="2458995"/>
            <a:ext cx="227768" cy="543244"/>
            <a:chOff x="6323013" y="4137025"/>
            <a:chExt cx="255587" cy="609601"/>
          </a:xfrm>
        </p:grpSpPr>
        <p:sp>
          <p:nvSpPr>
            <p:cNvPr id="28" name="Freeform 492"/>
            <p:cNvSpPr/>
            <p:nvPr/>
          </p:nvSpPr>
          <p:spPr bwMode="auto">
            <a:xfrm>
              <a:off x="6388100" y="4137025"/>
              <a:ext cx="125412" cy="125413"/>
            </a:xfrm>
            <a:custGeom>
              <a:avLst/>
              <a:gdLst>
                <a:gd name="T0" fmla="*/ 11 w 198"/>
                <a:gd name="T1" fmla="*/ 78 h 198"/>
                <a:gd name="T2" fmla="*/ 78 w 198"/>
                <a:gd name="T3" fmla="*/ 186 h 198"/>
                <a:gd name="T4" fmla="*/ 186 w 198"/>
                <a:gd name="T5" fmla="*/ 119 h 198"/>
                <a:gd name="T6" fmla="*/ 119 w 198"/>
                <a:gd name="T7" fmla="*/ 11 h 198"/>
                <a:gd name="T8" fmla="*/ 11 w 198"/>
                <a:gd name="T9" fmla="*/ 78 h 198"/>
              </a:gdLst>
              <a:ahLst/>
              <a:cxnLst>
                <a:cxn ang="0">
                  <a:pos x="T0" y="T1"/>
                </a:cxn>
                <a:cxn ang="0">
                  <a:pos x="T2" y="T3"/>
                </a:cxn>
                <a:cxn ang="0">
                  <a:pos x="T4" y="T5"/>
                </a:cxn>
                <a:cxn ang="0">
                  <a:pos x="T6" y="T7"/>
                </a:cxn>
                <a:cxn ang="0">
                  <a:pos x="T8" y="T9"/>
                </a:cxn>
              </a:cxnLst>
              <a:rect l="0" t="0" r="r" b="b"/>
              <a:pathLst>
                <a:path w="198" h="198">
                  <a:moveTo>
                    <a:pt x="11" y="78"/>
                  </a:moveTo>
                  <a:cubicBezTo>
                    <a:pt x="0" y="127"/>
                    <a:pt x="30" y="175"/>
                    <a:pt x="78" y="186"/>
                  </a:cubicBezTo>
                  <a:cubicBezTo>
                    <a:pt x="127" y="198"/>
                    <a:pt x="175" y="168"/>
                    <a:pt x="186" y="119"/>
                  </a:cubicBezTo>
                  <a:cubicBezTo>
                    <a:pt x="198" y="71"/>
                    <a:pt x="168" y="22"/>
                    <a:pt x="119" y="11"/>
                  </a:cubicBezTo>
                  <a:cubicBezTo>
                    <a:pt x="71" y="0"/>
                    <a:pt x="22" y="30"/>
                    <a:pt x="11" y="78"/>
                  </a:cubicBez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493"/>
            <p:cNvSpPr>
              <a:spLocks noEditPoints="1"/>
            </p:cNvSpPr>
            <p:nvPr/>
          </p:nvSpPr>
          <p:spPr bwMode="auto">
            <a:xfrm>
              <a:off x="6323013" y="4271963"/>
              <a:ext cx="255587" cy="474663"/>
            </a:xfrm>
            <a:custGeom>
              <a:avLst/>
              <a:gdLst>
                <a:gd name="T0" fmla="*/ 34 w 400"/>
                <a:gd name="T1" fmla="*/ 383 h 745"/>
                <a:gd name="T2" fmla="*/ 36 w 400"/>
                <a:gd name="T3" fmla="*/ 383 h 745"/>
                <a:gd name="T4" fmla="*/ 66 w 400"/>
                <a:gd name="T5" fmla="*/ 349 h 745"/>
                <a:gd name="T6" fmla="*/ 64 w 400"/>
                <a:gd name="T7" fmla="*/ 277 h 745"/>
                <a:gd name="T8" fmla="*/ 92 w 400"/>
                <a:gd name="T9" fmla="*/ 97 h 745"/>
                <a:gd name="T10" fmla="*/ 92 w 400"/>
                <a:gd name="T11" fmla="*/ 228 h 745"/>
                <a:gd name="T12" fmla="*/ 92 w 400"/>
                <a:gd name="T13" fmla="*/ 304 h 745"/>
                <a:gd name="T14" fmla="*/ 92 w 400"/>
                <a:gd name="T15" fmla="*/ 696 h 745"/>
                <a:gd name="T16" fmla="*/ 141 w 400"/>
                <a:gd name="T17" fmla="*/ 745 h 745"/>
                <a:gd name="T18" fmla="*/ 190 w 400"/>
                <a:gd name="T19" fmla="*/ 696 h 745"/>
                <a:gd name="T20" fmla="*/ 190 w 400"/>
                <a:gd name="T21" fmla="*/ 335 h 745"/>
                <a:gd name="T22" fmla="*/ 209 w 400"/>
                <a:gd name="T23" fmla="*/ 335 h 745"/>
                <a:gd name="T24" fmla="*/ 209 w 400"/>
                <a:gd name="T25" fmla="*/ 696 h 745"/>
                <a:gd name="T26" fmla="*/ 258 w 400"/>
                <a:gd name="T27" fmla="*/ 745 h 745"/>
                <a:gd name="T28" fmla="*/ 308 w 400"/>
                <a:gd name="T29" fmla="*/ 696 h 745"/>
                <a:gd name="T30" fmla="*/ 308 w 400"/>
                <a:gd name="T31" fmla="*/ 304 h 745"/>
                <a:gd name="T32" fmla="*/ 308 w 400"/>
                <a:gd name="T33" fmla="*/ 228 h 745"/>
                <a:gd name="T34" fmla="*/ 308 w 400"/>
                <a:gd name="T35" fmla="*/ 97 h 745"/>
                <a:gd name="T36" fmla="*/ 315 w 400"/>
                <a:gd name="T37" fmla="*/ 114 h 745"/>
                <a:gd name="T38" fmla="*/ 336 w 400"/>
                <a:gd name="T39" fmla="*/ 277 h 745"/>
                <a:gd name="T40" fmla="*/ 333 w 400"/>
                <a:gd name="T41" fmla="*/ 349 h 745"/>
                <a:gd name="T42" fmla="*/ 364 w 400"/>
                <a:gd name="T43" fmla="*/ 383 h 745"/>
                <a:gd name="T44" fmla="*/ 365 w 400"/>
                <a:gd name="T45" fmla="*/ 383 h 745"/>
                <a:gd name="T46" fmla="*/ 397 w 400"/>
                <a:gd name="T47" fmla="*/ 353 h 745"/>
                <a:gd name="T48" fmla="*/ 400 w 400"/>
                <a:gd name="T49" fmla="*/ 277 h 745"/>
                <a:gd name="T50" fmla="*/ 354 w 400"/>
                <a:gd name="T51" fmla="*/ 49 h 745"/>
                <a:gd name="T52" fmla="*/ 311 w 400"/>
                <a:gd name="T53" fmla="*/ 9 h 745"/>
                <a:gd name="T54" fmla="*/ 287 w 400"/>
                <a:gd name="T55" fmla="*/ 1 h 745"/>
                <a:gd name="T56" fmla="*/ 277 w 400"/>
                <a:gd name="T57" fmla="*/ 0 h 745"/>
                <a:gd name="T58" fmla="*/ 122 w 400"/>
                <a:gd name="T59" fmla="*/ 0 h 745"/>
                <a:gd name="T60" fmla="*/ 113 w 400"/>
                <a:gd name="T61" fmla="*/ 1 h 745"/>
                <a:gd name="T62" fmla="*/ 88 w 400"/>
                <a:gd name="T63" fmla="*/ 9 h 745"/>
                <a:gd name="T64" fmla="*/ 27 w 400"/>
                <a:gd name="T65" fmla="*/ 84 h 745"/>
                <a:gd name="T66" fmla="*/ 0 w 400"/>
                <a:gd name="T67" fmla="*/ 277 h 745"/>
                <a:gd name="T68" fmla="*/ 2 w 400"/>
                <a:gd name="T69" fmla="*/ 353 h 745"/>
                <a:gd name="T70" fmla="*/ 34 w 400"/>
                <a:gd name="T71" fmla="*/ 383 h 745"/>
                <a:gd name="T72" fmla="*/ 200 w 400"/>
                <a:gd name="T73" fmla="*/ 290 h 745"/>
                <a:gd name="T74" fmla="*/ 190 w 400"/>
                <a:gd name="T75" fmla="*/ 278 h 745"/>
                <a:gd name="T76" fmla="*/ 162 w 400"/>
                <a:gd name="T77" fmla="*/ 242 h 745"/>
                <a:gd name="T78" fmla="*/ 169 w 400"/>
                <a:gd name="T79" fmla="*/ 188 h 745"/>
                <a:gd name="T80" fmla="*/ 184 w 400"/>
                <a:gd name="T81" fmla="*/ 80 h 745"/>
                <a:gd name="T82" fmla="*/ 200 w 400"/>
                <a:gd name="T83" fmla="*/ 83 h 745"/>
                <a:gd name="T84" fmla="*/ 200 w 400"/>
                <a:gd name="T85" fmla="*/ 83 h 745"/>
                <a:gd name="T86" fmla="*/ 200 w 400"/>
                <a:gd name="T87" fmla="*/ 83 h 745"/>
                <a:gd name="T88" fmla="*/ 216 w 400"/>
                <a:gd name="T89" fmla="*/ 80 h 745"/>
                <a:gd name="T90" fmla="*/ 231 w 400"/>
                <a:gd name="T91" fmla="*/ 187 h 745"/>
                <a:gd name="T92" fmla="*/ 238 w 400"/>
                <a:gd name="T93" fmla="*/ 242 h 745"/>
                <a:gd name="T94" fmla="*/ 209 w 400"/>
                <a:gd name="T95" fmla="*/ 278 h 745"/>
                <a:gd name="T96" fmla="*/ 200 w 400"/>
                <a:gd name="T97" fmla="*/ 290 h 745"/>
                <a:gd name="T98" fmla="*/ 185 w 400"/>
                <a:gd name="T99" fmla="*/ 32 h 745"/>
                <a:gd name="T100" fmla="*/ 200 w 400"/>
                <a:gd name="T101" fmla="*/ 32 h 745"/>
                <a:gd name="T102" fmla="*/ 215 w 400"/>
                <a:gd name="T103" fmla="*/ 32 h 745"/>
                <a:gd name="T104" fmla="*/ 223 w 400"/>
                <a:gd name="T105" fmla="*/ 62 h 745"/>
                <a:gd name="T106" fmla="*/ 222 w 400"/>
                <a:gd name="T107" fmla="*/ 63 h 745"/>
                <a:gd name="T108" fmla="*/ 200 w 400"/>
                <a:gd name="T109" fmla="*/ 71 h 745"/>
                <a:gd name="T110" fmla="*/ 178 w 400"/>
                <a:gd name="T111" fmla="*/ 63 h 745"/>
                <a:gd name="T112" fmla="*/ 177 w 400"/>
                <a:gd name="T113" fmla="*/ 62 h 745"/>
                <a:gd name="T114" fmla="*/ 185 w 400"/>
                <a:gd name="T115" fmla="*/ 32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0" h="745">
                  <a:moveTo>
                    <a:pt x="34" y="383"/>
                  </a:moveTo>
                  <a:cubicBezTo>
                    <a:pt x="35" y="383"/>
                    <a:pt x="35" y="383"/>
                    <a:pt x="36" y="383"/>
                  </a:cubicBezTo>
                  <a:cubicBezTo>
                    <a:pt x="54" y="382"/>
                    <a:pt x="67" y="367"/>
                    <a:pt x="66" y="349"/>
                  </a:cubicBezTo>
                  <a:cubicBezTo>
                    <a:pt x="64" y="323"/>
                    <a:pt x="64" y="299"/>
                    <a:pt x="64" y="277"/>
                  </a:cubicBezTo>
                  <a:cubicBezTo>
                    <a:pt x="64" y="180"/>
                    <a:pt x="78" y="125"/>
                    <a:pt x="92" y="97"/>
                  </a:cubicBezTo>
                  <a:cubicBezTo>
                    <a:pt x="92" y="228"/>
                    <a:pt x="92" y="228"/>
                    <a:pt x="92" y="228"/>
                  </a:cubicBezTo>
                  <a:cubicBezTo>
                    <a:pt x="92" y="304"/>
                    <a:pt x="92" y="304"/>
                    <a:pt x="92" y="304"/>
                  </a:cubicBezTo>
                  <a:cubicBezTo>
                    <a:pt x="92" y="696"/>
                    <a:pt x="92" y="696"/>
                    <a:pt x="92" y="696"/>
                  </a:cubicBezTo>
                  <a:cubicBezTo>
                    <a:pt x="92" y="723"/>
                    <a:pt x="114" y="745"/>
                    <a:pt x="141" y="745"/>
                  </a:cubicBezTo>
                  <a:cubicBezTo>
                    <a:pt x="168" y="745"/>
                    <a:pt x="190" y="723"/>
                    <a:pt x="190" y="696"/>
                  </a:cubicBezTo>
                  <a:cubicBezTo>
                    <a:pt x="190" y="335"/>
                    <a:pt x="190" y="335"/>
                    <a:pt x="190" y="335"/>
                  </a:cubicBezTo>
                  <a:cubicBezTo>
                    <a:pt x="209" y="335"/>
                    <a:pt x="209" y="335"/>
                    <a:pt x="209" y="335"/>
                  </a:cubicBezTo>
                  <a:cubicBezTo>
                    <a:pt x="209" y="696"/>
                    <a:pt x="209" y="696"/>
                    <a:pt x="209" y="696"/>
                  </a:cubicBezTo>
                  <a:cubicBezTo>
                    <a:pt x="209" y="723"/>
                    <a:pt x="231" y="745"/>
                    <a:pt x="258" y="745"/>
                  </a:cubicBezTo>
                  <a:cubicBezTo>
                    <a:pt x="286" y="745"/>
                    <a:pt x="308" y="723"/>
                    <a:pt x="308" y="696"/>
                  </a:cubicBezTo>
                  <a:cubicBezTo>
                    <a:pt x="308" y="304"/>
                    <a:pt x="308" y="304"/>
                    <a:pt x="308" y="304"/>
                  </a:cubicBezTo>
                  <a:cubicBezTo>
                    <a:pt x="308" y="228"/>
                    <a:pt x="308" y="228"/>
                    <a:pt x="308" y="228"/>
                  </a:cubicBezTo>
                  <a:cubicBezTo>
                    <a:pt x="308" y="97"/>
                    <a:pt x="308" y="97"/>
                    <a:pt x="308" y="97"/>
                  </a:cubicBezTo>
                  <a:cubicBezTo>
                    <a:pt x="310" y="102"/>
                    <a:pt x="313" y="107"/>
                    <a:pt x="315" y="114"/>
                  </a:cubicBezTo>
                  <a:cubicBezTo>
                    <a:pt x="326" y="145"/>
                    <a:pt x="336" y="197"/>
                    <a:pt x="336" y="277"/>
                  </a:cubicBezTo>
                  <a:cubicBezTo>
                    <a:pt x="336" y="299"/>
                    <a:pt x="335" y="323"/>
                    <a:pt x="333" y="349"/>
                  </a:cubicBezTo>
                  <a:cubicBezTo>
                    <a:pt x="332" y="367"/>
                    <a:pt x="346" y="382"/>
                    <a:pt x="364" y="383"/>
                  </a:cubicBezTo>
                  <a:cubicBezTo>
                    <a:pt x="364" y="383"/>
                    <a:pt x="365" y="383"/>
                    <a:pt x="365" y="383"/>
                  </a:cubicBezTo>
                  <a:cubicBezTo>
                    <a:pt x="382" y="383"/>
                    <a:pt x="396" y="370"/>
                    <a:pt x="397" y="353"/>
                  </a:cubicBezTo>
                  <a:cubicBezTo>
                    <a:pt x="399" y="325"/>
                    <a:pt x="400" y="300"/>
                    <a:pt x="400" y="277"/>
                  </a:cubicBezTo>
                  <a:cubicBezTo>
                    <a:pt x="400" y="156"/>
                    <a:pt x="380" y="89"/>
                    <a:pt x="354" y="49"/>
                  </a:cubicBezTo>
                  <a:cubicBezTo>
                    <a:pt x="341" y="29"/>
                    <a:pt x="326" y="16"/>
                    <a:pt x="311" y="9"/>
                  </a:cubicBezTo>
                  <a:cubicBezTo>
                    <a:pt x="302" y="4"/>
                    <a:pt x="294" y="2"/>
                    <a:pt x="287" y="1"/>
                  </a:cubicBezTo>
                  <a:cubicBezTo>
                    <a:pt x="284" y="0"/>
                    <a:pt x="280" y="0"/>
                    <a:pt x="277" y="0"/>
                  </a:cubicBezTo>
                  <a:cubicBezTo>
                    <a:pt x="122" y="0"/>
                    <a:pt x="122" y="0"/>
                    <a:pt x="122" y="0"/>
                  </a:cubicBezTo>
                  <a:cubicBezTo>
                    <a:pt x="119" y="0"/>
                    <a:pt x="116" y="0"/>
                    <a:pt x="113" y="1"/>
                  </a:cubicBezTo>
                  <a:cubicBezTo>
                    <a:pt x="106" y="2"/>
                    <a:pt x="97" y="4"/>
                    <a:pt x="88" y="9"/>
                  </a:cubicBezTo>
                  <a:cubicBezTo>
                    <a:pt x="67" y="20"/>
                    <a:pt x="43" y="43"/>
                    <a:pt x="27" y="84"/>
                  </a:cubicBezTo>
                  <a:cubicBezTo>
                    <a:pt x="11" y="126"/>
                    <a:pt x="0" y="186"/>
                    <a:pt x="0" y="277"/>
                  </a:cubicBezTo>
                  <a:cubicBezTo>
                    <a:pt x="0" y="300"/>
                    <a:pt x="0" y="325"/>
                    <a:pt x="2" y="353"/>
                  </a:cubicBezTo>
                  <a:cubicBezTo>
                    <a:pt x="3" y="370"/>
                    <a:pt x="17" y="383"/>
                    <a:pt x="34" y="383"/>
                  </a:cubicBezTo>
                  <a:close/>
                  <a:moveTo>
                    <a:pt x="200" y="290"/>
                  </a:moveTo>
                  <a:cubicBezTo>
                    <a:pt x="190" y="278"/>
                    <a:pt x="190" y="278"/>
                    <a:pt x="190" y="278"/>
                  </a:cubicBezTo>
                  <a:cubicBezTo>
                    <a:pt x="162" y="242"/>
                    <a:pt x="162" y="242"/>
                    <a:pt x="162" y="242"/>
                  </a:cubicBezTo>
                  <a:cubicBezTo>
                    <a:pt x="169" y="188"/>
                    <a:pt x="169" y="188"/>
                    <a:pt x="169" y="188"/>
                  </a:cubicBezTo>
                  <a:cubicBezTo>
                    <a:pt x="184" y="80"/>
                    <a:pt x="184" y="80"/>
                    <a:pt x="184" y="80"/>
                  </a:cubicBezTo>
                  <a:cubicBezTo>
                    <a:pt x="189" y="82"/>
                    <a:pt x="195" y="83"/>
                    <a:pt x="200" y="83"/>
                  </a:cubicBezTo>
                  <a:cubicBezTo>
                    <a:pt x="200" y="83"/>
                    <a:pt x="200" y="83"/>
                    <a:pt x="200" y="83"/>
                  </a:cubicBezTo>
                  <a:cubicBezTo>
                    <a:pt x="200" y="83"/>
                    <a:pt x="200" y="83"/>
                    <a:pt x="200" y="83"/>
                  </a:cubicBezTo>
                  <a:cubicBezTo>
                    <a:pt x="206" y="83"/>
                    <a:pt x="211" y="82"/>
                    <a:pt x="216" y="80"/>
                  </a:cubicBezTo>
                  <a:cubicBezTo>
                    <a:pt x="231" y="187"/>
                    <a:pt x="231" y="187"/>
                    <a:pt x="231" y="187"/>
                  </a:cubicBezTo>
                  <a:cubicBezTo>
                    <a:pt x="238" y="242"/>
                    <a:pt x="238" y="242"/>
                    <a:pt x="238" y="242"/>
                  </a:cubicBezTo>
                  <a:cubicBezTo>
                    <a:pt x="209" y="278"/>
                    <a:pt x="209" y="278"/>
                    <a:pt x="209" y="278"/>
                  </a:cubicBezTo>
                  <a:lnTo>
                    <a:pt x="200" y="290"/>
                  </a:lnTo>
                  <a:close/>
                  <a:moveTo>
                    <a:pt x="185" y="32"/>
                  </a:moveTo>
                  <a:cubicBezTo>
                    <a:pt x="200" y="32"/>
                    <a:pt x="200" y="32"/>
                    <a:pt x="200" y="32"/>
                  </a:cubicBezTo>
                  <a:cubicBezTo>
                    <a:pt x="215" y="32"/>
                    <a:pt x="215" y="32"/>
                    <a:pt x="215" y="32"/>
                  </a:cubicBezTo>
                  <a:cubicBezTo>
                    <a:pt x="223" y="62"/>
                    <a:pt x="223" y="62"/>
                    <a:pt x="223" y="62"/>
                  </a:cubicBezTo>
                  <a:cubicBezTo>
                    <a:pt x="222" y="63"/>
                    <a:pt x="222" y="63"/>
                    <a:pt x="222" y="63"/>
                  </a:cubicBezTo>
                  <a:cubicBezTo>
                    <a:pt x="215" y="69"/>
                    <a:pt x="208" y="71"/>
                    <a:pt x="200" y="71"/>
                  </a:cubicBezTo>
                  <a:cubicBezTo>
                    <a:pt x="192" y="71"/>
                    <a:pt x="185" y="69"/>
                    <a:pt x="178" y="63"/>
                  </a:cubicBezTo>
                  <a:cubicBezTo>
                    <a:pt x="177" y="62"/>
                    <a:pt x="177" y="62"/>
                    <a:pt x="177" y="62"/>
                  </a:cubicBezTo>
                  <a:lnTo>
                    <a:pt x="185" y="32"/>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0" name="组合 29"/>
          <p:cNvGrpSpPr/>
          <p:nvPr/>
        </p:nvGrpSpPr>
        <p:grpSpPr>
          <a:xfrm>
            <a:off x="7348759" y="2458995"/>
            <a:ext cx="227768" cy="543244"/>
            <a:chOff x="6323013" y="4137025"/>
            <a:chExt cx="255587" cy="609601"/>
          </a:xfrm>
        </p:grpSpPr>
        <p:sp>
          <p:nvSpPr>
            <p:cNvPr id="37" name="Freeform 492"/>
            <p:cNvSpPr/>
            <p:nvPr/>
          </p:nvSpPr>
          <p:spPr bwMode="auto">
            <a:xfrm>
              <a:off x="6388100" y="4137025"/>
              <a:ext cx="125412" cy="125413"/>
            </a:xfrm>
            <a:custGeom>
              <a:avLst/>
              <a:gdLst>
                <a:gd name="T0" fmla="*/ 11 w 198"/>
                <a:gd name="T1" fmla="*/ 78 h 198"/>
                <a:gd name="T2" fmla="*/ 78 w 198"/>
                <a:gd name="T3" fmla="*/ 186 h 198"/>
                <a:gd name="T4" fmla="*/ 186 w 198"/>
                <a:gd name="T5" fmla="*/ 119 h 198"/>
                <a:gd name="T6" fmla="*/ 119 w 198"/>
                <a:gd name="T7" fmla="*/ 11 h 198"/>
                <a:gd name="T8" fmla="*/ 11 w 198"/>
                <a:gd name="T9" fmla="*/ 78 h 198"/>
              </a:gdLst>
              <a:ahLst/>
              <a:cxnLst>
                <a:cxn ang="0">
                  <a:pos x="T0" y="T1"/>
                </a:cxn>
                <a:cxn ang="0">
                  <a:pos x="T2" y="T3"/>
                </a:cxn>
                <a:cxn ang="0">
                  <a:pos x="T4" y="T5"/>
                </a:cxn>
                <a:cxn ang="0">
                  <a:pos x="T6" y="T7"/>
                </a:cxn>
                <a:cxn ang="0">
                  <a:pos x="T8" y="T9"/>
                </a:cxn>
              </a:cxnLst>
              <a:rect l="0" t="0" r="r" b="b"/>
              <a:pathLst>
                <a:path w="198" h="198">
                  <a:moveTo>
                    <a:pt x="11" y="78"/>
                  </a:moveTo>
                  <a:cubicBezTo>
                    <a:pt x="0" y="127"/>
                    <a:pt x="30" y="175"/>
                    <a:pt x="78" y="186"/>
                  </a:cubicBezTo>
                  <a:cubicBezTo>
                    <a:pt x="127" y="198"/>
                    <a:pt x="175" y="168"/>
                    <a:pt x="186" y="119"/>
                  </a:cubicBezTo>
                  <a:cubicBezTo>
                    <a:pt x="198" y="71"/>
                    <a:pt x="168" y="22"/>
                    <a:pt x="119" y="11"/>
                  </a:cubicBezTo>
                  <a:cubicBezTo>
                    <a:pt x="71" y="0"/>
                    <a:pt x="22" y="30"/>
                    <a:pt x="11" y="78"/>
                  </a:cubicBez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493"/>
            <p:cNvSpPr>
              <a:spLocks noEditPoints="1"/>
            </p:cNvSpPr>
            <p:nvPr/>
          </p:nvSpPr>
          <p:spPr bwMode="auto">
            <a:xfrm>
              <a:off x="6323013" y="4271963"/>
              <a:ext cx="255587" cy="474663"/>
            </a:xfrm>
            <a:custGeom>
              <a:avLst/>
              <a:gdLst>
                <a:gd name="T0" fmla="*/ 34 w 400"/>
                <a:gd name="T1" fmla="*/ 383 h 745"/>
                <a:gd name="T2" fmla="*/ 36 w 400"/>
                <a:gd name="T3" fmla="*/ 383 h 745"/>
                <a:gd name="T4" fmla="*/ 66 w 400"/>
                <a:gd name="T5" fmla="*/ 349 h 745"/>
                <a:gd name="T6" fmla="*/ 64 w 400"/>
                <a:gd name="T7" fmla="*/ 277 h 745"/>
                <a:gd name="T8" fmla="*/ 92 w 400"/>
                <a:gd name="T9" fmla="*/ 97 h 745"/>
                <a:gd name="T10" fmla="*/ 92 w 400"/>
                <a:gd name="T11" fmla="*/ 228 h 745"/>
                <a:gd name="T12" fmla="*/ 92 w 400"/>
                <a:gd name="T13" fmla="*/ 304 h 745"/>
                <a:gd name="T14" fmla="*/ 92 w 400"/>
                <a:gd name="T15" fmla="*/ 696 h 745"/>
                <a:gd name="T16" fmla="*/ 141 w 400"/>
                <a:gd name="T17" fmla="*/ 745 h 745"/>
                <a:gd name="T18" fmla="*/ 190 w 400"/>
                <a:gd name="T19" fmla="*/ 696 h 745"/>
                <a:gd name="T20" fmla="*/ 190 w 400"/>
                <a:gd name="T21" fmla="*/ 335 h 745"/>
                <a:gd name="T22" fmla="*/ 209 w 400"/>
                <a:gd name="T23" fmla="*/ 335 h 745"/>
                <a:gd name="T24" fmla="*/ 209 w 400"/>
                <a:gd name="T25" fmla="*/ 696 h 745"/>
                <a:gd name="T26" fmla="*/ 258 w 400"/>
                <a:gd name="T27" fmla="*/ 745 h 745"/>
                <a:gd name="T28" fmla="*/ 308 w 400"/>
                <a:gd name="T29" fmla="*/ 696 h 745"/>
                <a:gd name="T30" fmla="*/ 308 w 400"/>
                <a:gd name="T31" fmla="*/ 304 h 745"/>
                <a:gd name="T32" fmla="*/ 308 w 400"/>
                <a:gd name="T33" fmla="*/ 228 h 745"/>
                <a:gd name="T34" fmla="*/ 308 w 400"/>
                <a:gd name="T35" fmla="*/ 97 h 745"/>
                <a:gd name="T36" fmla="*/ 315 w 400"/>
                <a:gd name="T37" fmla="*/ 114 h 745"/>
                <a:gd name="T38" fmla="*/ 336 w 400"/>
                <a:gd name="T39" fmla="*/ 277 h 745"/>
                <a:gd name="T40" fmla="*/ 333 w 400"/>
                <a:gd name="T41" fmla="*/ 349 h 745"/>
                <a:gd name="T42" fmla="*/ 364 w 400"/>
                <a:gd name="T43" fmla="*/ 383 h 745"/>
                <a:gd name="T44" fmla="*/ 365 w 400"/>
                <a:gd name="T45" fmla="*/ 383 h 745"/>
                <a:gd name="T46" fmla="*/ 397 w 400"/>
                <a:gd name="T47" fmla="*/ 353 h 745"/>
                <a:gd name="T48" fmla="*/ 400 w 400"/>
                <a:gd name="T49" fmla="*/ 277 h 745"/>
                <a:gd name="T50" fmla="*/ 354 w 400"/>
                <a:gd name="T51" fmla="*/ 49 h 745"/>
                <a:gd name="T52" fmla="*/ 311 w 400"/>
                <a:gd name="T53" fmla="*/ 9 h 745"/>
                <a:gd name="T54" fmla="*/ 287 w 400"/>
                <a:gd name="T55" fmla="*/ 1 h 745"/>
                <a:gd name="T56" fmla="*/ 277 w 400"/>
                <a:gd name="T57" fmla="*/ 0 h 745"/>
                <a:gd name="T58" fmla="*/ 122 w 400"/>
                <a:gd name="T59" fmla="*/ 0 h 745"/>
                <a:gd name="T60" fmla="*/ 113 w 400"/>
                <a:gd name="T61" fmla="*/ 1 h 745"/>
                <a:gd name="T62" fmla="*/ 88 w 400"/>
                <a:gd name="T63" fmla="*/ 9 h 745"/>
                <a:gd name="T64" fmla="*/ 27 w 400"/>
                <a:gd name="T65" fmla="*/ 84 h 745"/>
                <a:gd name="T66" fmla="*/ 0 w 400"/>
                <a:gd name="T67" fmla="*/ 277 h 745"/>
                <a:gd name="T68" fmla="*/ 2 w 400"/>
                <a:gd name="T69" fmla="*/ 353 h 745"/>
                <a:gd name="T70" fmla="*/ 34 w 400"/>
                <a:gd name="T71" fmla="*/ 383 h 745"/>
                <a:gd name="T72" fmla="*/ 200 w 400"/>
                <a:gd name="T73" fmla="*/ 290 h 745"/>
                <a:gd name="T74" fmla="*/ 190 w 400"/>
                <a:gd name="T75" fmla="*/ 278 h 745"/>
                <a:gd name="T76" fmla="*/ 162 w 400"/>
                <a:gd name="T77" fmla="*/ 242 h 745"/>
                <a:gd name="T78" fmla="*/ 169 w 400"/>
                <a:gd name="T79" fmla="*/ 188 h 745"/>
                <a:gd name="T80" fmla="*/ 184 w 400"/>
                <a:gd name="T81" fmla="*/ 80 h 745"/>
                <a:gd name="T82" fmla="*/ 200 w 400"/>
                <a:gd name="T83" fmla="*/ 83 h 745"/>
                <a:gd name="T84" fmla="*/ 200 w 400"/>
                <a:gd name="T85" fmla="*/ 83 h 745"/>
                <a:gd name="T86" fmla="*/ 200 w 400"/>
                <a:gd name="T87" fmla="*/ 83 h 745"/>
                <a:gd name="T88" fmla="*/ 216 w 400"/>
                <a:gd name="T89" fmla="*/ 80 h 745"/>
                <a:gd name="T90" fmla="*/ 231 w 400"/>
                <a:gd name="T91" fmla="*/ 187 h 745"/>
                <a:gd name="T92" fmla="*/ 238 w 400"/>
                <a:gd name="T93" fmla="*/ 242 h 745"/>
                <a:gd name="T94" fmla="*/ 209 w 400"/>
                <a:gd name="T95" fmla="*/ 278 h 745"/>
                <a:gd name="T96" fmla="*/ 200 w 400"/>
                <a:gd name="T97" fmla="*/ 290 h 745"/>
                <a:gd name="T98" fmla="*/ 185 w 400"/>
                <a:gd name="T99" fmla="*/ 32 h 745"/>
                <a:gd name="T100" fmla="*/ 200 w 400"/>
                <a:gd name="T101" fmla="*/ 32 h 745"/>
                <a:gd name="T102" fmla="*/ 215 w 400"/>
                <a:gd name="T103" fmla="*/ 32 h 745"/>
                <a:gd name="T104" fmla="*/ 223 w 400"/>
                <a:gd name="T105" fmla="*/ 62 h 745"/>
                <a:gd name="T106" fmla="*/ 222 w 400"/>
                <a:gd name="T107" fmla="*/ 63 h 745"/>
                <a:gd name="T108" fmla="*/ 200 w 400"/>
                <a:gd name="T109" fmla="*/ 71 h 745"/>
                <a:gd name="T110" fmla="*/ 178 w 400"/>
                <a:gd name="T111" fmla="*/ 63 h 745"/>
                <a:gd name="T112" fmla="*/ 177 w 400"/>
                <a:gd name="T113" fmla="*/ 62 h 745"/>
                <a:gd name="T114" fmla="*/ 185 w 400"/>
                <a:gd name="T115" fmla="*/ 32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0" h="745">
                  <a:moveTo>
                    <a:pt x="34" y="383"/>
                  </a:moveTo>
                  <a:cubicBezTo>
                    <a:pt x="35" y="383"/>
                    <a:pt x="35" y="383"/>
                    <a:pt x="36" y="383"/>
                  </a:cubicBezTo>
                  <a:cubicBezTo>
                    <a:pt x="54" y="382"/>
                    <a:pt x="67" y="367"/>
                    <a:pt x="66" y="349"/>
                  </a:cubicBezTo>
                  <a:cubicBezTo>
                    <a:pt x="64" y="323"/>
                    <a:pt x="64" y="299"/>
                    <a:pt x="64" y="277"/>
                  </a:cubicBezTo>
                  <a:cubicBezTo>
                    <a:pt x="64" y="180"/>
                    <a:pt x="78" y="125"/>
                    <a:pt x="92" y="97"/>
                  </a:cubicBezTo>
                  <a:cubicBezTo>
                    <a:pt x="92" y="228"/>
                    <a:pt x="92" y="228"/>
                    <a:pt x="92" y="228"/>
                  </a:cubicBezTo>
                  <a:cubicBezTo>
                    <a:pt x="92" y="304"/>
                    <a:pt x="92" y="304"/>
                    <a:pt x="92" y="304"/>
                  </a:cubicBezTo>
                  <a:cubicBezTo>
                    <a:pt x="92" y="696"/>
                    <a:pt x="92" y="696"/>
                    <a:pt x="92" y="696"/>
                  </a:cubicBezTo>
                  <a:cubicBezTo>
                    <a:pt x="92" y="723"/>
                    <a:pt x="114" y="745"/>
                    <a:pt x="141" y="745"/>
                  </a:cubicBezTo>
                  <a:cubicBezTo>
                    <a:pt x="168" y="745"/>
                    <a:pt x="190" y="723"/>
                    <a:pt x="190" y="696"/>
                  </a:cubicBezTo>
                  <a:cubicBezTo>
                    <a:pt x="190" y="335"/>
                    <a:pt x="190" y="335"/>
                    <a:pt x="190" y="335"/>
                  </a:cubicBezTo>
                  <a:cubicBezTo>
                    <a:pt x="209" y="335"/>
                    <a:pt x="209" y="335"/>
                    <a:pt x="209" y="335"/>
                  </a:cubicBezTo>
                  <a:cubicBezTo>
                    <a:pt x="209" y="696"/>
                    <a:pt x="209" y="696"/>
                    <a:pt x="209" y="696"/>
                  </a:cubicBezTo>
                  <a:cubicBezTo>
                    <a:pt x="209" y="723"/>
                    <a:pt x="231" y="745"/>
                    <a:pt x="258" y="745"/>
                  </a:cubicBezTo>
                  <a:cubicBezTo>
                    <a:pt x="286" y="745"/>
                    <a:pt x="308" y="723"/>
                    <a:pt x="308" y="696"/>
                  </a:cubicBezTo>
                  <a:cubicBezTo>
                    <a:pt x="308" y="304"/>
                    <a:pt x="308" y="304"/>
                    <a:pt x="308" y="304"/>
                  </a:cubicBezTo>
                  <a:cubicBezTo>
                    <a:pt x="308" y="228"/>
                    <a:pt x="308" y="228"/>
                    <a:pt x="308" y="228"/>
                  </a:cubicBezTo>
                  <a:cubicBezTo>
                    <a:pt x="308" y="97"/>
                    <a:pt x="308" y="97"/>
                    <a:pt x="308" y="97"/>
                  </a:cubicBezTo>
                  <a:cubicBezTo>
                    <a:pt x="310" y="102"/>
                    <a:pt x="313" y="107"/>
                    <a:pt x="315" y="114"/>
                  </a:cubicBezTo>
                  <a:cubicBezTo>
                    <a:pt x="326" y="145"/>
                    <a:pt x="336" y="197"/>
                    <a:pt x="336" y="277"/>
                  </a:cubicBezTo>
                  <a:cubicBezTo>
                    <a:pt x="336" y="299"/>
                    <a:pt x="335" y="323"/>
                    <a:pt x="333" y="349"/>
                  </a:cubicBezTo>
                  <a:cubicBezTo>
                    <a:pt x="332" y="367"/>
                    <a:pt x="346" y="382"/>
                    <a:pt x="364" y="383"/>
                  </a:cubicBezTo>
                  <a:cubicBezTo>
                    <a:pt x="364" y="383"/>
                    <a:pt x="365" y="383"/>
                    <a:pt x="365" y="383"/>
                  </a:cubicBezTo>
                  <a:cubicBezTo>
                    <a:pt x="382" y="383"/>
                    <a:pt x="396" y="370"/>
                    <a:pt x="397" y="353"/>
                  </a:cubicBezTo>
                  <a:cubicBezTo>
                    <a:pt x="399" y="325"/>
                    <a:pt x="400" y="300"/>
                    <a:pt x="400" y="277"/>
                  </a:cubicBezTo>
                  <a:cubicBezTo>
                    <a:pt x="400" y="156"/>
                    <a:pt x="380" y="89"/>
                    <a:pt x="354" y="49"/>
                  </a:cubicBezTo>
                  <a:cubicBezTo>
                    <a:pt x="341" y="29"/>
                    <a:pt x="326" y="16"/>
                    <a:pt x="311" y="9"/>
                  </a:cubicBezTo>
                  <a:cubicBezTo>
                    <a:pt x="302" y="4"/>
                    <a:pt x="294" y="2"/>
                    <a:pt x="287" y="1"/>
                  </a:cubicBezTo>
                  <a:cubicBezTo>
                    <a:pt x="284" y="0"/>
                    <a:pt x="280" y="0"/>
                    <a:pt x="277" y="0"/>
                  </a:cubicBezTo>
                  <a:cubicBezTo>
                    <a:pt x="122" y="0"/>
                    <a:pt x="122" y="0"/>
                    <a:pt x="122" y="0"/>
                  </a:cubicBezTo>
                  <a:cubicBezTo>
                    <a:pt x="119" y="0"/>
                    <a:pt x="116" y="0"/>
                    <a:pt x="113" y="1"/>
                  </a:cubicBezTo>
                  <a:cubicBezTo>
                    <a:pt x="106" y="2"/>
                    <a:pt x="97" y="4"/>
                    <a:pt x="88" y="9"/>
                  </a:cubicBezTo>
                  <a:cubicBezTo>
                    <a:pt x="67" y="20"/>
                    <a:pt x="43" y="43"/>
                    <a:pt x="27" y="84"/>
                  </a:cubicBezTo>
                  <a:cubicBezTo>
                    <a:pt x="11" y="126"/>
                    <a:pt x="0" y="186"/>
                    <a:pt x="0" y="277"/>
                  </a:cubicBezTo>
                  <a:cubicBezTo>
                    <a:pt x="0" y="300"/>
                    <a:pt x="0" y="325"/>
                    <a:pt x="2" y="353"/>
                  </a:cubicBezTo>
                  <a:cubicBezTo>
                    <a:pt x="3" y="370"/>
                    <a:pt x="17" y="383"/>
                    <a:pt x="34" y="383"/>
                  </a:cubicBezTo>
                  <a:close/>
                  <a:moveTo>
                    <a:pt x="200" y="290"/>
                  </a:moveTo>
                  <a:cubicBezTo>
                    <a:pt x="190" y="278"/>
                    <a:pt x="190" y="278"/>
                    <a:pt x="190" y="278"/>
                  </a:cubicBezTo>
                  <a:cubicBezTo>
                    <a:pt x="162" y="242"/>
                    <a:pt x="162" y="242"/>
                    <a:pt x="162" y="242"/>
                  </a:cubicBezTo>
                  <a:cubicBezTo>
                    <a:pt x="169" y="188"/>
                    <a:pt x="169" y="188"/>
                    <a:pt x="169" y="188"/>
                  </a:cubicBezTo>
                  <a:cubicBezTo>
                    <a:pt x="184" y="80"/>
                    <a:pt x="184" y="80"/>
                    <a:pt x="184" y="80"/>
                  </a:cubicBezTo>
                  <a:cubicBezTo>
                    <a:pt x="189" y="82"/>
                    <a:pt x="195" y="83"/>
                    <a:pt x="200" y="83"/>
                  </a:cubicBezTo>
                  <a:cubicBezTo>
                    <a:pt x="200" y="83"/>
                    <a:pt x="200" y="83"/>
                    <a:pt x="200" y="83"/>
                  </a:cubicBezTo>
                  <a:cubicBezTo>
                    <a:pt x="200" y="83"/>
                    <a:pt x="200" y="83"/>
                    <a:pt x="200" y="83"/>
                  </a:cubicBezTo>
                  <a:cubicBezTo>
                    <a:pt x="206" y="83"/>
                    <a:pt x="211" y="82"/>
                    <a:pt x="216" y="80"/>
                  </a:cubicBezTo>
                  <a:cubicBezTo>
                    <a:pt x="231" y="187"/>
                    <a:pt x="231" y="187"/>
                    <a:pt x="231" y="187"/>
                  </a:cubicBezTo>
                  <a:cubicBezTo>
                    <a:pt x="238" y="242"/>
                    <a:pt x="238" y="242"/>
                    <a:pt x="238" y="242"/>
                  </a:cubicBezTo>
                  <a:cubicBezTo>
                    <a:pt x="209" y="278"/>
                    <a:pt x="209" y="278"/>
                    <a:pt x="209" y="278"/>
                  </a:cubicBezTo>
                  <a:lnTo>
                    <a:pt x="200" y="290"/>
                  </a:lnTo>
                  <a:close/>
                  <a:moveTo>
                    <a:pt x="185" y="32"/>
                  </a:moveTo>
                  <a:cubicBezTo>
                    <a:pt x="200" y="32"/>
                    <a:pt x="200" y="32"/>
                    <a:pt x="200" y="32"/>
                  </a:cubicBezTo>
                  <a:cubicBezTo>
                    <a:pt x="215" y="32"/>
                    <a:pt x="215" y="32"/>
                    <a:pt x="215" y="32"/>
                  </a:cubicBezTo>
                  <a:cubicBezTo>
                    <a:pt x="223" y="62"/>
                    <a:pt x="223" y="62"/>
                    <a:pt x="223" y="62"/>
                  </a:cubicBezTo>
                  <a:cubicBezTo>
                    <a:pt x="222" y="63"/>
                    <a:pt x="222" y="63"/>
                    <a:pt x="222" y="63"/>
                  </a:cubicBezTo>
                  <a:cubicBezTo>
                    <a:pt x="215" y="69"/>
                    <a:pt x="208" y="71"/>
                    <a:pt x="200" y="71"/>
                  </a:cubicBezTo>
                  <a:cubicBezTo>
                    <a:pt x="192" y="71"/>
                    <a:pt x="185" y="69"/>
                    <a:pt x="178" y="63"/>
                  </a:cubicBezTo>
                  <a:cubicBezTo>
                    <a:pt x="177" y="62"/>
                    <a:pt x="177" y="62"/>
                    <a:pt x="177" y="62"/>
                  </a:cubicBezTo>
                  <a:lnTo>
                    <a:pt x="185" y="32"/>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1" name="组合 40"/>
          <p:cNvGrpSpPr/>
          <p:nvPr/>
        </p:nvGrpSpPr>
        <p:grpSpPr>
          <a:xfrm>
            <a:off x="7684937" y="2458995"/>
            <a:ext cx="227768" cy="543244"/>
            <a:chOff x="6323013" y="4137025"/>
            <a:chExt cx="255587" cy="609601"/>
          </a:xfrm>
        </p:grpSpPr>
        <p:sp>
          <p:nvSpPr>
            <p:cNvPr id="42" name="Freeform 492"/>
            <p:cNvSpPr/>
            <p:nvPr/>
          </p:nvSpPr>
          <p:spPr bwMode="auto">
            <a:xfrm>
              <a:off x="6388100" y="4137025"/>
              <a:ext cx="125412" cy="125413"/>
            </a:xfrm>
            <a:custGeom>
              <a:avLst/>
              <a:gdLst>
                <a:gd name="T0" fmla="*/ 11 w 198"/>
                <a:gd name="T1" fmla="*/ 78 h 198"/>
                <a:gd name="T2" fmla="*/ 78 w 198"/>
                <a:gd name="T3" fmla="*/ 186 h 198"/>
                <a:gd name="T4" fmla="*/ 186 w 198"/>
                <a:gd name="T5" fmla="*/ 119 h 198"/>
                <a:gd name="T6" fmla="*/ 119 w 198"/>
                <a:gd name="T7" fmla="*/ 11 h 198"/>
                <a:gd name="T8" fmla="*/ 11 w 198"/>
                <a:gd name="T9" fmla="*/ 78 h 198"/>
              </a:gdLst>
              <a:ahLst/>
              <a:cxnLst>
                <a:cxn ang="0">
                  <a:pos x="T0" y="T1"/>
                </a:cxn>
                <a:cxn ang="0">
                  <a:pos x="T2" y="T3"/>
                </a:cxn>
                <a:cxn ang="0">
                  <a:pos x="T4" y="T5"/>
                </a:cxn>
                <a:cxn ang="0">
                  <a:pos x="T6" y="T7"/>
                </a:cxn>
                <a:cxn ang="0">
                  <a:pos x="T8" y="T9"/>
                </a:cxn>
              </a:cxnLst>
              <a:rect l="0" t="0" r="r" b="b"/>
              <a:pathLst>
                <a:path w="198" h="198">
                  <a:moveTo>
                    <a:pt x="11" y="78"/>
                  </a:moveTo>
                  <a:cubicBezTo>
                    <a:pt x="0" y="127"/>
                    <a:pt x="30" y="175"/>
                    <a:pt x="78" y="186"/>
                  </a:cubicBezTo>
                  <a:cubicBezTo>
                    <a:pt x="127" y="198"/>
                    <a:pt x="175" y="168"/>
                    <a:pt x="186" y="119"/>
                  </a:cubicBezTo>
                  <a:cubicBezTo>
                    <a:pt x="198" y="71"/>
                    <a:pt x="168" y="22"/>
                    <a:pt x="119" y="11"/>
                  </a:cubicBezTo>
                  <a:cubicBezTo>
                    <a:pt x="71" y="0"/>
                    <a:pt x="22" y="30"/>
                    <a:pt x="11" y="78"/>
                  </a:cubicBez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93"/>
            <p:cNvSpPr>
              <a:spLocks noEditPoints="1"/>
            </p:cNvSpPr>
            <p:nvPr/>
          </p:nvSpPr>
          <p:spPr bwMode="auto">
            <a:xfrm>
              <a:off x="6323013" y="4271963"/>
              <a:ext cx="255587" cy="474663"/>
            </a:xfrm>
            <a:custGeom>
              <a:avLst/>
              <a:gdLst>
                <a:gd name="T0" fmla="*/ 34 w 400"/>
                <a:gd name="T1" fmla="*/ 383 h 745"/>
                <a:gd name="T2" fmla="*/ 36 w 400"/>
                <a:gd name="T3" fmla="*/ 383 h 745"/>
                <a:gd name="T4" fmla="*/ 66 w 400"/>
                <a:gd name="T5" fmla="*/ 349 h 745"/>
                <a:gd name="T6" fmla="*/ 64 w 400"/>
                <a:gd name="T7" fmla="*/ 277 h 745"/>
                <a:gd name="T8" fmla="*/ 92 w 400"/>
                <a:gd name="T9" fmla="*/ 97 h 745"/>
                <a:gd name="T10" fmla="*/ 92 w 400"/>
                <a:gd name="T11" fmla="*/ 228 h 745"/>
                <a:gd name="T12" fmla="*/ 92 w 400"/>
                <a:gd name="T13" fmla="*/ 304 h 745"/>
                <a:gd name="T14" fmla="*/ 92 w 400"/>
                <a:gd name="T15" fmla="*/ 696 h 745"/>
                <a:gd name="T16" fmla="*/ 141 w 400"/>
                <a:gd name="T17" fmla="*/ 745 h 745"/>
                <a:gd name="T18" fmla="*/ 190 w 400"/>
                <a:gd name="T19" fmla="*/ 696 h 745"/>
                <a:gd name="T20" fmla="*/ 190 w 400"/>
                <a:gd name="T21" fmla="*/ 335 h 745"/>
                <a:gd name="T22" fmla="*/ 209 w 400"/>
                <a:gd name="T23" fmla="*/ 335 h 745"/>
                <a:gd name="T24" fmla="*/ 209 w 400"/>
                <a:gd name="T25" fmla="*/ 696 h 745"/>
                <a:gd name="T26" fmla="*/ 258 w 400"/>
                <a:gd name="T27" fmla="*/ 745 h 745"/>
                <a:gd name="T28" fmla="*/ 308 w 400"/>
                <a:gd name="T29" fmla="*/ 696 h 745"/>
                <a:gd name="T30" fmla="*/ 308 w 400"/>
                <a:gd name="T31" fmla="*/ 304 h 745"/>
                <a:gd name="T32" fmla="*/ 308 w 400"/>
                <a:gd name="T33" fmla="*/ 228 h 745"/>
                <a:gd name="T34" fmla="*/ 308 w 400"/>
                <a:gd name="T35" fmla="*/ 97 h 745"/>
                <a:gd name="T36" fmla="*/ 315 w 400"/>
                <a:gd name="T37" fmla="*/ 114 h 745"/>
                <a:gd name="T38" fmla="*/ 336 w 400"/>
                <a:gd name="T39" fmla="*/ 277 h 745"/>
                <a:gd name="T40" fmla="*/ 333 w 400"/>
                <a:gd name="T41" fmla="*/ 349 h 745"/>
                <a:gd name="T42" fmla="*/ 364 w 400"/>
                <a:gd name="T43" fmla="*/ 383 h 745"/>
                <a:gd name="T44" fmla="*/ 365 w 400"/>
                <a:gd name="T45" fmla="*/ 383 h 745"/>
                <a:gd name="T46" fmla="*/ 397 w 400"/>
                <a:gd name="T47" fmla="*/ 353 h 745"/>
                <a:gd name="T48" fmla="*/ 400 w 400"/>
                <a:gd name="T49" fmla="*/ 277 h 745"/>
                <a:gd name="T50" fmla="*/ 354 w 400"/>
                <a:gd name="T51" fmla="*/ 49 h 745"/>
                <a:gd name="T52" fmla="*/ 311 w 400"/>
                <a:gd name="T53" fmla="*/ 9 h 745"/>
                <a:gd name="T54" fmla="*/ 287 w 400"/>
                <a:gd name="T55" fmla="*/ 1 h 745"/>
                <a:gd name="T56" fmla="*/ 277 w 400"/>
                <a:gd name="T57" fmla="*/ 0 h 745"/>
                <a:gd name="T58" fmla="*/ 122 w 400"/>
                <a:gd name="T59" fmla="*/ 0 h 745"/>
                <a:gd name="T60" fmla="*/ 113 w 400"/>
                <a:gd name="T61" fmla="*/ 1 h 745"/>
                <a:gd name="T62" fmla="*/ 88 w 400"/>
                <a:gd name="T63" fmla="*/ 9 h 745"/>
                <a:gd name="T64" fmla="*/ 27 w 400"/>
                <a:gd name="T65" fmla="*/ 84 h 745"/>
                <a:gd name="T66" fmla="*/ 0 w 400"/>
                <a:gd name="T67" fmla="*/ 277 h 745"/>
                <a:gd name="T68" fmla="*/ 2 w 400"/>
                <a:gd name="T69" fmla="*/ 353 h 745"/>
                <a:gd name="T70" fmla="*/ 34 w 400"/>
                <a:gd name="T71" fmla="*/ 383 h 745"/>
                <a:gd name="T72" fmla="*/ 200 w 400"/>
                <a:gd name="T73" fmla="*/ 290 h 745"/>
                <a:gd name="T74" fmla="*/ 190 w 400"/>
                <a:gd name="T75" fmla="*/ 278 h 745"/>
                <a:gd name="T76" fmla="*/ 162 w 400"/>
                <a:gd name="T77" fmla="*/ 242 h 745"/>
                <a:gd name="T78" fmla="*/ 169 w 400"/>
                <a:gd name="T79" fmla="*/ 188 h 745"/>
                <a:gd name="T80" fmla="*/ 184 w 400"/>
                <a:gd name="T81" fmla="*/ 80 h 745"/>
                <a:gd name="T82" fmla="*/ 200 w 400"/>
                <a:gd name="T83" fmla="*/ 83 h 745"/>
                <a:gd name="T84" fmla="*/ 200 w 400"/>
                <a:gd name="T85" fmla="*/ 83 h 745"/>
                <a:gd name="T86" fmla="*/ 200 w 400"/>
                <a:gd name="T87" fmla="*/ 83 h 745"/>
                <a:gd name="T88" fmla="*/ 216 w 400"/>
                <a:gd name="T89" fmla="*/ 80 h 745"/>
                <a:gd name="T90" fmla="*/ 231 w 400"/>
                <a:gd name="T91" fmla="*/ 187 h 745"/>
                <a:gd name="T92" fmla="*/ 238 w 400"/>
                <a:gd name="T93" fmla="*/ 242 h 745"/>
                <a:gd name="T94" fmla="*/ 209 w 400"/>
                <a:gd name="T95" fmla="*/ 278 h 745"/>
                <a:gd name="T96" fmla="*/ 200 w 400"/>
                <a:gd name="T97" fmla="*/ 290 h 745"/>
                <a:gd name="T98" fmla="*/ 185 w 400"/>
                <a:gd name="T99" fmla="*/ 32 h 745"/>
                <a:gd name="T100" fmla="*/ 200 w 400"/>
                <a:gd name="T101" fmla="*/ 32 h 745"/>
                <a:gd name="T102" fmla="*/ 215 w 400"/>
                <a:gd name="T103" fmla="*/ 32 h 745"/>
                <a:gd name="T104" fmla="*/ 223 w 400"/>
                <a:gd name="T105" fmla="*/ 62 h 745"/>
                <a:gd name="T106" fmla="*/ 222 w 400"/>
                <a:gd name="T107" fmla="*/ 63 h 745"/>
                <a:gd name="T108" fmla="*/ 200 w 400"/>
                <a:gd name="T109" fmla="*/ 71 h 745"/>
                <a:gd name="T110" fmla="*/ 178 w 400"/>
                <a:gd name="T111" fmla="*/ 63 h 745"/>
                <a:gd name="T112" fmla="*/ 177 w 400"/>
                <a:gd name="T113" fmla="*/ 62 h 745"/>
                <a:gd name="T114" fmla="*/ 185 w 400"/>
                <a:gd name="T115" fmla="*/ 32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0" h="745">
                  <a:moveTo>
                    <a:pt x="34" y="383"/>
                  </a:moveTo>
                  <a:cubicBezTo>
                    <a:pt x="35" y="383"/>
                    <a:pt x="35" y="383"/>
                    <a:pt x="36" y="383"/>
                  </a:cubicBezTo>
                  <a:cubicBezTo>
                    <a:pt x="54" y="382"/>
                    <a:pt x="67" y="367"/>
                    <a:pt x="66" y="349"/>
                  </a:cubicBezTo>
                  <a:cubicBezTo>
                    <a:pt x="64" y="323"/>
                    <a:pt x="64" y="299"/>
                    <a:pt x="64" y="277"/>
                  </a:cubicBezTo>
                  <a:cubicBezTo>
                    <a:pt x="64" y="180"/>
                    <a:pt x="78" y="125"/>
                    <a:pt x="92" y="97"/>
                  </a:cubicBezTo>
                  <a:cubicBezTo>
                    <a:pt x="92" y="228"/>
                    <a:pt x="92" y="228"/>
                    <a:pt x="92" y="228"/>
                  </a:cubicBezTo>
                  <a:cubicBezTo>
                    <a:pt x="92" y="304"/>
                    <a:pt x="92" y="304"/>
                    <a:pt x="92" y="304"/>
                  </a:cubicBezTo>
                  <a:cubicBezTo>
                    <a:pt x="92" y="696"/>
                    <a:pt x="92" y="696"/>
                    <a:pt x="92" y="696"/>
                  </a:cubicBezTo>
                  <a:cubicBezTo>
                    <a:pt x="92" y="723"/>
                    <a:pt x="114" y="745"/>
                    <a:pt x="141" y="745"/>
                  </a:cubicBezTo>
                  <a:cubicBezTo>
                    <a:pt x="168" y="745"/>
                    <a:pt x="190" y="723"/>
                    <a:pt x="190" y="696"/>
                  </a:cubicBezTo>
                  <a:cubicBezTo>
                    <a:pt x="190" y="335"/>
                    <a:pt x="190" y="335"/>
                    <a:pt x="190" y="335"/>
                  </a:cubicBezTo>
                  <a:cubicBezTo>
                    <a:pt x="209" y="335"/>
                    <a:pt x="209" y="335"/>
                    <a:pt x="209" y="335"/>
                  </a:cubicBezTo>
                  <a:cubicBezTo>
                    <a:pt x="209" y="696"/>
                    <a:pt x="209" y="696"/>
                    <a:pt x="209" y="696"/>
                  </a:cubicBezTo>
                  <a:cubicBezTo>
                    <a:pt x="209" y="723"/>
                    <a:pt x="231" y="745"/>
                    <a:pt x="258" y="745"/>
                  </a:cubicBezTo>
                  <a:cubicBezTo>
                    <a:pt x="286" y="745"/>
                    <a:pt x="308" y="723"/>
                    <a:pt x="308" y="696"/>
                  </a:cubicBezTo>
                  <a:cubicBezTo>
                    <a:pt x="308" y="304"/>
                    <a:pt x="308" y="304"/>
                    <a:pt x="308" y="304"/>
                  </a:cubicBezTo>
                  <a:cubicBezTo>
                    <a:pt x="308" y="228"/>
                    <a:pt x="308" y="228"/>
                    <a:pt x="308" y="228"/>
                  </a:cubicBezTo>
                  <a:cubicBezTo>
                    <a:pt x="308" y="97"/>
                    <a:pt x="308" y="97"/>
                    <a:pt x="308" y="97"/>
                  </a:cubicBezTo>
                  <a:cubicBezTo>
                    <a:pt x="310" y="102"/>
                    <a:pt x="313" y="107"/>
                    <a:pt x="315" y="114"/>
                  </a:cubicBezTo>
                  <a:cubicBezTo>
                    <a:pt x="326" y="145"/>
                    <a:pt x="336" y="197"/>
                    <a:pt x="336" y="277"/>
                  </a:cubicBezTo>
                  <a:cubicBezTo>
                    <a:pt x="336" y="299"/>
                    <a:pt x="335" y="323"/>
                    <a:pt x="333" y="349"/>
                  </a:cubicBezTo>
                  <a:cubicBezTo>
                    <a:pt x="332" y="367"/>
                    <a:pt x="346" y="382"/>
                    <a:pt x="364" y="383"/>
                  </a:cubicBezTo>
                  <a:cubicBezTo>
                    <a:pt x="364" y="383"/>
                    <a:pt x="365" y="383"/>
                    <a:pt x="365" y="383"/>
                  </a:cubicBezTo>
                  <a:cubicBezTo>
                    <a:pt x="382" y="383"/>
                    <a:pt x="396" y="370"/>
                    <a:pt x="397" y="353"/>
                  </a:cubicBezTo>
                  <a:cubicBezTo>
                    <a:pt x="399" y="325"/>
                    <a:pt x="400" y="300"/>
                    <a:pt x="400" y="277"/>
                  </a:cubicBezTo>
                  <a:cubicBezTo>
                    <a:pt x="400" y="156"/>
                    <a:pt x="380" y="89"/>
                    <a:pt x="354" y="49"/>
                  </a:cubicBezTo>
                  <a:cubicBezTo>
                    <a:pt x="341" y="29"/>
                    <a:pt x="326" y="16"/>
                    <a:pt x="311" y="9"/>
                  </a:cubicBezTo>
                  <a:cubicBezTo>
                    <a:pt x="302" y="4"/>
                    <a:pt x="294" y="2"/>
                    <a:pt x="287" y="1"/>
                  </a:cubicBezTo>
                  <a:cubicBezTo>
                    <a:pt x="284" y="0"/>
                    <a:pt x="280" y="0"/>
                    <a:pt x="277" y="0"/>
                  </a:cubicBezTo>
                  <a:cubicBezTo>
                    <a:pt x="122" y="0"/>
                    <a:pt x="122" y="0"/>
                    <a:pt x="122" y="0"/>
                  </a:cubicBezTo>
                  <a:cubicBezTo>
                    <a:pt x="119" y="0"/>
                    <a:pt x="116" y="0"/>
                    <a:pt x="113" y="1"/>
                  </a:cubicBezTo>
                  <a:cubicBezTo>
                    <a:pt x="106" y="2"/>
                    <a:pt x="97" y="4"/>
                    <a:pt x="88" y="9"/>
                  </a:cubicBezTo>
                  <a:cubicBezTo>
                    <a:pt x="67" y="20"/>
                    <a:pt x="43" y="43"/>
                    <a:pt x="27" y="84"/>
                  </a:cubicBezTo>
                  <a:cubicBezTo>
                    <a:pt x="11" y="126"/>
                    <a:pt x="0" y="186"/>
                    <a:pt x="0" y="277"/>
                  </a:cubicBezTo>
                  <a:cubicBezTo>
                    <a:pt x="0" y="300"/>
                    <a:pt x="0" y="325"/>
                    <a:pt x="2" y="353"/>
                  </a:cubicBezTo>
                  <a:cubicBezTo>
                    <a:pt x="3" y="370"/>
                    <a:pt x="17" y="383"/>
                    <a:pt x="34" y="383"/>
                  </a:cubicBezTo>
                  <a:close/>
                  <a:moveTo>
                    <a:pt x="200" y="290"/>
                  </a:moveTo>
                  <a:cubicBezTo>
                    <a:pt x="190" y="278"/>
                    <a:pt x="190" y="278"/>
                    <a:pt x="190" y="278"/>
                  </a:cubicBezTo>
                  <a:cubicBezTo>
                    <a:pt x="162" y="242"/>
                    <a:pt x="162" y="242"/>
                    <a:pt x="162" y="242"/>
                  </a:cubicBezTo>
                  <a:cubicBezTo>
                    <a:pt x="169" y="188"/>
                    <a:pt x="169" y="188"/>
                    <a:pt x="169" y="188"/>
                  </a:cubicBezTo>
                  <a:cubicBezTo>
                    <a:pt x="184" y="80"/>
                    <a:pt x="184" y="80"/>
                    <a:pt x="184" y="80"/>
                  </a:cubicBezTo>
                  <a:cubicBezTo>
                    <a:pt x="189" y="82"/>
                    <a:pt x="195" y="83"/>
                    <a:pt x="200" y="83"/>
                  </a:cubicBezTo>
                  <a:cubicBezTo>
                    <a:pt x="200" y="83"/>
                    <a:pt x="200" y="83"/>
                    <a:pt x="200" y="83"/>
                  </a:cubicBezTo>
                  <a:cubicBezTo>
                    <a:pt x="200" y="83"/>
                    <a:pt x="200" y="83"/>
                    <a:pt x="200" y="83"/>
                  </a:cubicBezTo>
                  <a:cubicBezTo>
                    <a:pt x="206" y="83"/>
                    <a:pt x="211" y="82"/>
                    <a:pt x="216" y="80"/>
                  </a:cubicBezTo>
                  <a:cubicBezTo>
                    <a:pt x="231" y="187"/>
                    <a:pt x="231" y="187"/>
                    <a:pt x="231" y="187"/>
                  </a:cubicBezTo>
                  <a:cubicBezTo>
                    <a:pt x="238" y="242"/>
                    <a:pt x="238" y="242"/>
                    <a:pt x="238" y="242"/>
                  </a:cubicBezTo>
                  <a:cubicBezTo>
                    <a:pt x="209" y="278"/>
                    <a:pt x="209" y="278"/>
                    <a:pt x="209" y="278"/>
                  </a:cubicBezTo>
                  <a:lnTo>
                    <a:pt x="200" y="290"/>
                  </a:lnTo>
                  <a:close/>
                  <a:moveTo>
                    <a:pt x="185" y="32"/>
                  </a:moveTo>
                  <a:cubicBezTo>
                    <a:pt x="200" y="32"/>
                    <a:pt x="200" y="32"/>
                    <a:pt x="200" y="32"/>
                  </a:cubicBezTo>
                  <a:cubicBezTo>
                    <a:pt x="215" y="32"/>
                    <a:pt x="215" y="32"/>
                    <a:pt x="215" y="32"/>
                  </a:cubicBezTo>
                  <a:cubicBezTo>
                    <a:pt x="223" y="62"/>
                    <a:pt x="223" y="62"/>
                    <a:pt x="223" y="62"/>
                  </a:cubicBezTo>
                  <a:cubicBezTo>
                    <a:pt x="222" y="63"/>
                    <a:pt x="222" y="63"/>
                    <a:pt x="222" y="63"/>
                  </a:cubicBezTo>
                  <a:cubicBezTo>
                    <a:pt x="215" y="69"/>
                    <a:pt x="208" y="71"/>
                    <a:pt x="200" y="71"/>
                  </a:cubicBezTo>
                  <a:cubicBezTo>
                    <a:pt x="192" y="71"/>
                    <a:pt x="185" y="69"/>
                    <a:pt x="178" y="63"/>
                  </a:cubicBezTo>
                  <a:cubicBezTo>
                    <a:pt x="177" y="62"/>
                    <a:pt x="177" y="62"/>
                    <a:pt x="177" y="62"/>
                  </a:cubicBezTo>
                  <a:lnTo>
                    <a:pt x="185" y="32"/>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4" name="组合 43"/>
          <p:cNvGrpSpPr/>
          <p:nvPr/>
        </p:nvGrpSpPr>
        <p:grpSpPr>
          <a:xfrm>
            <a:off x="8021115" y="2458995"/>
            <a:ext cx="227768" cy="543244"/>
            <a:chOff x="6323013" y="4137025"/>
            <a:chExt cx="255587" cy="609601"/>
          </a:xfrm>
        </p:grpSpPr>
        <p:sp>
          <p:nvSpPr>
            <p:cNvPr id="45" name="Freeform 492"/>
            <p:cNvSpPr/>
            <p:nvPr/>
          </p:nvSpPr>
          <p:spPr bwMode="auto">
            <a:xfrm>
              <a:off x="6388100" y="4137025"/>
              <a:ext cx="125412" cy="125413"/>
            </a:xfrm>
            <a:custGeom>
              <a:avLst/>
              <a:gdLst>
                <a:gd name="T0" fmla="*/ 11 w 198"/>
                <a:gd name="T1" fmla="*/ 78 h 198"/>
                <a:gd name="T2" fmla="*/ 78 w 198"/>
                <a:gd name="T3" fmla="*/ 186 h 198"/>
                <a:gd name="T4" fmla="*/ 186 w 198"/>
                <a:gd name="T5" fmla="*/ 119 h 198"/>
                <a:gd name="T6" fmla="*/ 119 w 198"/>
                <a:gd name="T7" fmla="*/ 11 h 198"/>
                <a:gd name="T8" fmla="*/ 11 w 198"/>
                <a:gd name="T9" fmla="*/ 78 h 198"/>
              </a:gdLst>
              <a:ahLst/>
              <a:cxnLst>
                <a:cxn ang="0">
                  <a:pos x="T0" y="T1"/>
                </a:cxn>
                <a:cxn ang="0">
                  <a:pos x="T2" y="T3"/>
                </a:cxn>
                <a:cxn ang="0">
                  <a:pos x="T4" y="T5"/>
                </a:cxn>
                <a:cxn ang="0">
                  <a:pos x="T6" y="T7"/>
                </a:cxn>
                <a:cxn ang="0">
                  <a:pos x="T8" y="T9"/>
                </a:cxn>
              </a:cxnLst>
              <a:rect l="0" t="0" r="r" b="b"/>
              <a:pathLst>
                <a:path w="198" h="198">
                  <a:moveTo>
                    <a:pt x="11" y="78"/>
                  </a:moveTo>
                  <a:cubicBezTo>
                    <a:pt x="0" y="127"/>
                    <a:pt x="30" y="175"/>
                    <a:pt x="78" y="186"/>
                  </a:cubicBezTo>
                  <a:cubicBezTo>
                    <a:pt x="127" y="198"/>
                    <a:pt x="175" y="168"/>
                    <a:pt x="186" y="119"/>
                  </a:cubicBezTo>
                  <a:cubicBezTo>
                    <a:pt x="198" y="71"/>
                    <a:pt x="168" y="22"/>
                    <a:pt x="119" y="11"/>
                  </a:cubicBezTo>
                  <a:cubicBezTo>
                    <a:pt x="71" y="0"/>
                    <a:pt x="22" y="30"/>
                    <a:pt x="11" y="78"/>
                  </a:cubicBez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93"/>
            <p:cNvSpPr>
              <a:spLocks noEditPoints="1"/>
            </p:cNvSpPr>
            <p:nvPr/>
          </p:nvSpPr>
          <p:spPr bwMode="auto">
            <a:xfrm>
              <a:off x="6323013" y="4271963"/>
              <a:ext cx="255587" cy="474663"/>
            </a:xfrm>
            <a:custGeom>
              <a:avLst/>
              <a:gdLst>
                <a:gd name="T0" fmla="*/ 34 w 400"/>
                <a:gd name="T1" fmla="*/ 383 h 745"/>
                <a:gd name="T2" fmla="*/ 36 w 400"/>
                <a:gd name="T3" fmla="*/ 383 h 745"/>
                <a:gd name="T4" fmla="*/ 66 w 400"/>
                <a:gd name="T5" fmla="*/ 349 h 745"/>
                <a:gd name="T6" fmla="*/ 64 w 400"/>
                <a:gd name="T7" fmla="*/ 277 h 745"/>
                <a:gd name="T8" fmla="*/ 92 w 400"/>
                <a:gd name="T9" fmla="*/ 97 h 745"/>
                <a:gd name="T10" fmla="*/ 92 w 400"/>
                <a:gd name="T11" fmla="*/ 228 h 745"/>
                <a:gd name="T12" fmla="*/ 92 w 400"/>
                <a:gd name="T13" fmla="*/ 304 h 745"/>
                <a:gd name="T14" fmla="*/ 92 w 400"/>
                <a:gd name="T15" fmla="*/ 696 h 745"/>
                <a:gd name="T16" fmla="*/ 141 w 400"/>
                <a:gd name="T17" fmla="*/ 745 h 745"/>
                <a:gd name="T18" fmla="*/ 190 w 400"/>
                <a:gd name="T19" fmla="*/ 696 h 745"/>
                <a:gd name="T20" fmla="*/ 190 w 400"/>
                <a:gd name="T21" fmla="*/ 335 h 745"/>
                <a:gd name="T22" fmla="*/ 209 w 400"/>
                <a:gd name="T23" fmla="*/ 335 h 745"/>
                <a:gd name="T24" fmla="*/ 209 w 400"/>
                <a:gd name="T25" fmla="*/ 696 h 745"/>
                <a:gd name="T26" fmla="*/ 258 w 400"/>
                <a:gd name="T27" fmla="*/ 745 h 745"/>
                <a:gd name="T28" fmla="*/ 308 w 400"/>
                <a:gd name="T29" fmla="*/ 696 h 745"/>
                <a:gd name="T30" fmla="*/ 308 w 400"/>
                <a:gd name="T31" fmla="*/ 304 h 745"/>
                <a:gd name="T32" fmla="*/ 308 w 400"/>
                <a:gd name="T33" fmla="*/ 228 h 745"/>
                <a:gd name="T34" fmla="*/ 308 w 400"/>
                <a:gd name="T35" fmla="*/ 97 h 745"/>
                <a:gd name="T36" fmla="*/ 315 w 400"/>
                <a:gd name="T37" fmla="*/ 114 h 745"/>
                <a:gd name="T38" fmla="*/ 336 w 400"/>
                <a:gd name="T39" fmla="*/ 277 h 745"/>
                <a:gd name="T40" fmla="*/ 333 w 400"/>
                <a:gd name="T41" fmla="*/ 349 h 745"/>
                <a:gd name="T42" fmla="*/ 364 w 400"/>
                <a:gd name="T43" fmla="*/ 383 h 745"/>
                <a:gd name="T44" fmla="*/ 365 w 400"/>
                <a:gd name="T45" fmla="*/ 383 h 745"/>
                <a:gd name="T46" fmla="*/ 397 w 400"/>
                <a:gd name="T47" fmla="*/ 353 h 745"/>
                <a:gd name="T48" fmla="*/ 400 w 400"/>
                <a:gd name="T49" fmla="*/ 277 h 745"/>
                <a:gd name="T50" fmla="*/ 354 w 400"/>
                <a:gd name="T51" fmla="*/ 49 h 745"/>
                <a:gd name="T52" fmla="*/ 311 w 400"/>
                <a:gd name="T53" fmla="*/ 9 h 745"/>
                <a:gd name="T54" fmla="*/ 287 w 400"/>
                <a:gd name="T55" fmla="*/ 1 h 745"/>
                <a:gd name="T56" fmla="*/ 277 w 400"/>
                <a:gd name="T57" fmla="*/ 0 h 745"/>
                <a:gd name="T58" fmla="*/ 122 w 400"/>
                <a:gd name="T59" fmla="*/ 0 h 745"/>
                <a:gd name="T60" fmla="*/ 113 w 400"/>
                <a:gd name="T61" fmla="*/ 1 h 745"/>
                <a:gd name="T62" fmla="*/ 88 w 400"/>
                <a:gd name="T63" fmla="*/ 9 h 745"/>
                <a:gd name="T64" fmla="*/ 27 w 400"/>
                <a:gd name="T65" fmla="*/ 84 h 745"/>
                <a:gd name="T66" fmla="*/ 0 w 400"/>
                <a:gd name="T67" fmla="*/ 277 h 745"/>
                <a:gd name="T68" fmla="*/ 2 w 400"/>
                <a:gd name="T69" fmla="*/ 353 h 745"/>
                <a:gd name="T70" fmla="*/ 34 w 400"/>
                <a:gd name="T71" fmla="*/ 383 h 745"/>
                <a:gd name="T72" fmla="*/ 200 w 400"/>
                <a:gd name="T73" fmla="*/ 290 h 745"/>
                <a:gd name="T74" fmla="*/ 190 w 400"/>
                <a:gd name="T75" fmla="*/ 278 h 745"/>
                <a:gd name="T76" fmla="*/ 162 w 400"/>
                <a:gd name="T77" fmla="*/ 242 h 745"/>
                <a:gd name="T78" fmla="*/ 169 w 400"/>
                <a:gd name="T79" fmla="*/ 188 h 745"/>
                <a:gd name="T80" fmla="*/ 184 w 400"/>
                <a:gd name="T81" fmla="*/ 80 h 745"/>
                <a:gd name="T82" fmla="*/ 200 w 400"/>
                <a:gd name="T83" fmla="*/ 83 h 745"/>
                <a:gd name="T84" fmla="*/ 200 w 400"/>
                <a:gd name="T85" fmla="*/ 83 h 745"/>
                <a:gd name="T86" fmla="*/ 200 w 400"/>
                <a:gd name="T87" fmla="*/ 83 h 745"/>
                <a:gd name="T88" fmla="*/ 216 w 400"/>
                <a:gd name="T89" fmla="*/ 80 h 745"/>
                <a:gd name="T90" fmla="*/ 231 w 400"/>
                <a:gd name="T91" fmla="*/ 187 h 745"/>
                <a:gd name="T92" fmla="*/ 238 w 400"/>
                <a:gd name="T93" fmla="*/ 242 h 745"/>
                <a:gd name="T94" fmla="*/ 209 w 400"/>
                <a:gd name="T95" fmla="*/ 278 h 745"/>
                <a:gd name="T96" fmla="*/ 200 w 400"/>
                <a:gd name="T97" fmla="*/ 290 h 745"/>
                <a:gd name="T98" fmla="*/ 185 w 400"/>
                <a:gd name="T99" fmla="*/ 32 h 745"/>
                <a:gd name="T100" fmla="*/ 200 w 400"/>
                <a:gd name="T101" fmla="*/ 32 h 745"/>
                <a:gd name="T102" fmla="*/ 215 w 400"/>
                <a:gd name="T103" fmla="*/ 32 h 745"/>
                <a:gd name="T104" fmla="*/ 223 w 400"/>
                <a:gd name="T105" fmla="*/ 62 h 745"/>
                <a:gd name="T106" fmla="*/ 222 w 400"/>
                <a:gd name="T107" fmla="*/ 63 h 745"/>
                <a:gd name="T108" fmla="*/ 200 w 400"/>
                <a:gd name="T109" fmla="*/ 71 h 745"/>
                <a:gd name="T110" fmla="*/ 178 w 400"/>
                <a:gd name="T111" fmla="*/ 63 h 745"/>
                <a:gd name="T112" fmla="*/ 177 w 400"/>
                <a:gd name="T113" fmla="*/ 62 h 745"/>
                <a:gd name="T114" fmla="*/ 185 w 400"/>
                <a:gd name="T115" fmla="*/ 32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0" h="745">
                  <a:moveTo>
                    <a:pt x="34" y="383"/>
                  </a:moveTo>
                  <a:cubicBezTo>
                    <a:pt x="35" y="383"/>
                    <a:pt x="35" y="383"/>
                    <a:pt x="36" y="383"/>
                  </a:cubicBezTo>
                  <a:cubicBezTo>
                    <a:pt x="54" y="382"/>
                    <a:pt x="67" y="367"/>
                    <a:pt x="66" y="349"/>
                  </a:cubicBezTo>
                  <a:cubicBezTo>
                    <a:pt x="64" y="323"/>
                    <a:pt x="64" y="299"/>
                    <a:pt x="64" y="277"/>
                  </a:cubicBezTo>
                  <a:cubicBezTo>
                    <a:pt x="64" y="180"/>
                    <a:pt x="78" y="125"/>
                    <a:pt x="92" y="97"/>
                  </a:cubicBezTo>
                  <a:cubicBezTo>
                    <a:pt x="92" y="228"/>
                    <a:pt x="92" y="228"/>
                    <a:pt x="92" y="228"/>
                  </a:cubicBezTo>
                  <a:cubicBezTo>
                    <a:pt x="92" y="304"/>
                    <a:pt x="92" y="304"/>
                    <a:pt x="92" y="304"/>
                  </a:cubicBezTo>
                  <a:cubicBezTo>
                    <a:pt x="92" y="696"/>
                    <a:pt x="92" y="696"/>
                    <a:pt x="92" y="696"/>
                  </a:cubicBezTo>
                  <a:cubicBezTo>
                    <a:pt x="92" y="723"/>
                    <a:pt x="114" y="745"/>
                    <a:pt x="141" y="745"/>
                  </a:cubicBezTo>
                  <a:cubicBezTo>
                    <a:pt x="168" y="745"/>
                    <a:pt x="190" y="723"/>
                    <a:pt x="190" y="696"/>
                  </a:cubicBezTo>
                  <a:cubicBezTo>
                    <a:pt x="190" y="335"/>
                    <a:pt x="190" y="335"/>
                    <a:pt x="190" y="335"/>
                  </a:cubicBezTo>
                  <a:cubicBezTo>
                    <a:pt x="209" y="335"/>
                    <a:pt x="209" y="335"/>
                    <a:pt x="209" y="335"/>
                  </a:cubicBezTo>
                  <a:cubicBezTo>
                    <a:pt x="209" y="696"/>
                    <a:pt x="209" y="696"/>
                    <a:pt x="209" y="696"/>
                  </a:cubicBezTo>
                  <a:cubicBezTo>
                    <a:pt x="209" y="723"/>
                    <a:pt x="231" y="745"/>
                    <a:pt x="258" y="745"/>
                  </a:cubicBezTo>
                  <a:cubicBezTo>
                    <a:pt x="286" y="745"/>
                    <a:pt x="308" y="723"/>
                    <a:pt x="308" y="696"/>
                  </a:cubicBezTo>
                  <a:cubicBezTo>
                    <a:pt x="308" y="304"/>
                    <a:pt x="308" y="304"/>
                    <a:pt x="308" y="304"/>
                  </a:cubicBezTo>
                  <a:cubicBezTo>
                    <a:pt x="308" y="228"/>
                    <a:pt x="308" y="228"/>
                    <a:pt x="308" y="228"/>
                  </a:cubicBezTo>
                  <a:cubicBezTo>
                    <a:pt x="308" y="97"/>
                    <a:pt x="308" y="97"/>
                    <a:pt x="308" y="97"/>
                  </a:cubicBezTo>
                  <a:cubicBezTo>
                    <a:pt x="310" y="102"/>
                    <a:pt x="313" y="107"/>
                    <a:pt x="315" y="114"/>
                  </a:cubicBezTo>
                  <a:cubicBezTo>
                    <a:pt x="326" y="145"/>
                    <a:pt x="336" y="197"/>
                    <a:pt x="336" y="277"/>
                  </a:cubicBezTo>
                  <a:cubicBezTo>
                    <a:pt x="336" y="299"/>
                    <a:pt x="335" y="323"/>
                    <a:pt x="333" y="349"/>
                  </a:cubicBezTo>
                  <a:cubicBezTo>
                    <a:pt x="332" y="367"/>
                    <a:pt x="346" y="382"/>
                    <a:pt x="364" y="383"/>
                  </a:cubicBezTo>
                  <a:cubicBezTo>
                    <a:pt x="364" y="383"/>
                    <a:pt x="365" y="383"/>
                    <a:pt x="365" y="383"/>
                  </a:cubicBezTo>
                  <a:cubicBezTo>
                    <a:pt x="382" y="383"/>
                    <a:pt x="396" y="370"/>
                    <a:pt x="397" y="353"/>
                  </a:cubicBezTo>
                  <a:cubicBezTo>
                    <a:pt x="399" y="325"/>
                    <a:pt x="400" y="300"/>
                    <a:pt x="400" y="277"/>
                  </a:cubicBezTo>
                  <a:cubicBezTo>
                    <a:pt x="400" y="156"/>
                    <a:pt x="380" y="89"/>
                    <a:pt x="354" y="49"/>
                  </a:cubicBezTo>
                  <a:cubicBezTo>
                    <a:pt x="341" y="29"/>
                    <a:pt x="326" y="16"/>
                    <a:pt x="311" y="9"/>
                  </a:cubicBezTo>
                  <a:cubicBezTo>
                    <a:pt x="302" y="4"/>
                    <a:pt x="294" y="2"/>
                    <a:pt x="287" y="1"/>
                  </a:cubicBezTo>
                  <a:cubicBezTo>
                    <a:pt x="284" y="0"/>
                    <a:pt x="280" y="0"/>
                    <a:pt x="277" y="0"/>
                  </a:cubicBezTo>
                  <a:cubicBezTo>
                    <a:pt x="122" y="0"/>
                    <a:pt x="122" y="0"/>
                    <a:pt x="122" y="0"/>
                  </a:cubicBezTo>
                  <a:cubicBezTo>
                    <a:pt x="119" y="0"/>
                    <a:pt x="116" y="0"/>
                    <a:pt x="113" y="1"/>
                  </a:cubicBezTo>
                  <a:cubicBezTo>
                    <a:pt x="106" y="2"/>
                    <a:pt x="97" y="4"/>
                    <a:pt x="88" y="9"/>
                  </a:cubicBezTo>
                  <a:cubicBezTo>
                    <a:pt x="67" y="20"/>
                    <a:pt x="43" y="43"/>
                    <a:pt x="27" y="84"/>
                  </a:cubicBezTo>
                  <a:cubicBezTo>
                    <a:pt x="11" y="126"/>
                    <a:pt x="0" y="186"/>
                    <a:pt x="0" y="277"/>
                  </a:cubicBezTo>
                  <a:cubicBezTo>
                    <a:pt x="0" y="300"/>
                    <a:pt x="0" y="325"/>
                    <a:pt x="2" y="353"/>
                  </a:cubicBezTo>
                  <a:cubicBezTo>
                    <a:pt x="3" y="370"/>
                    <a:pt x="17" y="383"/>
                    <a:pt x="34" y="383"/>
                  </a:cubicBezTo>
                  <a:close/>
                  <a:moveTo>
                    <a:pt x="200" y="290"/>
                  </a:moveTo>
                  <a:cubicBezTo>
                    <a:pt x="190" y="278"/>
                    <a:pt x="190" y="278"/>
                    <a:pt x="190" y="278"/>
                  </a:cubicBezTo>
                  <a:cubicBezTo>
                    <a:pt x="162" y="242"/>
                    <a:pt x="162" y="242"/>
                    <a:pt x="162" y="242"/>
                  </a:cubicBezTo>
                  <a:cubicBezTo>
                    <a:pt x="169" y="188"/>
                    <a:pt x="169" y="188"/>
                    <a:pt x="169" y="188"/>
                  </a:cubicBezTo>
                  <a:cubicBezTo>
                    <a:pt x="184" y="80"/>
                    <a:pt x="184" y="80"/>
                    <a:pt x="184" y="80"/>
                  </a:cubicBezTo>
                  <a:cubicBezTo>
                    <a:pt x="189" y="82"/>
                    <a:pt x="195" y="83"/>
                    <a:pt x="200" y="83"/>
                  </a:cubicBezTo>
                  <a:cubicBezTo>
                    <a:pt x="200" y="83"/>
                    <a:pt x="200" y="83"/>
                    <a:pt x="200" y="83"/>
                  </a:cubicBezTo>
                  <a:cubicBezTo>
                    <a:pt x="200" y="83"/>
                    <a:pt x="200" y="83"/>
                    <a:pt x="200" y="83"/>
                  </a:cubicBezTo>
                  <a:cubicBezTo>
                    <a:pt x="206" y="83"/>
                    <a:pt x="211" y="82"/>
                    <a:pt x="216" y="80"/>
                  </a:cubicBezTo>
                  <a:cubicBezTo>
                    <a:pt x="231" y="187"/>
                    <a:pt x="231" y="187"/>
                    <a:pt x="231" y="187"/>
                  </a:cubicBezTo>
                  <a:cubicBezTo>
                    <a:pt x="238" y="242"/>
                    <a:pt x="238" y="242"/>
                    <a:pt x="238" y="242"/>
                  </a:cubicBezTo>
                  <a:cubicBezTo>
                    <a:pt x="209" y="278"/>
                    <a:pt x="209" y="278"/>
                    <a:pt x="209" y="278"/>
                  </a:cubicBezTo>
                  <a:lnTo>
                    <a:pt x="200" y="290"/>
                  </a:lnTo>
                  <a:close/>
                  <a:moveTo>
                    <a:pt x="185" y="32"/>
                  </a:moveTo>
                  <a:cubicBezTo>
                    <a:pt x="200" y="32"/>
                    <a:pt x="200" y="32"/>
                    <a:pt x="200" y="32"/>
                  </a:cubicBezTo>
                  <a:cubicBezTo>
                    <a:pt x="215" y="32"/>
                    <a:pt x="215" y="32"/>
                    <a:pt x="215" y="32"/>
                  </a:cubicBezTo>
                  <a:cubicBezTo>
                    <a:pt x="223" y="62"/>
                    <a:pt x="223" y="62"/>
                    <a:pt x="223" y="62"/>
                  </a:cubicBezTo>
                  <a:cubicBezTo>
                    <a:pt x="222" y="63"/>
                    <a:pt x="222" y="63"/>
                    <a:pt x="222" y="63"/>
                  </a:cubicBezTo>
                  <a:cubicBezTo>
                    <a:pt x="215" y="69"/>
                    <a:pt x="208" y="71"/>
                    <a:pt x="200" y="71"/>
                  </a:cubicBezTo>
                  <a:cubicBezTo>
                    <a:pt x="192" y="71"/>
                    <a:pt x="185" y="69"/>
                    <a:pt x="178" y="63"/>
                  </a:cubicBezTo>
                  <a:cubicBezTo>
                    <a:pt x="177" y="62"/>
                    <a:pt x="177" y="62"/>
                    <a:pt x="177" y="62"/>
                  </a:cubicBezTo>
                  <a:lnTo>
                    <a:pt x="185" y="32"/>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7" name="任意多边形 46"/>
          <p:cNvSpPr/>
          <p:nvPr/>
        </p:nvSpPr>
        <p:spPr bwMode="auto">
          <a:xfrm>
            <a:off x="7008337" y="3250807"/>
            <a:ext cx="232012" cy="524096"/>
          </a:xfrm>
          <a:custGeom>
            <a:avLst/>
            <a:gdLst>
              <a:gd name="connsiteX0" fmla="*/ 145415 w 260350"/>
              <a:gd name="connsiteY0" fmla="*/ 546835 h 588110"/>
              <a:gd name="connsiteX1" fmla="*/ 159821 w 260350"/>
              <a:gd name="connsiteY1" fmla="*/ 552640 h 588110"/>
              <a:gd name="connsiteX2" fmla="*/ 174227 w 260350"/>
              <a:gd name="connsiteY2" fmla="*/ 546835 h 588110"/>
              <a:gd name="connsiteX3" fmla="*/ 187324 w 260350"/>
              <a:gd name="connsiteY3" fmla="*/ 551995 h 588110"/>
              <a:gd name="connsiteX4" fmla="*/ 187324 w 260350"/>
              <a:gd name="connsiteY4" fmla="*/ 562313 h 588110"/>
              <a:gd name="connsiteX5" fmla="*/ 161131 w 260350"/>
              <a:gd name="connsiteY5" fmla="*/ 588110 h 588110"/>
              <a:gd name="connsiteX6" fmla="*/ 134937 w 260350"/>
              <a:gd name="connsiteY6" fmla="*/ 562313 h 588110"/>
              <a:gd name="connsiteX7" fmla="*/ 134937 w 260350"/>
              <a:gd name="connsiteY7" fmla="*/ 551995 h 588110"/>
              <a:gd name="connsiteX8" fmla="*/ 145415 w 260350"/>
              <a:gd name="connsiteY8" fmla="*/ 546835 h 588110"/>
              <a:gd name="connsiteX9" fmla="*/ 87312 w 260350"/>
              <a:gd name="connsiteY9" fmla="*/ 546835 h 588110"/>
              <a:gd name="connsiteX10" fmla="*/ 101282 w 260350"/>
              <a:gd name="connsiteY10" fmla="*/ 552640 h 588110"/>
              <a:gd name="connsiteX11" fmla="*/ 115887 w 260350"/>
              <a:gd name="connsiteY11" fmla="*/ 546835 h 588110"/>
              <a:gd name="connsiteX12" fmla="*/ 125412 w 260350"/>
              <a:gd name="connsiteY12" fmla="*/ 551995 h 588110"/>
              <a:gd name="connsiteX13" fmla="*/ 125412 w 260350"/>
              <a:gd name="connsiteY13" fmla="*/ 562313 h 588110"/>
              <a:gd name="connsiteX14" fmla="*/ 100012 w 260350"/>
              <a:gd name="connsiteY14" fmla="*/ 588110 h 588110"/>
              <a:gd name="connsiteX15" fmla="*/ 74612 w 260350"/>
              <a:gd name="connsiteY15" fmla="*/ 562313 h 588110"/>
              <a:gd name="connsiteX16" fmla="*/ 74612 w 260350"/>
              <a:gd name="connsiteY16" fmla="*/ 551995 h 588110"/>
              <a:gd name="connsiteX17" fmla="*/ 87312 w 260350"/>
              <a:gd name="connsiteY17" fmla="*/ 546835 h 588110"/>
              <a:gd name="connsiteX18" fmla="*/ 107620 w 260350"/>
              <a:gd name="connsiteY18" fmla="*/ 126148 h 588110"/>
              <a:gd name="connsiteX19" fmla="*/ 106976 w 260350"/>
              <a:gd name="connsiteY19" fmla="*/ 132620 h 588110"/>
              <a:gd name="connsiteX20" fmla="*/ 108264 w 260350"/>
              <a:gd name="connsiteY20" fmla="*/ 146859 h 588110"/>
              <a:gd name="connsiteX21" fmla="*/ 113420 w 260350"/>
              <a:gd name="connsiteY21" fmla="*/ 159156 h 588110"/>
              <a:gd name="connsiteX22" fmla="*/ 121153 w 260350"/>
              <a:gd name="connsiteY22" fmla="*/ 176631 h 588110"/>
              <a:gd name="connsiteX23" fmla="*/ 119220 w 260350"/>
              <a:gd name="connsiteY23" fmla="*/ 186986 h 588110"/>
              <a:gd name="connsiteX24" fmla="*/ 117287 w 260350"/>
              <a:gd name="connsiteY24" fmla="*/ 196047 h 588110"/>
              <a:gd name="connsiteX25" fmla="*/ 120509 w 260350"/>
              <a:gd name="connsiteY25" fmla="*/ 203814 h 588110"/>
              <a:gd name="connsiteX26" fmla="*/ 127597 w 260350"/>
              <a:gd name="connsiteY26" fmla="*/ 206403 h 588110"/>
              <a:gd name="connsiteX27" fmla="*/ 132753 w 260350"/>
              <a:gd name="connsiteY27" fmla="*/ 206403 h 588110"/>
              <a:gd name="connsiteX28" fmla="*/ 139842 w 260350"/>
              <a:gd name="connsiteY28" fmla="*/ 203814 h 588110"/>
              <a:gd name="connsiteX29" fmla="*/ 143064 w 260350"/>
              <a:gd name="connsiteY29" fmla="*/ 196047 h 588110"/>
              <a:gd name="connsiteX30" fmla="*/ 141130 w 260350"/>
              <a:gd name="connsiteY30" fmla="*/ 186986 h 588110"/>
              <a:gd name="connsiteX31" fmla="*/ 139197 w 260350"/>
              <a:gd name="connsiteY31" fmla="*/ 176631 h 588110"/>
              <a:gd name="connsiteX32" fmla="*/ 146930 w 260350"/>
              <a:gd name="connsiteY32" fmla="*/ 159156 h 588110"/>
              <a:gd name="connsiteX33" fmla="*/ 147575 w 260350"/>
              <a:gd name="connsiteY33" fmla="*/ 159156 h 588110"/>
              <a:gd name="connsiteX34" fmla="*/ 152086 w 260350"/>
              <a:gd name="connsiteY34" fmla="*/ 146859 h 588110"/>
              <a:gd name="connsiteX35" fmla="*/ 153375 w 260350"/>
              <a:gd name="connsiteY35" fmla="*/ 132620 h 588110"/>
              <a:gd name="connsiteX36" fmla="*/ 152730 w 260350"/>
              <a:gd name="connsiteY36" fmla="*/ 126148 h 588110"/>
              <a:gd name="connsiteX37" fmla="*/ 197840 w 260350"/>
              <a:gd name="connsiteY37" fmla="*/ 146212 h 588110"/>
              <a:gd name="connsiteX38" fmla="*/ 232640 w 260350"/>
              <a:gd name="connsiteY38" fmla="*/ 199930 h 588110"/>
              <a:gd name="connsiteX39" fmla="*/ 247462 w 260350"/>
              <a:gd name="connsiteY39" fmla="*/ 323548 h 588110"/>
              <a:gd name="connsiteX40" fmla="*/ 247462 w 260350"/>
              <a:gd name="connsiteY40" fmla="*/ 340376 h 588110"/>
              <a:gd name="connsiteX41" fmla="*/ 230706 w 260350"/>
              <a:gd name="connsiteY41" fmla="*/ 357203 h 588110"/>
              <a:gd name="connsiteX42" fmla="*/ 213951 w 260350"/>
              <a:gd name="connsiteY42" fmla="*/ 340376 h 588110"/>
              <a:gd name="connsiteX43" fmla="*/ 213951 w 260350"/>
              <a:gd name="connsiteY43" fmla="*/ 323548 h 588110"/>
              <a:gd name="connsiteX44" fmla="*/ 208151 w 260350"/>
              <a:gd name="connsiteY44" fmla="*/ 237469 h 588110"/>
              <a:gd name="connsiteX45" fmla="*/ 183663 w 260350"/>
              <a:gd name="connsiteY45" fmla="*/ 179220 h 588110"/>
              <a:gd name="connsiteX46" fmla="*/ 175285 w 260350"/>
              <a:gd name="connsiteY46" fmla="*/ 233585 h 588110"/>
              <a:gd name="connsiteX47" fmla="*/ 215884 w 260350"/>
              <a:gd name="connsiteY47" fmla="*/ 386328 h 588110"/>
              <a:gd name="connsiteX48" fmla="*/ 260350 w 260350"/>
              <a:gd name="connsiteY48" fmla="*/ 534539 h 588110"/>
              <a:gd name="connsiteX49" fmla="*/ 246173 w 260350"/>
              <a:gd name="connsiteY49" fmla="*/ 546836 h 588110"/>
              <a:gd name="connsiteX50" fmla="*/ 235217 w 260350"/>
              <a:gd name="connsiteY50" fmla="*/ 542306 h 588110"/>
              <a:gd name="connsiteX51" fmla="*/ 231351 w 260350"/>
              <a:gd name="connsiteY51" fmla="*/ 539070 h 588110"/>
              <a:gd name="connsiteX52" fmla="*/ 228129 w 260350"/>
              <a:gd name="connsiteY52" fmla="*/ 542306 h 588110"/>
              <a:gd name="connsiteX53" fmla="*/ 217173 w 260350"/>
              <a:gd name="connsiteY53" fmla="*/ 546836 h 588110"/>
              <a:gd name="connsiteX54" fmla="*/ 206218 w 260350"/>
              <a:gd name="connsiteY54" fmla="*/ 542306 h 588110"/>
              <a:gd name="connsiteX55" fmla="*/ 202351 w 260350"/>
              <a:gd name="connsiteY55" fmla="*/ 539070 h 588110"/>
              <a:gd name="connsiteX56" fmla="*/ 199129 w 260350"/>
              <a:gd name="connsiteY56" fmla="*/ 542306 h 588110"/>
              <a:gd name="connsiteX57" fmla="*/ 188174 w 260350"/>
              <a:gd name="connsiteY57" fmla="*/ 546836 h 588110"/>
              <a:gd name="connsiteX58" fmla="*/ 186241 w 260350"/>
              <a:gd name="connsiteY58" fmla="*/ 546189 h 588110"/>
              <a:gd name="connsiteX59" fmla="*/ 177219 w 260350"/>
              <a:gd name="connsiteY59" fmla="*/ 542306 h 588110"/>
              <a:gd name="connsiteX60" fmla="*/ 173352 w 260350"/>
              <a:gd name="connsiteY60" fmla="*/ 539070 h 588110"/>
              <a:gd name="connsiteX61" fmla="*/ 170130 w 260350"/>
              <a:gd name="connsiteY61" fmla="*/ 542306 h 588110"/>
              <a:gd name="connsiteX62" fmla="*/ 159175 w 260350"/>
              <a:gd name="connsiteY62" fmla="*/ 546836 h 588110"/>
              <a:gd name="connsiteX63" fmla="*/ 148219 w 260350"/>
              <a:gd name="connsiteY63" fmla="*/ 542306 h 588110"/>
              <a:gd name="connsiteX64" fmla="*/ 144997 w 260350"/>
              <a:gd name="connsiteY64" fmla="*/ 539070 h 588110"/>
              <a:gd name="connsiteX65" fmla="*/ 141130 w 260350"/>
              <a:gd name="connsiteY65" fmla="*/ 542306 h 588110"/>
              <a:gd name="connsiteX66" fmla="*/ 134686 w 260350"/>
              <a:gd name="connsiteY66" fmla="*/ 546189 h 588110"/>
              <a:gd name="connsiteX67" fmla="*/ 130175 w 260350"/>
              <a:gd name="connsiteY67" fmla="*/ 546836 h 588110"/>
              <a:gd name="connsiteX68" fmla="*/ 125664 w 260350"/>
              <a:gd name="connsiteY68" fmla="*/ 546189 h 588110"/>
              <a:gd name="connsiteX69" fmla="*/ 119220 w 260350"/>
              <a:gd name="connsiteY69" fmla="*/ 542306 h 588110"/>
              <a:gd name="connsiteX70" fmla="*/ 115998 w 260350"/>
              <a:gd name="connsiteY70" fmla="*/ 539070 h 588110"/>
              <a:gd name="connsiteX71" fmla="*/ 112131 w 260350"/>
              <a:gd name="connsiteY71" fmla="*/ 542306 h 588110"/>
              <a:gd name="connsiteX72" fmla="*/ 101176 w 260350"/>
              <a:gd name="connsiteY72" fmla="*/ 546836 h 588110"/>
              <a:gd name="connsiteX73" fmla="*/ 90220 w 260350"/>
              <a:gd name="connsiteY73" fmla="*/ 542306 h 588110"/>
              <a:gd name="connsiteX74" fmla="*/ 86998 w 260350"/>
              <a:gd name="connsiteY74" fmla="*/ 539070 h 588110"/>
              <a:gd name="connsiteX75" fmla="*/ 83132 w 260350"/>
              <a:gd name="connsiteY75" fmla="*/ 542306 h 588110"/>
              <a:gd name="connsiteX76" fmla="*/ 74110 w 260350"/>
              <a:gd name="connsiteY76" fmla="*/ 546189 h 588110"/>
              <a:gd name="connsiteX77" fmla="*/ 72176 w 260350"/>
              <a:gd name="connsiteY77" fmla="*/ 546836 h 588110"/>
              <a:gd name="connsiteX78" fmla="*/ 61221 w 260350"/>
              <a:gd name="connsiteY78" fmla="*/ 542306 h 588110"/>
              <a:gd name="connsiteX79" fmla="*/ 57999 w 260350"/>
              <a:gd name="connsiteY79" fmla="*/ 539070 h 588110"/>
              <a:gd name="connsiteX80" fmla="*/ 54132 w 260350"/>
              <a:gd name="connsiteY80" fmla="*/ 542306 h 588110"/>
              <a:gd name="connsiteX81" fmla="*/ 43177 w 260350"/>
              <a:gd name="connsiteY81" fmla="*/ 546836 h 588110"/>
              <a:gd name="connsiteX82" fmla="*/ 32866 w 260350"/>
              <a:gd name="connsiteY82" fmla="*/ 542306 h 588110"/>
              <a:gd name="connsiteX83" fmla="*/ 28999 w 260350"/>
              <a:gd name="connsiteY83" fmla="*/ 539070 h 588110"/>
              <a:gd name="connsiteX84" fmla="*/ 25133 w 260350"/>
              <a:gd name="connsiteY84" fmla="*/ 542306 h 588110"/>
              <a:gd name="connsiteX85" fmla="*/ 14822 w 260350"/>
              <a:gd name="connsiteY85" fmla="*/ 546836 h 588110"/>
              <a:gd name="connsiteX86" fmla="*/ 0 w 260350"/>
              <a:gd name="connsiteY86" fmla="*/ 534539 h 588110"/>
              <a:gd name="connsiteX87" fmla="*/ 42532 w 260350"/>
              <a:gd name="connsiteY87" fmla="*/ 394094 h 588110"/>
              <a:gd name="connsiteX88" fmla="*/ 85065 w 260350"/>
              <a:gd name="connsiteY88" fmla="*/ 233585 h 588110"/>
              <a:gd name="connsiteX89" fmla="*/ 76687 w 260350"/>
              <a:gd name="connsiteY89" fmla="*/ 179220 h 588110"/>
              <a:gd name="connsiteX90" fmla="*/ 59287 w 260350"/>
              <a:gd name="connsiteY90" fmla="*/ 210933 h 588110"/>
              <a:gd name="connsiteX91" fmla="*/ 46399 w 260350"/>
              <a:gd name="connsiteY91" fmla="*/ 323548 h 588110"/>
              <a:gd name="connsiteX92" fmla="*/ 46399 w 260350"/>
              <a:gd name="connsiteY92" fmla="*/ 340376 h 588110"/>
              <a:gd name="connsiteX93" fmla="*/ 29644 w 260350"/>
              <a:gd name="connsiteY93" fmla="*/ 357203 h 588110"/>
              <a:gd name="connsiteX94" fmla="*/ 12888 w 260350"/>
              <a:gd name="connsiteY94" fmla="*/ 340376 h 588110"/>
              <a:gd name="connsiteX95" fmla="*/ 12888 w 260350"/>
              <a:gd name="connsiteY95" fmla="*/ 323548 h 588110"/>
              <a:gd name="connsiteX96" fmla="*/ 19333 w 260350"/>
              <a:gd name="connsiteY96" fmla="*/ 230997 h 588110"/>
              <a:gd name="connsiteX97" fmla="*/ 63154 w 260350"/>
              <a:gd name="connsiteY97" fmla="*/ 146212 h 588110"/>
              <a:gd name="connsiteX98" fmla="*/ 107620 w 260350"/>
              <a:gd name="connsiteY98" fmla="*/ 126148 h 588110"/>
              <a:gd name="connsiteX99" fmla="*/ 130968 w 260350"/>
              <a:gd name="connsiteY99" fmla="*/ 124560 h 588110"/>
              <a:gd name="connsiteX100" fmla="*/ 148572 w 260350"/>
              <a:gd name="connsiteY100" fmla="*/ 125214 h 588110"/>
              <a:gd name="connsiteX101" fmla="*/ 149224 w 260350"/>
              <a:gd name="connsiteY101" fmla="*/ 133058 h 588110"/>
              <a:gd name="connsiteX102" fmla="*/ 147920 w 260350"/>
              <a:gd name="connsiteY102" fmla="*/ 146785 h 588110"/>
              <a:gd name="connsiteX103" fmla="*/ 144008 w 260350"/>
              <a:gd name="connsiteY103" fmla="*/ 156591 h 588110"/>
              <a:gd name="connsiteX104" fmla="*/ 142704 w 260350"/>
              <a:gd name="connsiteY104" fmla="*/ 159205 h 588110"/>
              <a:gd name="connsiteX105" fmla="*/ 134880 w 260350"/>
              <a:gd name="connsiteY105" fmla="*/ 177508 h 588110"/>
              <a:gd name="connsiteX106" fmla="*/ 136836 w 260350"/>
              <a:gd name="connsiteY106" fmla="*/ 189275 h 588110"/>
              <a:gd name="connsiteX107" fmla="*/ 138792 w 260350"/>
              <a:gd name="connsiteY107" fmla="*/ 197119 h 588110"/>
              <a:gd name="connsiteX108" fmla="*/ 137488 w 260350"/>
              <a:gd name="connsiteY108" fmla="*/ 201041 h 588110"/>
              <a:gd name="connsiteX109" fmla="*/ 133576 w 260350"/>
              <a:gd name="connsiteY109" fmla="*/ 202348 h 588110"/>
              <a:gd name="connsiteX110" fmla="*/ 128360 w 260350"/>
              <a:gd name="connsiteY110" fmla="*/ 202348 h 588110"/>
              <a:gd name="connsiteX111" fmla="*/ 124448 w 260350"/>
              <a:gd name="connsiteY111" fmla="*/ 201041 h 588110"/>
              <a:gd name="connsiteX112" fmla="*/ 123144 w 260350"/>
              <a:gd name="connsiteY112" fmla="*/ 197119 h 588110"/>
              <a:gd name="connsiteX113" fmla="*/ 125100 w 260350"/>
              <a:gd name="connsiteY113" fmla="*/ 189275 h 588110"/>
              <a:gd name="connsiteX114" fmla="*/ 127056 w 260350"/>
              <a:gd name="connsiteY114" fmla="*/ 177508 h 588110"/>
              <a:gd name="connsiteX115" fmla="*/ 119884 w 260350"/>
              <a:gd name="connsiteY115" fmla="*/ 159205 h 588110"/>
              <a:gd name="connsiteX116" fmla="*/ 117928 w 260350"/>
              <a:gd name="connsiteY116" fmla="*/ 156591 h 588110"/>
              <a:gd name="connsiteX117" fmla="*/ 114016 w 260350"/>
              <a:gd name="connsiteY117" fmla="*/ 146785 h 588110"/>
              <a:gd name="connsiteX118" fmla="*/ 112712 w 260350"/>
              <a:gd name="connsiteY118" fmla="*/ 133058 h 588110"/>
              <a:gd name="connsiteX119" fmla="*/ 113364 w 260350"/>
              <a:gd name="connsiteY119" fmla="*/ 125214 h 588110"/>
              <a:gd name="connsiteX120" fmla="*/ 130968 w 260350"/>
              <a:gd name="connsiteY120" fmla="*/ 124560 h 588110"/>
              <a:gd name="connsiteX121" fmla="*/ 143263 w 260350"/>
              <a:gd name="connsiteY121" fmla="*/ 1559 h 588110"/>
              <a:gd name="connsiteX122" fmla="*/ 184028 w 260350"/>
              <a:gd name="connsiteY122" fmla="*/ 67427 h 588110"/>
              <a:gd name="connsiteX123" fmla="*/ 118674 w 260350"/>
              <a:gd name="connsiteY123" fmla="*/ 108514 h 588110"/>
              <a:gd name="connsiteX124" fmla="*/ 77908 w 260350"/>
              <a:gd name="connsiteY124" fmla="*/ 42645 h 588110"/>
              <a:gd name="connsiteX125" fmla="*/ 143263 w 260350"/>
              <a:gd name="connsiteY125" fmla="*/ 1559 h 588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260350" h="588110">
                <a:moveTo>
                  <a:pt x="145415" y="546835"/>
                </a:moveTo>
                <a:cubicBezTo>
                  <a:pt x="148689" y="550060"/>
                  <a:pt x="153927" y="552640"/>
                  <a:pt x="159821" y="552640"/>
                </a:cubicBezTo>
                <a:cubicBezTo>
                  <a:pt x="165060" y="552640"/>
                  <a:pt x="170953" y="550060"/>
                  <a:pt x="174227" y="546835"/>
                </a:cubicBezTo>
                <a:cubicBezTo>
                  <a:pt x="177502" y="550060"/>
                  <a:pt x="182085" y="551995"/>
                  <a:pt x="187324" y="551995"/>
                </a:cubicBezTo>
                <a:cubicBezTo>
                  <a:pt x="187324" y="551995"/>
                  <a:pt x="187324" y="551995"/>
                  <a:pt x="187324" y="562313"/>
                </a:cubicBezTo>
                <a:cubicBezTo>
                  <a:pt x="187324" y="577147"/>
                  <a:pt x="175537" y="588110"/>
                  <a:pt x="161131" y="588110"/>
                </a:cubicBezTo>
                <a:cubicBezTo>
                  <a:pt x="146724" y="588110"/>
                  <a:pt x="134937" y="577147"/>
                  <a:pt x="134937" y="562313"/>
                </a:cubicBezTo>
                <a:cubicBezTo>
                  <a:pt x="134937" y="562313"/>
                  <a:pt x="134937" y="562313"/>
                  <a:pt x="134937" y="551995"/>
                </a:cubicBezTo>
                <a:cubicBezTo>
                  <a:pt x="138866" y="551350"/>
                  <a:pt x="142140" y="549415"/>
                  <a:pt x="145415" y="546835"/>
                </a:cubicBezTo>
                <a:close/>
                <a:moveTo>
                  <a:pt x="87312" y="546835"/>
                </a:moveTo>
                <a:cubicBezTo>
                  <a:pt x="90487" y="550060"/>
                  <a:pt x="96202" y="552640"/>
                  <a:pt x="101282" y="552640"/>
                </a:cubicBezTo>
                <a:cubicBezTo>
                  <a:pt x="106997" y="552640"/>
                  <a:pt x="112077" y="550060"/>
                  <a:pt x="115887" y="546835"/>
                </a:cubicBezTo>
                <a:cubicBezTo>
                  <a:pt x="118427" y="549415"/>
                  <a:pt x="121602" y="551350"/>
                  <a:pt x="125412" y="551995"/>
                </a:cubicBezTo>
                <a:cubicBezTo>
                  <a:pt x="125412" y="551995"/>
                  <a:pt x="125412" y="551995"/>
                  <a:pt x="125412" y="562313"/>
                </a:cubicBezTo>
                <a:cubicBezTo>
                  <a:pt x="125412" y="577147"/>
                  <a:pt x="113982" y="588110"/>
                  <a:pt x="100012" y="588110"/>
                </a:cubicBezTo>
                <a:cubicBezTo>
                  <a:pt x="86042" y="588110"/>
                  <a:pt x="74612" y="577147"/>
                  <a:pt x="74612" y="562313"/>
                </a:cubicBezTo>
                <a:cubicBezTo>
                  <a:pt x="74612" y="562313"/>
                  <a:pt x="74612" y="562313"/>
                  <a:pt x="74612" y="551995"/>
                </a:cubicBezTo>
                <a:cubicBezTo>
                  <a:pt x="79692" y="551995"/>
                  <a:pt x="84137" y="550060"/>
                  <a:pt x="87312" y="546835"/>
                </a:cubicBezTo>
                <a:close/>
                <a:moveTo>
                  <a:pt x="107620" y="126148"/>
                </a:moveTo>
                <a:cubicBezTo>
                  <a:pt x="107620" y="128090"/>
                  <a:pt x="106976" y="130032"/>
                  <a:pt x="106976" y="132620"/>
                </a:cubicBezTo>
                <a:cubicBezTo>
                  <a:pt x="107620" y="137151"/>
                  <a:pt x="107620" y="142329"/>
                  <a:pt x="108264" y="146859"/>
                </a:cubicBezTo>
                <a:cubicBezTo>
                  <a:pt x="108909" y="151390"/>
                  <a:pt x="110842" y="155920"/>
                  <a:pt x="113420" y="159156"/>
                </a:cubicBezTo>
                <a:cubicBezTo>
                  <a:pt x="118575" y="166275"/>
                  <a:pt x="121153" y="170806"/>
                  <a:pt x="121153" y="176631"/>
                </a:cubicBezTo>
                <a:cubicBezTo>
                  <a:pt x="121153" y="179867"/>
                  <a:pt x="120509" y="183103"/>
                  <a:pt x="119220" y="186986"/>
                </a:cubicBezTo>
                <a:cubicBezTo>
                  <a:pt x="117931" y="190222"/>
                  <a:pt x="117287" y="193458"/>
                  <a:pt x="117287" y="196047"/>
                </a:cubicBezTo>
                <a:cubicBezTo>
                  <a:pt x="117287" y="199283"/>
                  <a:pt x="118575" y="201872"/>
                  <a:pt x="120509" y="203814"/>
                </a:cubicBezTo>
                <a:cubicBezTo>
                  <a:pt x="122442" y="205755"/>
                  <a:pt x="125020" y="206403"/>
                  <a:pt x="127597" y="206403"/>
                </a:cubicBezTo>
                <a:cubicBezTo>
                  <a:pt x="127597" y="206403"/>
                  <a:pt x="127597" y="206403"/>
                  <a:pt x="132753" y="206403"/>
                </a:cubicBezTo>
                <a:cubicBezTo>
                  <a:pt x="135331" y="206403"/>
                  <a:pt x="137908" y="205755"/>
                  <a:pt x="139842" y="203814"/>
                </a:cubicBezTo>
                <a:cubicBezTo>
                  <a:pt x="141775" y="201872"/>
                  <a:pt x="143064" y="199283"/>
                  <a:pt x="143064" y="196047"/>
                </a:cubicBezTo>
                <a:cubicBezTo>
                  <a:pt x="143064" y="193458"/>
                  <a:pt x="142419" y="190222"/>
                  <a:pt x="141130" y="186986"/>
                </a:cubicBezTo>
                <a:cubicBezTo>
                  <a:pt x="139842" y="183103"/>
                  <a:pt x="139197" y="179867"/>
                  <a:pt x="139197" y="176631"/>
                </a:cubicBezTo>
                <a:cubicBezTo>
                  <a:pt x="139197" y="170806"/>
                  <a:pt x="141775" y="166275"/>
                  <a:pt x="146930" y="159156"/>
                </a:cubicBezTo>
                <a:cubicBezTo>
                  <a:pt x="146930" y="159156"/>
                  <a:pt x="147575" y="159156"/>
                  <a:pt x="147575" y="159156"/>
                </a:cubicBezTo>
                <a:cubicBezTo>
                  <a:pt x="149508" y="155920"/>
                  <a:pt x="151441" y="151390"/>
                  <a:pt x="152086" y="146859"/>
                </a:cubicBezTo>
                <a:cubicBezTo>
                  <a:pt x="152730" y="142329"/>
                  <a:pt x="153375" y="137151"/>
                  <a:pt x="153375" y="132620"/>
                </a:cubicBezTo>
                <a:cubicBezTo>
                  <a:pt x="153375" y="130032"/>
                  <a:pt x="153375" y="128090"/>
                  <a:pt x="152730" y="126148"/>
                </a:cubicBezTo>
                <a:cubicBezTo>
                  <a:pt x="170774" y="129384"/>
                  <a:pt x="185596" y="136504"/>
                  <a:pt x="197840" y="146212"/>
                </a:cubicBezTo>
                <a:cubicBezTo>
                  <a:pt x="214596" y="160451"/>
                  <a:pt x="225551" y="179220"/>
                  <a:pt x="232640" y="199930"/>
                </a:cubicBezTo>
                <a:cubicBezTo>
                  <a:pt x="246817" y="240058"/>
                  <a:pt x="247462" y="287304"/>
                  <a:pt x="247462" y="323548"/>
                </a:cubicBezTo>
                <a:cubicBezTo>
                  <a:pt x="247462" y="329373"/>
                  <a:pt x="247462" y="335198"/>
                  <a:pt x="247462" y="340376"/>
                </a:cubicBezTo>
                <a:cubicBezTo>
                  <a:pt x="247462" y="349436"/>
                  <a:pt x="240373" y="357203"/>
                  <a:pt x="230706" y="357203"/>
                </a:cubicBezTo>
                <a:cubicBezTo>
                  <a:pt x="221684" y="357203"/>
                  <a:pt x="213951" y="349436"/>
                  <a:pt x="213951" y="340376"/>
                </a:cubicBezTo>
                <a:cubicBezTo>
                  <a:pt x="213951" y="335198"/>
                  <a:pt x="213951" y="329373"/>
                  <a:pt x="213951" y="323548"/>
                </a:cubicBezTo>
                <a:cubicBezTo>
                  <a:pt x="213951" y="297012"/>
                  <a:pt x="213951" y="265299"/>
                  <a:pt x="208151" y="237469"/>
                </a:cubicBezTo>
                <a:cubicBezTo>
                  <a:pt x="203640" y="213522"/>
                  <a:pt x="195907" y="193458"/>
                  <a:pt x="183663" y="179220"/>
                </a:cubicBezTo>
                <a:cubicBezTo>
                  <a:pt x="179796" y="196047"/>
                  <a:pt x="175285" y="218700"/>
                  <a:pt x="175285" y="233585"/>
                </a:cubicBezTo>
                <a:cubicBezTo>
                  <a:pt x="175285" y="245883"/>
                  <a:pt x="195263" y="316429"/>
                  <a:pt x="215884" y="386328"/>
                </a:cubicBezTo>
                <a:cubicBezTo>
                  <a:pt x="237795" y="460757"/>
                  <a:pt x="260350" y="534539"/>
                  <a:pt x="260350" y="534539"/>
                </a:cubicBezTo>
                <a:cubicBezTo>
                  <a:pt x="260350" y="541011"/>
                  <a:pt x="253906" y="546836"/>
                  <a:pt x="246173" y="546836"/>
                </a:cubicBezTo>
                <a:cubicBezTo>
                  <a:pt x="241662" y="546836"/>
                  <a:pt x="237795" y="544895"/>
                  <a:pt x="235217" y="542306"/>
                </a:cubicBezTo>
                <a:cubicBezTo>
                  <a:pt x="235217" y="542306"/>
                  <a:pt x="235217" y="542306"/>
                  <a:pt x="231351" y="539070"/>
                </a:cubicBezTo>
                <a:cubicBezTo>
                  <a:pt x="231351" y="539070"/>
                  <a:pt x="231351" y="539070"/>
                  <a:pt x="228129" y="542306"/>
                </a:cubicBezTo>
                <a:cubicBezTo>
                  <a:pt x="224906" y="544895"/>
                  <a:pt x="221040" y="546836"/>
                  <a:pt x="217173" y="546836"/>
                </a:cubicBezTo>
                <a:cubicBezTo>
                  <a:pt x="212662" y="546836"/>
                  <a:pt x="208796" y="544895"/>
                  <a:pt x="206218" y="542306"/>
                </a:cubicBezTo>
                <a:cubicBezTo>
                  <a:pt x="206218" y="542306"/>
                  <a:pt x="206218" y="542306"/>
                  <a:pt x="202351" y="539070"/>
                </a:cubicBezTo>
                <a:cubicBezTo>
                  <a:pt x="202351" y="539070"/>
                  <a:pt x="202351" y="539070"/>
                  <a:pt x="199129" y="542306"/>
                </a:cubicBezTo>
                <a:cubicBezTo>
                  <a:pt x="195907" y="544895"/>
                  <a:pt x="192040" y="546836"/>
                  <a:pt x="188174" y="546836"/>
                </a:cubicBezTo>
                <a:cubicBezTo>
                  <a:pt x="187529" y="546836"/>
                  <a:pt x="186885" y="546189"/>
                  <a:pt x="186241" y="546189"/>
                </a:cubicBezTo>
                <a:cubicBezTo>
                  <a:pt x="182374" y="546189"/>
                  <a:pt x="179796" y="544895"/>
                  <a:pt x="177219" y="542306"/>
                </a:cubicBezTo>
                <a:cubicBezTo>
                  <a:pt x="177219" y="542306"/>
                  <a:pt x="177219" y="542306"/>
                  <a:pt x="173352" y="539070"/>
                </a:cubicBezTo>
                <a:cubicBezTo>
                  <a:pt x="173352" y="539070"/>
                  <a:pt x="173352" y="539070"/>
                  <a:pt x="170130" y="542306"/>
                </a:cubicBezTo>
                <a:cubicBezTo>
                  <a:pt x="167552" y="544895"/>
                  <a:pt x="163041" y="546836"/>
                  <a:pt x="159175" y="546836"/>
                </a:cubicBezTo>
                <a:cubicBezTo>
                  <a:pt x="155308" y="546836"/>
                  <a:pt x="150797" y="544895"/>
                  <a:pt x="148219" y="542306"/>
                </a:cubicBezTo>
                <a:cubicBezTo>
                  <a:pt x="148219" y="542306"/>
                  <a:pt x="148219" y="542306"/>
                  <a:pt x="144997" y="539070"/>
                </a:cubicBezTo>
                <a:cubicBezTo>
                  <a:pt x="144997" y="539070"/>
                  <a:pt x="144997" y="539070"/>
                  <a:pt x="141130" y="542306"/>
                </a:cubicBezTo>
                <a:cubicBezTo>
                  <a:pt x="139197" y="544247"/>
                  <a:pt x="137264" y="545542"/>
                  <a:pt x="134686" y="546189"/>
                </a:cubicBezTo>
                <a:cubicBezTo>
                  <a:pt x="133397" y="546189"/>
                  <a:pt x="131464" y="546836"/>
                  <a:pt x="130175" y="546836"/>
                </a:cubicBezTo>
                <a:cubicBezTo>
                  <a:pt x="128886" y="546836"/>
                  <a:pt x="127597" y="546189"/>
                  <a:pt x="125664" y="546189"/>
                </a:cubicBezTo>
                <a:cubicBezTo>
                  <a:pt x="123731" y="545542"/>
                  <a:pt x="121153" y="544247"/>
                  <a:pt x="119220" y="542306"/>
                </a:cubicBezTo>
                <a:cubicBezTo>
                  <a:pt x="119220" y="542306"/>
                  <a:pt x="119220" y="542306"/>
                  <a:pt x="115998" y="539070"/>
                </a:cubicBezTo>
                <a:cubicBezTo>
                  <a:pt x="115998" y="539070"/>
                  <a:pt x="115998" y="539070"/>
                  <a:pt x="112131" y="542306"/>
                </a:cubicBezTo>
                <a:cubicBezTo>
                  <a:pt x="109553" y="544895"/>
                  <a:pt x="105687" y="546836"/>
                  <a:pt x="101176" y="546836"/>
                </a:cubicBezTo>
                <a:cubicBezTo>
                  <a:pt x="97309" y="546836"/>
                  <a:pt x="93443" y="544895"/>
                  <a:pt x="90220" y="542306"/>
                </a:cubicBezTo>
                <a:cubicBezTo>
                  <a:pt x="90220" y="542306"/>
                  <a:pt x="90220" y="542306"/>
                  <a:pt x="86998" y="539070"/>
                </a:cubicBezTo>
                <a:cubicBezTo>
                  <a:pt x="86998" y="539070"/>
                  <a:pt x="86998" y="539070"/>
                  <a:pt x="83132" y="542306"/>
                </a:cubicBezTo>
                <a:cubicBezTo>
                  <a:pt x="81198" y="544895"/>
                  <a:pt x="77976" y="546189"/>
                  <a:pt x="74110" y="546189"/>
                </a:cubicBezTo>
                <a:cubicBezTo>
                  <a:pt x="73465" y="546189"/>
                  <a:pt x="72821" y="546836"/>
                  <a:pt x="72176" y="546836"/>
                </a:cubicBezTo>
                <a:cubicBezTo>
                  <a:pt x="68310" y="546836"/>
                  <a:pt x="64443" y="544895"/>
                  <a:pt x="61221" y="542306"/>
                </a:cubicBezTo>
                <a:cubicBezTo>
                  <a:pt x="61221" y="542306"/>
                  <a:pt x="61221" y="542306"/>
                  <a:pt x="57999" y="539070"/>
                </a:cubicBezTo>
                <a:cubicBezTo>
                  <a:pt x="57999" y="539070"/>
                  <a:pt x="57999" y="539070"/>
                  <a:pt x="54132" y="542306"/>
                </a:cubicBezTo>
                <a:cubicBezTo>
                  <a:pt x="51554" y="544895"/>
                  <a:pt x="47688" y="546836"/>
                  <a:pt x="43177" y="546836"/>
                </a:cubicBezTo>
                <a:cubicBezTo>
                  <a:pt x="39310" y="546836"/>
                  <a:pt x="35444" y="544895"/>
                  <a:pt x="32866" y="542306"/>
                </a:cubicBezTo>
                <a:cubicBezTo>
                  <a:pt x="32866" y="542306"/>
                  <a:pt x="32866" y="542306"/>
                  <a:pt x="28999" y="539070"/>
                </a:cubicBezTo>
                <a:cubicBezTo>
                  <a:pt x="28999" y="539070"/>
                  <a:pt x="28999" y="539070"/>
                  <a:pt x="25133" y="542306"/>
                </a:cubicBezTo>
                <a:cubicBezTo>
                  <a:pt x="22555" y="544895"/>
                  <a:pt x="18688" y="546836"/>
                  <a:pt x="14822" y="546836"/>
                </a:cubicBezTo>
                <a:cubicBezTo>
                  <a:pt x="6444" y="546836"/>
                  <a:pt x="0" y="541011"/>
                  <a:pt x="0" y="534539"/>
                </a:cubicBezTo>
                <a:cubicBezTo>
                  <a:pt x="0" y="534539"/>
                  <a:pt x="21266" y="465935"/>
                  <a:pt x="42532" y="394094"/>
                </a:cubicBezTo>
                <a:cubicBezTo>
                  <a:pt x="63799" y="322254"/>
                  <a:pt x="85065" y="246530"/>
                  <a:pt x="85065" y="233585"/>
                </a:cubicBezTo>
                <a:cubicBezTo>
                  <a:pt x="85065" y="218700"/>
                  <a:pt x="80554" y="196047"/>
                  <a:pt x="76687" y="179220"/>
                </a:cubicBezTo>
                <a:cubicBezTo>
                  <a:pt x="69598" y="187633"/>
                  <a:pt x="63799" y="198636"/>
                  <a:pt x="59287" y="210933"/>
                </a:cubicBezTo>
                <a:cubicBezTo>
                  <a:pt x="47688" y="243941"/>
                  <a:pt x="46399" y="287951"/>
                  <a:pt x="46399" y="323548"/>
                </a:cubicBezTo>
                <a:cubicBezTo>
                  <a:pt x="46399" y="329373"/>
                  <a:pt x="46399" y="334551"/>
                  <a:pt x="46399" y="340376"/>
                </a:cubicBezTo>
                <a:cubicBezTo>
                  <a:pt x="46399" y="349436"/>
                  <a:pt x="38666" y="357203"/>
                  <a:pt x="29644" y="357203"/>
                </a:cubicBezTo>
                <a:cubicBezTo>
                  <a:pt x="19977" y="357203"/>
                  <a:pt x="12888" y="349436"/>
                  <a:pt x="12888" y="340376"/>
                </a:cubicBezTo>
                <a:cubicBezTo>
                  <a:pt x="12888" y="335198"/>
                  <a:pt x="12888" y="329373"/>
                  <a:pt x="12888" y="323548"/>
                </a:cubicBezTo>
                <a:cubicBezTo>
                  <a:pt x="12888" y="296365"/>
                  <a:pt x="12888" y="263357"/>
                  <a:pt x="19333" y="230997"/>
                </a:cubicBezTo>
                <a:cubicBezTo>
                  <a:pt x="25777" y="199283"/>
                  <a:pt x="37377" y="167570"/>
                  <a:pt x="63154" y="146212"/>
                </a:cubicBezTo>
                <a:cubicBezTo>
                  <a:pt x="74754" y="136504"/>
                  <a:pt x="90220" y="129384"/>
                  <a:pt x="107620" y="126148"/>
                </a:cubicBezTo>
                <a:close/>
                <a:moveTo>
                  <a:pt x="130968" y="124560"/>
                </a:moveTo>
                <a:cubicBezTo>
                  <a:pt x="137488" y="124560"/>
                  <a:pt x="143356" y="124560"/>
                  <a:pt x="148572" y="125214"/>
                </a:cubicBezTo>
                <a:cubicBezTo>
                  <a:pt x="149224" y="127829"/>
                  <a:pt x="149224" y="130443"/>
                  <a:pt x="149224" y="133058"/>
                </a:cubicBezTo>
                <a:cubicBezTo>
                  <a:pt x="149224" y="137634"/>
                  <a:pt x="148572" y="142210"/>
                  <a:pt x="147920" y="146785"/>
                </a:cubicBezTo>
                <a:cubicBezTo>
                  <a:pt x="147268" y="151361"/>
                  <a:pt x="145964" y="154630"/>
                  <a:pt x="144008" y="156591"/>
                </a:cubicBezTo>
                <a:cubicBezTo>
                  <a:pt x="143356" y="157244"/>
                  <a:pt x="142704" y="157898"/>
                  <a:pt x="142704" y="159205"/>
                </a:cubicBezTo>
                <a:cubicBezTo>
                  <a:pt x="137488" y="165088"/>
                  <a:pt x="134880" y="170972"/>
                  <a:pt x="134880" y="177508"/>
                </a:cubicBezTo>
                <a:cubicBezTo>
                  <a:pt x="134880" y="181430"/>
                  <a:pt x="135532" y="184699"/>
                  <a:pt x="136836" y="189275"/>
                </a:cubicBezTo>
                <a:cubicBezTo>
                  <a:pt x="138140" y="192543"/>
                  <a:pt x="138792" y="195158"/>
                  <a:pt x="138792" y="197119"/>
                </a:cubicBezTo>
                <a:cubicBezTo>
                  <a:pt x="138792" y="199734"/>
                  <a:pt x="138140" y="200387"/>
                  <a:pt x="137488" y="201041"/>
                </a:cubicBezTo>
                <a:cubicBezTo>
                  <a:pt x="136836" y="201695"/>
                  <a:pt x="135532" y="202348"/>
                  <a:pt x="133576" y="202348"/>
                </a:cubicBezTo>
                <a:cubicBezTo>
                  <a:pt x="133576" y="202348"/>
                  <a:pt x="133576" y="202348"/>
                  <a:pt x="128360" y="202348"/>
                </a:cubicBezTo>
                <a:cubicBezTo>
                  <a:pt x="126404" y="202348"/>
                  <a:pt x="125100" y="201695"/>
                  <a:pt x="124448" y="201041"/>
                </a:cubicBezTo>
                <a:cubicBezTo>
                  <a:pt x="123796" y="200387"/>
                  <a:pt x="123144" y="199734"/>
                  <a:pt x="123144" y="197119"/>
                </a:cubicBezTo>
                <a:cubicBezTo>
                  <a:pt x="123144" y="195158"/>
                  <a:pt x="123796" y="192543"/>
                  <a:pt x="125100" y="189275"/>
                </a:cubicBezTo>
                <a:cubicBezTo>
                  <a:pt x="126404" y="184699"/>
                  <a:pt x="127056" y="181430"/>
                  <a:pt x="127056" y="177508"/>
                </a:cubicBezTo>
                <a:cubicBezTo>
                  <a:pt x="127056" y="170972"/>
                  <a:pt x="124448" y="165088"/>
                  <a:pt x="119884" y="159205"/>
                </a:cubicBezTo>
                <a:cubicBezTo>
                  <a:pt x="119232" y="157898"/>
                  <a:pt x="118580" y="157244"/>
                  <a:pt x="117928" y="156591"/>
                </a:cubicBezTo>
                <a:cubicBezTo>
                  <a:pt x="115972" y="154630"/>
                  <a:pt x="114668" y="151361"/>
                  <a:pt x="114016" y="146785"/>
                </a:cubicBezTo>
                <a:cubicBezTo>
                  <a:pt x="113364" y="142210"/>
                  <a:pt x="112712" y="137634"/>
                  <a:pt x="112712" y="133058"/>
                </a:cubicBezTo>
                <a:cubicBezTo>
                  <a:pt x="112712" y="130443"/>
                  <a:pt x="113364" y="127829"/>
                  <a:pt x="113364" y="125214"/>
                </a:cubicBezTo>
                <a:cubicBezTo>
                  <a:pt x="119232" y="124560"/>
                  <a:pt x="125100" y="124560"/>
                  <a:pt x="130968" y="124560"/>
                </a:cubicBezTo>
                <a:close/>
                <a:moveTo>
                  <a:pt x="143263" y="1559"/>
                </a:moveTo>
                <a:cubicBezTo>
                  <a:pt x="172381" y="8081"/>
                  <a:pt x="190499" y="38080"/>
                  <a:pt x="184028" y="67427"/>
                </a:cubicBezTo>
                <a:cubicBezTo>
                  <a:pt x="176911" y="96775"/>
                  <a:pt x="147792" y="115035"/>
                  <a:pt x="118674" y="108514"/>
                </a:cubicBezTo>
                <a:cubicBezTo>
                  <a:pt x="89555" y="101340"/>
                  <a:pt x="71437" y="71993"/>
                  <a:pt x="77908" y="42645"/>
                </a:cubicBezTo>
                <a:cubicBezTo>
                  <a:pt x="85026" y="12646"/>
                  <a:pt x="114144" y="-5615"/>
                  <a:pt x="143263" y="1559"/>
                </a:cubicBezTo>
                <a:close/>
              </a:path>
            </a:pathLst>
          </a:custGeom>
          <a:solidFill>
            <a:schemeClr val="accent5">
              <a:lumMod val="60000"/>
              <a:lumOff val="40000"/>
            </a:schemeClr>
          </a:solidFill>
          <a:ln>
            <a:noFill/>
          </a:ln>
        </p:spPr>
        <p:txBody>
          <a:bodyPr vert="horz" wrap="square" lIns="91440" tIns="45720" rIns="91440" bIns="45720" numCol="1" anchor="t" anchorCtr="0" compatLnSpc="1">
            <a:noAutofit/>
          </a:bodyPr>
          <a:lstStyle/>
          <a:p>
            <a:endParaRPr lang="zh-CN" altLang="en-US"/>
          </a:p>
        </p:txBody>
      </p:sp>
      <p:sp>
        <p:nvSpPr>
          <p:cNvPr id="48" name="任意多边形 47"/>
          <p:cNvSpPr/>
          <p:nvPr/>
        </p:nvSpPr>
        <p:spPr bwMode="auto">
          <a:xfrm>
            <a:off x="7346637" y="3250807"/>
            <a:ext cx="232012" cy="524096"/>
          </a:xfrm>
          <a:custGeom>
            <a:avLst/>
            <a:gdLst>
              <a:gd name="connsiteX0" fmla="*/ 145415 w 260350"/>
              <a:gd name="connsiteY0" fmla="*/ 546835 h 588110"/>
              <a:gd name="connsiteX1" fmla="*/ 159821 w 260350"/>
              <a:gd name="connsiteY1" fmla="*/ 552640 h 588110"/>
              <a:gd name="connsiteX2" fmla="*/ 174227 w 260350"/>
              <a:gd name="connsiteY2" fmla="*/ 546835 h 588110"/>
              <a:gd name="connsiteX3" fmla="*/ 187324 w 260350"/>
              <a:gd name="connsiteY3" fmla="*/ 551995 h 588110"/>
              <a:gd name="connsiteX4" fmla="*/ 187324 w 260350"/>
              <a:gd name="connsiteY4" fmla="*/ 562313 h 588110"/>
              <a:gd name="connsiteX5" fmla="*/ 161131 w 260350"/>
              <a:gd name="connsiteY5" fmla="*/ 588110 h 588110"/>
              <a:gd name="connsiteX6" fmla="*/ 134937 w 260350"/>
              <a:gd name="connsiteY6" fmla="*/ 562313 h 588110"/>
              <a:gd name="connsiteX7" fmla="*/ 134937 w 260350"/>
              <a:gd name="connsiteY7" fmla="*/ 551995 h 588110"/>
              <a:gd name="connsiteX8" fmla="*/ 145415 w 260350"/>
              <a:gd name="connsiteY8" fmla="*/ 546835 h 588110"/>
              <a:gd name="connsiteX9" fmla="*/ 87312 w 260350"/>
              <a:gd name="connsiteY9" fmla="*/ 546835 h 588110"/>
              <a:gd name="connsiteX10" fmla="*/ 101282 w 260350"/>
              <a:gd name="connsiteY10" fmla="*/ 552640 h 588110"/>
              <a:gd name="connsiteX11" fmla="*/ 115887 w 260350"/>
              <a:gd name="connsiteY11" fmla="*/ 546835 h 588110"/>
              <a:gd name="connsiteX12" fmla="*/ 125412 w 260350"/>
              <a:gd name="connsiteY12" fmla="*/ 551995 h 588110"/>
              <a:gd name="connsiteX13" fmla="*/ 125412 w 260350"/>
              <a:gd name="connsiteY13" fmla="*/ 562313 h 588110"/>
              <a:gd name="connsiteX14" fmla="*/ 100012 w 260350"/>
              <a:gd name="connsiteY14" fmla="*/ 588110 h 588110"/>
              <a:gd name="connsiteX15" fmla="*/ 74612 w 260350"/>
              <a:gd name="connsiteY15" fmla="*/ 562313 h 588110"/>
              <a:gd name="connsiteX16" fmla="*/ 74612 w 260350"/>
              <a:gd name="connsiteY16" fmla="*/ 551995 h 588110"/>
              <a:gd name="connsiteX17" fmla="*/ 87312 w 260350"/>
              <a:gd name="connsiteY17" fmla="*/ 546835 h 588110"/>
              <a:gd name="connsiteX18" fmla="*/ 107620 w 260350"/>
              <a:gd name="connsiteY18" fmla="*/ 126148 h 588110"/>
              <a:gd name="connsiteX19" fmla="*/ 106976 w 260350"/>
              <a:gd name="connsiteY19" fmla="*/ 132620 h 588110"/>
              <a:gd name="connsiteX20" fmla="*/ 108264 w 260350"/>
              <a:gd name="connsiteY20" fmla="*/ 146859 h 588110"/>
              <a:gd name="connsiteX21" fmla="*/ 113420 w 260350"/>
              <a:gd name="connsiteY21" fmla="*/ 159156 h 588110"/>
              <a:gd name="connsiteX22" fmla="*/ 121153 w 260350"/>
              <a:gd name="connsiteY22" fmla="*/ 176631 h 588110"/>
              <a:gd name="connsiteX23" fmla="*/ 119220 w 260350"/>
              <a:gd name="connsiteY23" fmla="*/ 186986 h 588110"/>
              <a:gd name="connsiteX24" fmla="*/ 117287 w 260350"/>
              <a:gd name="connsiteY24" fmla="*/ 196047 h 588110"/>
              <a:gd name="connsiteX25" fmla="*/ 120509 w 260350"/>
              <a:gd name="connsiteY25" fmla="*/ 203814 h 588110"/>
              <a:gd name="connsiteX26" fmla="*/ 127597 w 260350"/>
              <a:gd name="connsiteY26" fmla="*/ 206403 h 588110"/>
              <a:gd name="connsiteX27" fmla="*/ 132753 w 260350"/>
              <a:gd name="connsiteY27" fmla="*/ 206403 h 588110"/>
              <a:gd name="connsiteX28" fmla="*/ 139842 w 260350"/>
              <a:gd name="connsiteY28" fmla="*/ 203814 h 588110"/>
              <a:gd name="connsiteX29" fmla="*/ 143064 w 260350"/>
              <a:gd name="connsiteY29" fmla="*/ 196047 h 588110"/>
              <a:gd name="connsiteX30" fmla="*/ 141130 w 260350"/>
              <a:gd name="connsiteY30" fmla="*/ 186986 h 588110"/>
              <a:gd name="connsiteX31" fmla="*/ 139197 w 260350"/>
              <a:gd name="connsiteY31" fmla="*/ 176631 h 588110"/>
              <a:gd name="connsiteX32" fmla="*/ 146930 w 260350"/>
              <a:gd name="connsiteY32" fmla="*/ 159156 h 588110"/>
              <a:gd name="connsiteX33" fmla="*/ 147575 w 260350"/>
              <a:gd name="connsiteY33" fmla="*/ 159156 h 588110"/>
              <a:gd name="connsiteX34" fmla="*/ 152086 w 260350"/>
              <a:gd name="connsiteY34" fmla="*/ 146859 h 588110"/>
              <a:gd name="connsiteX35" fmla="*/ 153375 w 260350"/>
              <a:gd name="connsiteY35" fmla="*/ 132620 h 588110"/>
              <a:gd name="connsiteX36" fmla="*/ 152730 w 260350"/>
              <a:gd name="connsiteY36" fmla="*/ 126148 h 588110"/>
              <a:gd name="connsiteX37" fmla="*/ 197840 w 260350"/>
              <a:gd name="connsiteY37" fmla="*/ 146212 h 588110"/>
              <a:gd name="connsiteX38" fmla="*/ 232640 w 260350"/>
              <a:gd name="connsiteY38" fmla="*/ 199930 h 588110"/>
              <a:gd name="connsiteX39" fmla="*/ 247462 w 260350"/>
              <a:gd name="connsiteY39" fmla="*/ 323548 h 588110"/>
              <a:gd name="connsiteX40" fmla="*/ 247462 w 260350"/>
              <a:gd name="connsiteY40" fmla="*/ 340376 h 588110"/>
              <a:gd name="connsiteX41" fmla="*/ 230706 w 260350"/>
              <a:gd name="connsiteY41" fmla="*/ 357203 h 588110"/>
              <a:gd name="connsiteX42" fmla="*/ 213951 w 260350"/>
              <a:gd name="connsiteY42" fmla="*/ 340376 h 588110"/>
              <a:gd name="connsiteX43" fmla="*/ 213951 w 260350"/>
              <a:gd name="connsiteY43" fmla="*/ 323548 h 588110"/>
              <a:gd name="connsiteX44" fmla="*/ 208151 w 260350"/>
              <a:gd name="connsiteY44" fmla="*/ 237469 h 588110"/>
              <a:gd name="connsiteX45" fmla="*/ 183663 w 260350"/>
              <a:gd name="connsiteY45" fmla="*/ 179220 h 588110"/>
              <a:gd name="connsiteX46" fmla="*/ 175285 w 260350"/>
              <a:gd name="connsiteY46" fmla="*/ 233585 h 588110"/>
              <a:gd name="connsiteX47" fmla="*/ 215884 w 260350"/>
              <a:gd name="connsiteY47" fmla="*/ 386328 h 588110"/>
              <a:gd name="connsiteX48" fmla="*/ 260350 w 260350"/>
              <a:gd name="connsiteY48" fmla="*/ 534539 h 588110"/>
              <a:gd name="connsiteX49" fmla="*/ 246173 w 260350"/>
              <a:gd name="connsiteY49" fmla="*/ 546836 h 588110"/>
              <a:gd name="connsiteX50" fmla="*/ 235217 w 260350"/>
              <a:gd name="connsiteY50" fmla="*/ 542306 h 588110"/>
              <a:gd name="connsiteX51" fmla="*/ 231351 w 260350"/>
              <a:gd name="connsiteY51" fmla="*/ 539070 h 588110"/>
              <a:gd name="connsiteX52" fmla="*/ 228129 w 260350"/>
              <a:gd name="connsiteY52" fmla="*/ 542306 h 588110"/>
              <a:gd name="connsiteX53" fmla="*/ 217173 w 260350"/>
              <a:gd name="connsiteY53" fmla="*/ 546836 h 588110"/>
              <a:gd name="connsiteX54" fmla="*/ 206218 w 260350"/>
              <a:gd name="connsiteY54" fmla="*/ 542306 h 588110"/>
              <a:gd name="connsiteX55" fmla="*/ 202351 w 260350"/>
              <a:gd name="connsiteY55" fmla="*/ 539070 h 588110"/>
              <a:gd name="connsiteX56" fmla="*/ 199129 w 260350"/>
              <a:gd name="connsiteY56" fmla="*/ 542306 h 588110"/>
              <a:gd name="connsiteX57" fmla="*/ 188174 w 260350"/>
              <a:gd name="connsiteY57" fmla="*/ 546836 h 588110"/>
              <a:gd name="connsiteX58" fmla="*/ 186241 w 260350"/>
              <a:gd name="connsiteY58" fmla="*/ 546189 h 588110"/>
              <a:gd name="connsiteX59" fmla="*/ 177219 w 260350"/>
              <a:gd name="connsiteY59" fmla="*/ 542306 h 588110"/>
              <a:gd name="connsiteX60" fmla="*/ 173352 w 260350"/>
              <a:gd name="connsiteY60" fmla="*/ 539070 h 588110"/>
              <a:gd name="connsiteX61" fmla="*/ 170130 w 260350"/>
              <a:gd name="connsiteY61" fmla="*/ 542306 h 588110"/>
              <a:gd name="connsiteX62" fmla="*/ 159175 w 260350"/>
              <a:gd name="connsiteY62" fmla="*/ 546836 h 588110"/>
              <a:gd name="connsiteX63" fmla="*/ 148219 w 260350"/>
              <a:gd name="connsiteY63" fmla="*/ 542306 h 588110"/>
              <a:gd name="connsiteX64" fmla="*/ 144997 w 260350"/>
              <a:gd name="connsiteY64" fmla="*/ 539070 h 588110"/>
              <a:gd name="connsiteX65" fmla="*/ 141130 w 260350"/>
              <a:gd name="connsiteY65" fmla="*/ 542306 h 588110"/>
              <a:gd name="connsiteX66" fmla="*/ 134686 w 260350"/>
              <a:gd name="connsiteY66" fmla="*/ 546189 h 588110"/>
              <a:gd name="connsiteX67" fmla="*/ 130175 w 260350"/>
              <a:gd name="connsiteY67" fmla="*/ 546836 h 588110"/>
              <a:gd name="connsiteX68" fmla="*/ 125664 w 260350"/>
              <a:gd name="connsiteY68" fmla="*/ 546189 h 588110"/>
              <a:gd name="connsiteX69" fmla="*/ 119220 w 260350"/>
              <a:gd name="connsiteY69" fmla="*/ 542306 h 588110"/>
              <a:gd name="connsiteX70" fmla="*/ 115998 w 260350"/>
              <a:gd name="connsiteY70" fmla="*/ 539070 h 588110"/>
              <a:gd name="connsiteX71" fmla="*/ 112131 w 260350"/>
              <a:gd name="connsiteY71" fmla="*/ 542306 h 588110"/>
              <a:gd name="connsiteX72" fmla="*/ 101176 w 260350"/>
              <a:gd name="connsiteY72" fmla="*/ 546836 h 588110"/>
              <a:gd name="connsiteX73" fmla="*/ 90220 w 260350"/>
              <a:gd name="connsiteY73" fmla="*/ 542306 h 588110"/>
              <a:gd name="connsiteX74" fmla="*/ 86998 w 260350"/>
              <a:gd name="connsiteY74" fmla="*/ 539070 h 588110"/>
              <a:gd name="connsiteX75" fmla="*/ 83132 w 260350"/>
              <a:gd name="connsiteY75" fmla="*/ 542306 h 588110"/>
              <a:gd name="connsiteX76" fmla="*/ 74110 w 260350"/>
              <a:gd name="connsiteY76" fmla="*/ 546189 h 588110"/>
              <a:gd name="connsiteX77" fmla="*/ 72176 w 260350"/>
              <a:gd name="connsiteY77" fmla="*/ 546836 h 588110"/>
              <a:gd name="connsiteX78" fmla="*/ 61221 w 260350"/>
              <a:gd name="connsiteY78" fmla="*/ 542306 h 588110"/>
              <a:gd name="connsiteX79" fmla="*/ 57999 w 260350"/>
              <a:gd name="connsiteY79" fmla="*/ 539070 h 588110"/>
              <a:gd name="connsiteX80" fmla="*/ 54132 w 260350"/>
              <a:gd name="connsiteY80" fmla="*/ 542306 h 588110"/>
              <a:gd name="connsiteX81" fmla="*/ 43177 w 260350"/>
              <a:gd name="connsiteY81" fmla="*/ 546836 h 588110"/>
              <a:gd name="connsiteX82" fmla="*/ 32866 w 260350"/>
              <a:gd name="connsiteY82" fmla="*/ 542306 h 588110"/>
              <a:gd name="connsiteX83" fmla="*/ 28999 w 260350"/>
              <a:gd name="connsiteY83" fmla="*/ 539070 h 588110"/>
              <a:gd name="connsiteX84" fmla="*/ 25133 w 260350"/>
              <a:gd name="connsiteY84" fmla="*/ 542306 h 588110"/>
              <a:gd name="connsiteX85" fmla="*/ 14822 w 260350"/>
              <a:gd name="connsiteY85" fmla="*/ 546836 h 588110"/>
              <a:gd name="connsiteX86" fmla="*/ 0 w 260350"/>
              <a:gd name="connsiteY86" fmla="*/ 534539 h 588110"/>
              <a:gd name="connsiteX87" fmla="*/ 42532 w 260350"/>
              <a:gd name="connsiteY87" fmla="*/ 394094 h 588110"/>
              <a:gd name="connsiteX88" fmla="*/ 85065 w 260350"/>
              <a:gd name="connsiteY88" fmla="*/ 233585 h 588110"/>
              <a:gd name="connsiteX89" fmla="*/ 76687 w 260350"/>
              <a:gd name="connsiteY89" fmla="*/ 179220 h 588110"/>
              <a:gd name="connsiteX90" fmla="*/ 59287 w 260350"/>
              <a:gd name="connsiteY90" fmla="*/ 210933 h 588110"/>
              <a:gd name="connsiteX91" fmla="*/ 46399 w 260350"/>
              <a:gd name="connsiteY91" fmla="*/ 323548 h 588110"/>
              <a:gd name="connsiteX92" fmla="*/ 46399 w 260350"/>
              <a:gd name="connsiteY92" fmla="*/ 340376 h 588110"/>
              <a:gd name="connsiteX93" fmla="*/ 29644 w 260350"/>
              <a:gd name="connsiteY93" fmla="*/ 357203 h 588110"/>
              <a:gd name="connsiteX94" fmla="*/ 12888 w 260350"/>
              <a:gd name="connsiteY94" fmla="*/ 340376 h 588110"/>
              <a:gd name="connsiteX95" fmla="*/ 12888 w 260350"/>
              <a:gd name="connsiteY95" fmla="*/ 323548 h 588110"/>
              <a:gd name="connsiteX96" fmla="*/ 19333 w 260350"/>
              <a:gd name="connsiteY96" fmla="*/ 230997 h 588110"/>
              <a:gd name="connsiteX97" fmla="*/ 63154 w 260350"/>
              <a:gd name="connsiteY97" fmla="*/ 146212 h 588110"/>
              <a:gd name="connsiteX98" fmla="*/ 107620 w 260350"/>
              <a:gd name="connsiteY98" fmla="*/ 126148 h 588110"/>
              <a:gd name="connsiteX99" fmla="*/ 130968 w 260350"/>
              <a:gd name="connsiteY99" fmla="*/ 124560 h 588110"/>
              <a:gd name="connsiteX100" fmla="*/ 148572 w 260350"/>
              <a:gd name="connsiteY100" fmla="*/ 125214 h 588110"/>
              <a:gd name="connsiteX101" fmla="*/ 149224 w 260350"/>
              <a:gd name="connsiteY101" fmla="*/ 133058 h 588110"/>
              <a:gd name="connsiteX102" fmla="*/ 147920 w 260350"/>
              <a:gd name="connsiteY102" fmla="*/ 146785 h 588110"/>
              <a:gd name="connsiteX103" fmla="*/ 144008 w 260350"/>
              <a:gd name="connsiteY103" fmla="*/ 156591 h 588110"/>
              <a:gd name="connsiteX104" fmla="*/ 142704 w 260350"/>
              <a:gd name="connsiteY104" fmla="*/ 159205 h 588110"/>
              <a:gd name="connsiteX105" fmla="*/ 134880 w 260350"/>
              <a:gd name="connsiteY105" fmla="*/ 177508 h 588110"/>
              <a:gd name="connsiteX106" fmla="*/ 136836 w 260350"/>
              <a:gd name="connsiteY106" fmla="*/ 189275 h 588110"/>
              <a:gd name="connsiteX107" fmla="*/ 138792 w 260350"/>
              <a:gd name="connsiteY107" fmla="*/ 197119 h 588110"/>
              <a:gd name="connsiteX108" fmla="*/ 137488 w 260350"/>
              <a:gd name="connsiteY108" fmla="*/ 201041 h 588110"/>
              <a:gd name="connsiteX109" fmla="*/ 133576 w 260350"/>
              <a:gd name="connsiteY109" fmla="*/ 202348 h 588110"/>
              <a:gd name="connsiteX110" fmla="*/ 128360 w 260350"/>
              <a:gd name="connsiteY110" fmla="*/ 202348 h 588110"/>
              <a:gd name="connsiteX111" fmla="*/ 124448 w 260350"/>
              <a:gd name="connsiteY111" fmla="*/ 201041 h 588110"/>
              <a:gd name="connsiteX112" fmla="*/ 123144 w 260350"/>
              <a:gd name="connsiteY112" fmla="*/ 197119 h 588110"/>
              <a:gd name="connsiteX113" fmla="*/ 125100 w 260350"/>
              <a:gd name="connsiteY113" fmla="*/ 189275 h 588110"/>
              <a:gd name="connsiteX114" fmla="*/ 127056 w 260350"/>
              <a:gd name="connsiteY114" fmla="*/ 177508 h 588110"/>
              <a:gd name="connsiteX115" fmla="*/ 119884 w 260350"/>
              <a:gd name="connsiteY115" fmla="*/ 159205 h 588110"/>
              <a:gd name="connsiteX116" fmla="*/ 117928 w 260350"/>
              <a:gd name="connsiteY116" fmla="*/ 156591 h 588110"/>
              <a:gd name="connsiteX117" fmla="*/ 114016 w 260350"/>
              <a:gd name="connsiteY117" fmla="*/ 146785 h 588110"/>
              <a:gd name="connsiteX118" fmla="*/ 112712 w 260350"/>
              <a:gd name="connsiteY118" fmla="*/ 133058 h 588110"/>
              <a:gd name="connsiteX119" fmla="*/ 113364 w 260350"/>
              <a:gd name="connsiteY119" fmla="*/ 125214 h 588110"/>
              <a:gd name="connsiteX120" fmla="*/ 130968 w 260350"/>
              <a:gd name="connsiteY120" fmla="*/ 124560 h 588110"/>
              <a:gd name="connsiteX121" fmla="*/ 143263 w 260350"/>
              <a:gd name="connsiteY121" fmla="*/ 1559 h 588110"/>
              <a:gd name="connsiteX122" fmla="*/ 184028 w 260350"/>
              <a:gd name="connsiteY122" fmla="*/ 67427 h 588110"/>
              <a:gd name="connsiteX123" fmla="*/ 118674 w 260350"/>
              <a:gd name="connsiteY123" fmla="*/ 108514 h 588110"/>
              <a:gd name="connsiteX124" fmla="*/ 77908 w 260350"/>
              <a:gd name="connsiteY124" fmla="*/ 42645 h 588110"/>
              <a:gd name="connsiteX125" fmla="*/ 143263 w 260350"/>
              <a:gd name="connsiteY125" fmla="*/ 1559 h 588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260350" h="588110">
                <a:moveTo>
                  <a:pt x="145415" y="546835"/>
                </a:moveTo>
                <a:cubicBezTo>
                  <a:pt x="148689" y="550060"/>
                  <a:pt x="153927" y="552640"/>
                  <a:pt x="159821" y="552640"/>
                </a:cubicBezTo>
                <a:cubicBezTo>
                  <a:pt x="165060" y="552640"/>
                  <a:pt x="170953" y="550060"/>
                  <a:pt x="174227" y="546835"/>
                </a:cubicBezTo>
                <a:cubicBezTo>
                  <a:pt x="177502" y="550060"/>
                  <a:pt x="182085" y="551995"/>
                  <a:pt x="187324" y="551995"/>
                </a:cubicBezTo>
                <a:cubicBezTo>
                  <a:pt x="187324" y="551995"/>
                  <a:pt x="187324" y="551995"/>
                  <a:pt x="187324" y="562313"/>
                </a:cubicBezTo>
                <a:cubicBezTo>
                  <a:pt x="187324" y="577147"/>
                  <a:pt x="175537" y="588110"/>
                  <a:pt x="161131" y="588110"/>
                </a:cubicBezTo>
                <a:cubicBezTo>
                  <a:pt x="146724" y="588110"/>
                  <a:pt x="134937" y="577147"/>
                  <a:pt x="134937" y="562313"/>
                </a:cubicBezTo>
                <a:cubicBezTo>
                  <a:pt x="134937" y="562313"/>
                  <a:pt x="134937" y="562313"/>
                  <a:pt x="134937" y="551995"/>
                </a:cubicBezTo>
                <a:cubicBezTo>
                  <a:pt x="138866" y="551350"/>
                  <a:pt x="142140" y="549415"/>
                  <a:pt x="145415" y="546835"/>
                </a:cubicBezTo>
                <a:close/>
                <a:moveTo>
                  <a:pt x="87312" y="546835"/>
                </a:moveTo>
                <a:cubicBezTo>
                  <a:pt x="90487" y="550060"/>
                  <a:pt x="96202" y="552640"/>
                  <a:pt x="101282" y="552640"/>
                </a:cubicBezTo>
                <a:cubicBezTo>
                  <a:pt x="106997" y="552640"/>
                  <a:pt x="112077" y="550060"/>
                  <a:pt x="115887" y="546835"/>
                </a:cubicBezTo>
                <a:cubicBezTo>
                  <a:pt x="118427" y="549415"/>
                  <a:pt x="121602" y="551350"/>
                  <a:pt x="125412" y="551995"/>
                </a:cubicBezTo>
                <a:cubicBezTo>
                  <a:pt x="125412" y="551995"/>
                  <a:pt x="125412" y="551995"/>
                  <a:pt x="125412" y="562313"/>
                </a:cubicBezTo>
                <a:cubicBezTo>
                  <a:pt x="125412" y="577147"/>
                  <a:pt x="113982" y="588110"/>
                  <a:pt x="100012" y="588110"/>
                </a:cubicBezTo>
                <a:cubicBezTo>
                  <a:pt x="86042" y="588110"/>
                  <a:pt x="74612" y="577147"/>
                  <a:pt x="74612" y="562313"/>
                </a:cubicBezTo>
                <a:cubicBezTo>
                  <a:pt x="74612" y="562313"/>
                  <a:pt x="74612" y="562313"/>
                  <a:pt x="74612" y="551995"/>
                </a:cubicBezTo>
                <a:cubicBezTo>
                  <a:pt x="79692" y="551995"/>
                  <a:pt x="84137" y="550060"/>
                  <a:pt x="87312" y="546835"/>
                </a:cubicBezTo>
                <a:close/>
                <a:moveTo>
                  <a:pt x="107620" y="126148"/>
                </a:moveTo>
                <a:cubicBezTo>
                  <a:pt x="107620" y="128090"/>
                  <a:pt x="106976" y="130032"/>
                  <a:pt x="106976" y="132620"/>
                </a:cubicBezTo>
                <a:cubicBezTo>
                  <a:pt x="107620" y="137151"/>
                  <a:pt x="107620" y="142329"/>
                  <a:pt x="108264" y="146859"/>
                </a:cubicBezTo>
                <a:cubicBezTo>
                  <a:pt x="108909" y="151390"/>
                  <a:pt x="110842" y="155920"/>
                  <a:pt x="113420" y="159156"/>
                </a:cubicBezTo>
                <a:cubicBezTo>
                  <a:pt x="118575" y="166275"/>
                  <a:pt x="121153" y="170806"/>
                  <a:pt x="121153" y="176631"/>
                </a:cubicBezTo>
                <a:cubicBezTo>
                  <a:pt x="121153" y="179867"/>
                  <a:pt x="120509" y="183103"/>
                  <a:pt x="119220" y="186986"/>
                </a:cubicBezTo>
                <a:cubicBezTo>
                  <a:pt x="117931" y="190222"/>
                  <a:pt x="117287" y="193458"/>
                  <a:pt x="117287" y="196047"/>
                </a:cubicBezTo>
                <a:cubicBezTo>
                  <a:pt x="117287" y="199283"/>
                  <a:pt x="118575" y="201872"/>
                  <a:pt x="120509" y="203814"/>
                </a:cubicBezTo>
                <a:cubicBezTo>
                  <a:pt x="122442" y="205755"/>
                  <a:pt x="125020" y="206403"/>
                  <a:pt x="127597" y="206403"/>
                </a:cubicBezTo>
                <a:cubicBezTo>
                  <a:pt x="127597" y="206403"/>
                  <a:pt x="127597" y="206403"/>
                  <a:pt x="132753" y="206403"/>
                </a:cubicBezTo>
                <a:cubicBezTo>
                  <a:pt x="135331" y="206403"/>
                  <a:pt x="137908" y="205755"/>
                  <a:pt x="139842" y="203814"/>
                </a:cubicBezTo>
                <a:cubicBezTo>
                  <a:pt x="141775" y="201872"/>
                  <a:pt x="143064" y="199283"/>
                  <a:pt x="143064" y="196047"/>
                </a:cubicBezTo>
                <a:cubicBezTo>
                  <a:pt x="143064" y="193458"/>
                  <a:pt x="142419" y="190222"/>
                  <a:pt x="141130" y="186986"/>
                </a:cubicBezTo>
                <a:cubicBezTo>
                  <a:pt x="139842" y="183103"/>
                  <a:pt x="139197" y="179867"/>
                  <a:pt x="139197" y="176631"/>
                </a:cubicBezTo>
                <a:cubicBezTo>
                  <a:pt x="139197" y="170806"/>
                  <a:pt x="141775" y="166275"/>
                  <a:pt x="146930" y="159156"/>
                </a:cubicBezTo>
                <a:cubicBezTo>
                  <a:pt x="146930" y="159156"/>
                  <a:pt x="147575" y="159156"/>
                  <a:pt x="147575" y="159156"/>
                </a:cubicBezTo>
                <a:cubicBezTo>
                  <a:pt x="149508" y="155920"/>
                  <a:pt x="151441" y="151390"/>
                  <a:pt x="152086" y="146859"/>
                </a:cubicBezTo>
                <a:cubicBezTo>
                  <a:pt x="152730" y="142329"/>
                  <a:pt x="153375" y="137151"/>
                  <a:pt x="153375" y="132620"/>
                </a:cubicBezTo>
                <a:cubicBezTo>
                  <a:pt x="153375" y="130032"/>
                  <a:pt x="153375" y="128090"/>
                  <a:pt x="152730" y="126148"/>
                </a:cubicBezTo>
                <a:cubicBezTo>
                  <a:pt x="170774" y="129384"/>
                  <a:pt x="185596" y="136504"/>
                  <a:pt x="197840" y="146212"/>
                </a:cubicBezTo>
                <a:cubicBezTo>
                  <a:pt x="214596" y="160451"/>
                  <a:pt x="225551" y="179220"/>
                  <a:pt x="232640" y="199930"/>
                </a:cubicBezTo>
                <a:cubicBezTo>
                  <a:pt x="246817" y="240058"/>
                  <a:pt x="247462" y="287304"/>
                  <a:pt x="247462" y="323548"/>
                </a:cubicBezTo>
                <a:cubicBezTo>
                  <a:pt x="247462" y="329373"/>
                  <a:pt x="247462" y="335198"/>
                  <a:pt x="247462" y="340376"/>
                </a:cubicBezTo>
                <a:cubicBezTo>
                  <a:pt x="247462" y="349436"/>
                  <a:pt x="240373" y="357203"/>
                  <a:pt x="230706" y="357203"/>
                </a:cubicBezTo>
                <a:cubicBezTo>
                  <a:pt x="221684" y="357203"/>
                  <a:pt x="213951" y="349436"/>
                  <a:pt x="213951" y="340376"/>
                </a:cubicBezTo>
                <a:cubicBezTo>
                  <a:pt x="213951" y="335198"/>
                  <a:pt x="213951" y="329373"/>
                  <a:pt x="213951" y="323548"/>
                </a:cubicBezTo>
                <a:cubicBezTo>
                  <a:pt x="213951" y="297012"/>
                  <a:pt x="213951" y="265299"/>
                  <a:pt x="208151" y="237469"/>
                </a:cubicBezTo>
                <a:cubicBezTo>
                  <a:pt x="203640" y="213522"/>
                  <a:pt x="195907" y="193458"/>
                  <a:pt x="183663" y="179220"/>
                </a:cubicBezTo>
                <a:cubicBezTo>
                  <a:pt x="179796" y="196047"/>
                  <a:pt x="175285" y="218700"/>
                  <a:pt x="175285" y="233585"/>
                </a:cubicBezTo>
                <a:cubicBezTo>
                  <a:pt x="175285" y="245883"/>
                  <a:pt x="195263" y="316429"/>
                  <a:pt x="215884" y="386328"/>
                </a:cubicBezTo>
                <a:cubicBezTo>
                  <a:pt x="237795" y="460757"/>
                  <a:pt x="260350" y="534539"/>
                  <a:pt x="260350" y="534539"/>
                </a:cubicBezTo>
                <a:cubicBezTo>
                  <a:pt x="260350" y="541011"/>
                  <a:pt x="253906" y="546836"/>
                  <a:pt x="246173" y="546836"/>
                </a:cubicBezTo>
                <a:cubicBezTo>
                  <a:pt x="241662" y="546836"/>
                  <a:pt x="237795" y="544895"/>
                  <a:pt x="235217" y="542306"/>
                </a:cubicBezTo>
                <a:cubicBezTo>
                  <a:pt x="235217" y="542306"/>
                  <a:pt x="235217" y="542306"/>
                  <a:pt x="231351" y="539070"/>
                </a:cubicBezTo>
                <a:cubicBezTo>
                  <a:pt x="231351" y="539070"/>
                  <a:pt x="231351" y="539070"/>
                  <a:pt x="228129" y="542306"/>
                </a:cubicBezTo>
                <a:cubicBezTo>
                  <a:pt x="224906" y="544895"/>
                  <a:pt x="221040" y="546836"/>
                  <a:pt x="217173" y="546836"/>
                </a:cubicBezTo>
                <a:cubicBezTo>
                  <a:pt x="212662" y="546836"/>
                  <a:pt x="208796" y="544895"/>
                  <a:pt x="206218" y="542306"/>
                </a:cubicBezTo>
                <a:cubicBezTo>
                  <a:pt x="206218" y="542306"/>
                  <a:pt x="206218" y="542306"/>
                  <a:pt x="202351" y="539070"/>
                </a:cubicBezTo>
                <a:cubicBezTo>
                  <a:pt x="202351" y="539070"/>
                  <a:pt x="202351" y="539070"/>
                  <a:pt x="199129" y="542306"/>
                </a:cubicBezTo>
                <a:cubicBezTo>
                  <a:pt x="195907" y="544895"/>
                  <a:pt x="192040" y="546836"/>
                  <a:pt x="188174" y="546836"/>
                </a:cubicBezTo>
                <a:cubicBezTo>
                  <a:pt x="187529" y="546836"/>
                  <a:pt x="186885" y="546189"/>
                  <a:pt x="186241" y="546189"/>
                </a:cubicBezTo>
                <a:cubicBezTo>
                  <a:pt x="182374" y="546189"/>
                  <a:pt x="179796" y="544895"/>
                  <a:pt x="177219" y="542306"/>
                </a:cubicBezTo>
                <a:cubicBezTo>
                  <a:pt x="177219" y="542306"/>
                  <a:pt x="177219" y="542306"/>
                  <a:pt x="173352" y="539070"/>
                </a:cubicBezTo>
                <a:cubicBezTo>
                  <a:pt x="173352" y="539070"/>
                  <a:pt x="173352" y="539070"/>
                  <a:pt x="170130" y="542306"/>
                </a:cubicBezTo>
                <a:cubicBezTo>
                  <a:pt x="167552" y="544895"/>
                  <a:pt x="163041" y="546836"/>
                  <a:pt x="159175" y="546836"/>
                </a:cubicBezTo>
                <a:cubicBezTo>
                  <a:pt x="155308" y="546836"/>
                  <a:pt x="150797" y="544895"/>
                  <a:pt x="148219" y="542306"/>
                </a:cubicBezTo>
                <a:cubicBezTo>
                  <a:pt x="148219" y="542306"/>
                  <a:pt x="148219" y="542306"/>
                  <a:pt x="144997" y="539070"/>
                </a:cubicBezTo>
                <a:cubicBezTo>
                  <a:pt x="144997" y="539070"/>
                  <a:pt x="144997" y="539070"/>
                  <a:pt x="141130" y="542306"/>
                </a:cubicBezTo>
                <a:cubicBezTo>
                  <a:pt x="139197" y="544247"/>
                  <a:pt x="137264" y="545542"/>
                  <a:pt x="134686" y="546189"/>
                </a:cubicBezTo>
                <a:cubicBezTo>
                  <a:pt x="133397" y="546189"/>
                  <a:pt x="131464" y="546836"/>
                  <a:pt x="130175" y="546836"/>
                </a:cubicBezTo>
                <a:cubicBezTo>
                  <a:pt x="128886" y="546836"/>
                  <a:pt x="127597" y="546189"/>
                  <a:pt x="125664" y="546189"/>
                </a:cubicBezTo>
                <a:cubicBezTo>
                  <a:pt x="123731" y="545542"/>
                  <a:pt x="121153" y="544247"/>
                  <a:pt x="119220" y="542306"/>
                </a:cubicBezTo>
                <a:cubicBezTo>
                  <a:pt x="119220" y="542306"/>
                  <a:pt x="119220" y="542306"/>
                  <a:pt x="115998" y="539070"/>
                </a:cubicBezTo>
                <a:cubicBezTo>
                  <a:pt x="115998" y="539070"/>
                  <a:pt x="115998" y="539070"/>
                  <a:pt x="112131" y="542306"/>
                </a:cubicBezTo>
                <a:cubicBezTo>
                  <a:pt x="109553" y="544895"/>
                  <a:pt x="105687" y="546836"/>
                  <a:pt x="101176" y="546836"/>
                </a:cubicBezTo>
                <a:cubicBezTo>
                  <a:pt x="97309" y="546836"/>
                  <a:pt x="93443" y="544895"/>
                  <a:pt x="90220" y="542306"/>
                </a:cubicBezTo>
                <a:cubicBezTo>
                  <a:pt x="90220" y="542306"/>
                  <a:pt x="90220" y="542306"/>
                  <a:pt x="86998" y="539070"/>
                </a:cubicBezTo>
                <a:cubicBezTo>
                  <a:pt x="86998" y="539070"/>
                  <a:pt x="86998" y="539070"/>
                  <a:pt x="83132" y="542306"/>
                </a:cubicBezTo>
                <a:cubicBezTo>
                  <a:pt x="81198" y="544895"/>
                  <a:pt x="77976" y="546189"/>
                  <a:pt x="74110" y="546189"/>
                </a:cubicBezTo>
                <a:cubicBezTo>
                  <a:pt x="73465" y="546189"/>
                  <a:pt x="72821" y="546836"/>
                  <a:pt x="72176" y="546836"/>
                </a:cubicBezTo>
                <a:cubicBezTo>
                  <a:pt x="68310" y="546836"/>
                  <a:pt x="64443" y="544895"/>
                  <a:pt x="61221" y="542306"/>
                </a:cubicBezTo>
                <a:cubicBezTo>
                  <a:pt x="61221" y="542306"/>
                  <a:pt x="61221" y="542306"/>
                  <a:pt x="57999" y="539070"/>
                </a:cubicBezTo>
                <a:cubicBezTo>
                  <a:pt x="57999" y="539070"/>
                  <a:pt x="57999" y="539070"/>
                  <a:pt x="54132" y="542306"/>
                </a:cubicBezTo>
                <a:cubicBezTo>
                  <a:pt x="51554" y="544895"/>
                  <a:pt x="47688" y="546836"/>
                  <a:pt x="43177" y="546836"/>
                </a:cubicBezTo>
                <a:cubicBezTo>
                  <a:pt x="39310" y="546836"/>
                  <a:pt x="35444" y="544895"/>
                  <a:pt x="32866" y="542306"/>
                </a:cubicBezTo>
                <a:cubicBezTo>
                  <a:pt x="32866" y="542306"/>
                  <a:pt x="32866" y="542306"/>
                  <a:pt x="28999" y="539070"/>
                </a:cubicBezTo>
                <a:cubicBezTo>
                  <a:pt x="28999" y="539070"/>
                  <a:pt x="28999" y="539070"/>
                  <a:pt x="25133" y="542306"/>
                </a:cubicBezTo>
                <a:cubicBezTo>
                  <a:pt x="22555" y="544895"/>
                  <a:pt x="18688" y="546836"/>
                  <a:pt x="14822" y="546836"/>
                </a:cubicBezTo>
                <a:cubicBezTo>
                  <a:pt x="6444" y="546836"/>
                  <a:pt x="0" y="541011"/>
                  <a:pt x="0" y="534539"/>
                </a:cubicBezTo>
                <a:cubicBezTo>
                  <a:pt x="0" y="534539"/>
                  <a:pt x="21266" y="465935"/>
                  <a:pt x="42532" y="394094"/>
                </a:cubicBezTo>
                <a:cubicBezTo>
                  <a:pt x="63799" y="322254"/>
                  <a:pt x="85065" y="246530"/>
                  <a:pt x="85065" y="233585"/>
                </a:cubicBezTo>
                <a:cubicBezTo>
                  <a:pt x="85065" y="218700"/>
                  <a:pt x="80554" y="196047"/>
                  <a:pt x="76687" y="179220"/>
                </a:cubicBezTo>
                <a:cubicBezTo>
                  <a:pt x="69598" y="187633"/>
                  <a:pt x="63799" y="198636"/>
                  <a:pt x="59287" y="210933"/>
                </a:cubicBezTo>
                <a:cubicBezTo>
                  <a:pt x="47688" y="243941"/>
                  <a:pt x="46399" y="287951"/>
                  <a:pt x="46399" y="323548"/>
                </a:cubicBezTo>
                <a:cubicBezTo>
                  <a:pt x="46399" y="329373"/>
                  <a:pt x="46399" y="334551"/>
                  <a:pt x="46399" y="340376"/>
                </a:cubicBezTo>
                <a:cubicBezTo>
                  <a:pt x="46399" y="349436"/>
                  <a:pt x="38666" y="357203"/>
                  <a:pt x="29644" y="357203"/>
                </a:cubicBezTo>
                <a:cubicBezTo>
                  <a:pt x="19977" y="357203"/>
                  <a:pt x="12888" y="349436"/>
                  <a:pt x="12888" y="340376"/>
                </a:cubicBezTo>
                <a:cubicBezTo>
                  <a:pt x="12888" y="335198"/>
                  <a:pt x="12888" y="329373"/>
                  <a:pt x="12888" y="323548"/>
                </a:cubicBezTo>
                <a:cubicBezTo>
                  <a:pt x="12888" y="296365"/>
                  <a:pt x="12888" y="263357"/>
                  <a:pt x="19333" y="230997"/>
                </a:cubicBezTo>
                <a:cubicBezTo>
                  <a:pt x="25777" y="199283"/>
                  <a:pt x="37377" y="167570"/>
                  <a:pt x="63154" y="146212"/>
                </a:cubicBezTo>
                <a:cubicBezTo>
                  <a:pt x="74754" y="136504"/>
                  <a:pt x="90220" y="129384"/>
                  <a:pt x="107620" y="126148"/>
                </a:cubicBezTo>
                <a:close/>
                <a:moveTo>
                  <a:pt x="130968" y="124560"/>
                </a:moveTo>
                <a:cubicBezTo>
                  <a:pt x="137488" y="124560"/>
                  <a:pt x="143356" y="124560"/>
                  <a:pt x="148572" y="125214"/>
                </a:cubicBezTo>
                <a:cubicBezTo>
                  <a:pt x="149224" y="127829"/>
                  <a:pt x="149224" y="130443"/>
                  <a:pt x="149224" y="133058"/>
                </a:cubicBezTo>
                <a:cubicBezTo>
                  <a:pt x="149224" y="137634"/>
                  <a:pt x="148572" y="142210"/>
                  <a:pt x="147920" y="146785"/>
                </a:cubicBezTo>
                <a:cubicBezTo>
                  <a:pt x="147268" y="151361"/>
                  <a:pt x="145964" y="154630"/>
                  <a:pt x="144008" y="156591"/>
                </a:cubicBezTo>
                <a:cubicBezTo>
                  <a:pt x="143356" y="157244"/>
                  <a:pt x="142704" y="157898"/>
                  <a:pt x="142704" y="159205"/>
                </a:cubicBezTo>
                <a:cubicBezTo>
                  <a:pt x="137488" y="165088"/>
                  <a:pt x="134880" y="170972"/>
                  <a:pt x="134880" y="177508"/>
                </a:cubicBezTo>
                <a:cubicBezTo>
                  <a:pt x="134880" y="181430"/>
                  <a:pt x="135532" y="184699"/>
                  <a:pt x="136836" y="189275"/>
                </a:cubicBezTo>
                <a:cubicBezTo>
                  <a:pt x="138140" y="192543"/>
                  <a:pt x="138792" y="195158"/>
                  <a:pt x="138792" y="197119"/>
                </a:cubicBezTo>
                <a:cubicBezTo>
                  <a:pt x="138792" y="199734"/>
                  <a:pt x="138140" y="200387"/>
                  <a:pt x="137488" y="201041"/>
                </a:cubicBezTo>
                <a:cubicBezTo>
                  <a:pt x="136836" y="201695"/>
                  <a:pt x="135532" y="202348"/>
                  <a:pt x="133576" y="202348"/>
                </a:cubicBezTo>
                <a:cubicBezTo>
                  <a:pt x="133576" y="202348"/>
                  <a:pt x="133576" y="202348"/>
                  <a:pt x="128360" y="202348"/>
                </a:cubicBezTo>
                <a:cubicBezTo>
                  <a:pt x="126404" y="202348"/>
                  <a:pt x="125100" y="201695"/>
                  <a:pt x="124448" y="201041"/>
                </a:cubicBezTo>
                <a:cubicBezTo>
                  <a:pt x="123796" y="200387"/>
                  <a:pt x="123144" y="199734"/>
                  <a:pt x="123144" y="197119"/>
                </a:cubicBezTo>
                <a:cubicBezTo>
                  <a:pt x="123144" y="195158"/>
                  <a:pt x="123796" y="192543"/>
                  <a:pt x="125100" y="189275"/>
                </a:cubicBezTo>
                <a:cubicBezTo>
                  <a:pt x="126404" y="184699"/>
                  <a:pt x="127056" y="181430"/>
                  <a:pt x="127056" y="177508"/>
                </a:cubicBezTo>
                <a:cubicBezTo>
                  <a:pt x="127056" y="170972"/>
                  <a:pt x="124448" y="165088"/>
                  <a:pt x="119884" y="159205"/>
                </a:cubicBezTo>
                <a:cubicBezTo>
                  <a:pt x="119232" y="157898"/>
                  <a:pt x="118580" y="157244"/>
                  <a:pt x="117928" y="156591"/>
                </a:cubicBezTo>
                <a:cubicBezTo>
                  <a:pt x="115972" y="154630"/>
                  <a:pt x="114668" y="151361"/>
                  <a:pt x="114016" y="146785"/>
                </a:cubicBezTo>
                <a:cubicBezTo>
                  <a:pt x="113364" y="142210"/>
                  <a:pt x="112712" y="137634"/>
                  <a:pt x="112712" y="133058"/>
                </a:cubicBezTo>
                <a:cubicBezTo>
                  <a:pt x="112712" y="130443"/>
                  <a:pt x="113364" y="127829"/>
                  <a:pt x="113364" y="125214"/>
                </a:cubicBezTo>
                <a:cubicBezTo>
                  <a:pt x="119232" y="124560"/>
                  <a:pt x="125100" y="124560"/>
                  <a:pt x="130968" y="124560"/>
                </a:cubicBezTo>
                <a:close/>
                <a:moveTo>
                  <a:pt x="143263" y="1559"/>
                </a:moveTo>
                <a:cubicBezTo>
                  <a:pt x="172381" y="8081"/>
                  <a:pt x="190499" y="38080"/>
                  <a:pt x="184028" y="67427"/>
                </a:cubicBezTo>
                <a:cubicBezTo>
                  <a:pt x="176911" y="96775"/>
                  <a:pt x="147792" y="115035"/>
                  <a:pt x="118674" y="108514"/>
                </a:cubicBezTo>
                <a:cubicBezTo>
                  <a:pt x="89555" y="101340"/>
                  <a:pt x="71437" y="71993"/>
                  <a:pt x="77908" y="42645"/>
                </a:cubicBezTo>
                <a:cubicBezTo>
                  <a:pt x="85026" y="12646"/>
                  <a:pt x="114144" y="-5615"/>
                  <a:pt x="143263" y="1559"/>
                </a:cubicBezTo>
                <a:close/>
              </a:path>
            </a:pathLst>
          </a:custGeom>
          <a:solidFill>
            <a:schemeClr val="accent5">
              <a:lumMod val="60000"/>
              <a:lumOff val="40000"/>
            </a:schemeClr>
          </a:solidFill>
          <a:ln>
            <a:noFill/>
          </a:ln>
        </p:spPr>
        <p:txBody>
          <a:bodyPr vert="horz" wrap="square" lIns="91440" tIns="45720" rIns="91440" bIns="45720" numCol="1" anchor="t" anchorCtr="0" compatLnSpc="1">
            <a:noAutofit/>
          </a:bodyPr>
          <a:lstStyle/>
          <a:p>
            <a:endParaRPr lang="zh-CN" altLang="en-US"/>
          </a:p>
        </p:txBody>
      </p:sp>
      <p:grpSp>
        <p:nvGrpSpPr>
          <p:cNvPr id="66" name="组合 65"/>
          <p:cNvGrpSpPr/>
          <p:nvPr/>
        </p:nvGrpSpPr>
        <p:grpSpPr>
          <a:xfrm>
            <a:off x="8357293" y="2458995"/>
            <a:ext cx="227768" cy="543244"/>
            <a:chOff x="6323013" y="4137025"/>
            <a:chExt cx="255587" cy="609601"/>
          </a:xfrm>
        </p:grpSpPr>
        <p:sp>
          <p:nvSpPr>
            <p:cNvPr id="67" name="Freeform 492"/>
            <p:cNvSpPr/>
            <p:nvPr/>
          </p:nvSpPr>
          <p:spPr bwMode="auto">
            <a:xfrm>
              <a:off x="6388100" y="4137025"/>
              <a:ext cx="125412" cy="125413"/>
            </a:xfrm>
            <a:custGeom>
              <a:avLst/>
              <a:gdLst>
                <a:gd name="T0" fmla="*/ 11 w 198"/>
                <a:gd name="T1" fmla="*/ 78 h 198"/>
                <a:gd name="T2" fmla="*/ 78 w 198"/>
                <a:gd name="T3" fmla="*/ 186 h 198"/>
                <a:gd name="T4" fmla="*/ 186 w 198"/>
                <a:gd name="T5" fmla="*/ 119 h 198"/>
                <a:gd name="T6" fmla="*/ 119 w 198"/>
                <a:gd name="T7" fmla="*/ 11 h 198"/>
                <a:gd name="T8" fmla="*/ 11 w 198"/>
                <a:gd name="T9" fmla="*/ 78 h 198"/>
              </a:gdLst>
              <a:ahLst/>
              <a:cxnLst>
                <a:cxn ang="0">
                  <a:pos x="T0" y="T1"/>
                </a:cxn>
                <a:cxn ang="0">
                  <a:pos x="T2" y="T3"/>
                </a:cxn>
                <a:cxn ang="0">
                  <a:pos x="T4" y="T5"/>
                </a:cxn>
                <a:cxn ang="0">
                  <a:pos x="T6" y="T7"/>
                </a:cxn>
                <a:cxn ang="0">
                  <a:pos x="T8" y="T9"/>
                </a:cxn>
              </a:cxnLst>
              <a:rect l="0" t="0" r="r" b="b"/>
              <a:pathLst>
                <a:path w="198" h="198">
                  <a:moveTo>
                    <a:pt x="11" y="78"/>
                  </a:moveTo>
                  <a:cubicBezTo>
                    <a:pt x="0" y="127"/>
                    <a:pt x="30" y="175"/>
                    <a:pt x="78" y="186"/>
                  </a:cubicBezTo>
                  <a:cubicBezTo>
                    <a:pt x="127" y="198"/>
                    <a:pt x="175" y="168"/>
                    <a:pt x="186" y="119"/>
                  </a:cubicBezTo>
                  <a:cubicBezTo>
                    <a:pt x="198" y="71"/>
                    <a:pt x="168" y="22"/>
                    <a:pt x="119" y="11"/>
                  </a:cubicBezTo>
                  <a:cubicBezTo>
                    <a:pt x="71" y="0"/>
                    <a:pt x="22" y="30"/>
                    <a:pt x="11" y="78"/>
                  </a:cubicBez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493"/>
            <p:cNvSpPr>
              <a:spLocks noEditPoints="1"/>
            </p:cNvSpPr>
            <p:nvPr/>
          </p:nvSpPr>
          <p:spPr bwMode="auto">
            <a:xfrm>
              <a:off x="6323013" y="4271963"/>
              <a:ext cx="255587" cy="474663"/>
            </a:xfrm>
            <a:custGeom>
              <a:avLst/>
              <a:gdLst>
                <a:gd name="T0" fmla="*/ 34 w 400"/>
                <a:gd name="T1" fmla="*/ 383 h 745"/>
                <a:gd name="T2" fmla="*/ 36 w 400"/>
                <a:gd name="T3" fmla="*/ 383 h 745"/>
                <a:gd name="T4" fmla="*/ 66 w 400"/>
                <a:gd name="T5" fmla="*/ 349 h 745"/>
                <a:gd name="T6" fmla="*/ 64 w 400"/>
                <a:gd name="T7" fmla="*/ 277 h 745"/>
                <a:gd name="T8" fmla="*/ 92 w 400"/>
                <a:gd name="T9" fmla="*/ 97 h 745"/>
                <a:gd name="T10" fmla="*/ 92 w 400"/>
                <a:gd name="T11" fmla="*/ 228 h 745"/>
                <a:gd name="T12" fmla="*/ 92 w 400"/>
                <a:gd name="T13" fmla="*/ 304 h 745"/>
                <a:gd name="T14" fmla="*/ 92 w 400"/>
                <a:gd name="T15" fmla="*/ 696 h 745"/>
                <a:gd name="T16" fmla="*/ 141 w 400"/>
                <a:gd name="T17" fmla="*/ 745 h 745"/>
                <a:gd name="T18" fmla="*/ 190 w 400"/>
                <a:gd name="T19" fmla="*/ 696 h 745"/>
                <a:gd name="T20" fmla="*/ 190 w 400"/>
                <a:gd name="T21" fmla="*/ 335 h 745"/>
                <a:gd name="T22" fmla="*/ 209 w 400"/>
                <a:gd name="T23" fmla="*/ 335 h 745"/>
                <a:gd name="T24" fmla="*/ 209 w 400"/>
                <a:gd name="T25" fmla="*/ 696 h 745"/>
                <a:gd name="T26" fmla="*/ 258 w 400"/>
                <a:gd name="T27" fmla="*/ 745 h 745"/>
                <a:gd name="T28" fmla="*/ 308 w 400"/>
                <a:gd name="T29" fmla="*/ 696 h 745"/>
                <a:gd name="T30" fmla="*/ 308 w 400"/>
                <a:gd name="T31" fmla="*/ 304 h 745"/>
                <a:gd name="T32" fmla="*/ 308 w 400"/>
                <a:gd name="T33" fmla="*/ 228 h 745"/>
                <a:gd name="T34" fmla="*/ 308 w 400"/>
                <a:gd name="T35" fmla="*/ 97 h 745"/>
                <a:gd name="T36" fmla="*/ 315 w 400"/>
                <a:gd name="T37" fmla="*/ 114 h 745"/>
                <a:gd name="T38" fmla="*/ 336 w 400"/>
                <a:gd name="T39" fmla="*/ 277 h 745"/>
                <a:gd name="T40" fmla="*/ 333 w 400"/>
                <a:gd name="T41" fmla="*/ 349 h 745"/>
                <a:gd name="T42" fmla="*/ 364 w 400"/>
                <a:gd name="T43" fmla="*/ 383 h 745"/>
                <a:gd name="T44" fmla="*/ 365 w 400"/>
                <a:gd name="T45" fmla="*/ 383 h 745"/>
                <a:gd name="T46" fmla="*/ 397 w 400"/>
                <a:gd name="T47" fmla="*/ 353 h 745"/>
                <a:gd name="T48" fmla="*/ 400 w 400"/>
                <a:gd name="T49" fmla="*/ 277 h 745"/>
                <a:gd name="T50" fmla="*/ 354 w 400"/>
                <a:gd name="T51" fmla="*/ 49 h 745"/>
                <a:gd name="T52" fmla="*/ 311 w 400"/>
                <a:gd name="T53" fmla="*/ 9 h 745"/>
                <a:gd name="T54" fmla="*/ 287 w 400"/>
                <a:gd name="T55" fmla="*/ 1 h 745"/>
                <a:gd name="T56" fmla="*/ 277 w 400"/>
                <a:gd name="T57" fmla="*/ 0 h 745"/>
                <a:gd name="T58" fmla="*/ 122 w 400"/>
                <a:gd name="T59" fmla="*/ 0 h 745"/>
                <a:gd name="T60" fmla="*/ 113 w 400"/>
                <a:gd name="T61" fmla="*/ 1 h 745"/>
                <a:gd name="T62" fmla="*/ 88 w 400"/>
                <a:gd name="T63" fmla="*/ 9 h 745"/>
                <a:gd name="T64" fmla="*/ 27 w 400"/>
                <a:gd name="T65" fmla="*/ 84 h 745"/>
                <a:gd name="T66" fmla="*/ 0 w 400"/>
                <a:gd name="T67" fmla="*/ 277 h 745"/>
                <a:gd name="T68" fmla="*/ 2 w 400"/>
                <a:gd name="T69" fmla="*/ 353 h 745"/>
                <a:gd name="T70" fmla="*/ 34 w 400"/>
                <a:gd name="T71" fmla="*/ 383 h 745"/>
                <a:gd name="T72" fmla="*/ 200 w 400"/>
                <a:gd name="T73" fmla="*/ 290 h 745"/>
                <a:gd name="T74" fmla="*/ 190 w 400"/>
                <a:gd name="T75" fmla="*/ 278 h 745"/>
                <a:gd name="T76" fmla="*/ 162 w 400"/>
                <a:gd name="T77" fmla="*/ 242 h 745"/>
                <a:gd name="T78" fmla="*/ 169 w 400"/>
                <a:gd name="T79" fmla="*/ 188 h 745"/>
                <a:gd name="T80" fmla="*/ 184 w 400"/>
                <a:gd name="T81" fmla="*/ 80 h 745"/>
                <a:gd name="T82" fmla="*/ 200 w 400"/>
                <a:gd name="T83" fmla="*/ 83 h 745"/>
                <a:gd name="T84" fmla="*/ 200 w 400"/>
                <a:gd name="T85" fmla="*/ 83 h 745"/>
                <a:gd name="T86" fmla="*/ 200 w 400"/>
                <a:gd name="T87" fmla="*/ 83 h 745"/>
                <a:gd name="T88" fmla="*/ 216 w 400"/>
                <a:gd name="T89" fmla="*/ 80 h 745"/>
                <a:gd name="T90" fmla="*/ 231 w 400"/>
                <a:gd name="T91" fmla="*/ 187 h 745"/>
                <a:gd name="T92" fmla="*/ 238 w 400"/>
                <a:gd name="T93" fmla="*/ 242 h 745"/>
                <a:gd name="T94" fmla="*/ 209 w 400"/>
                <a:gd name="T95" fmla="*/ 278 h 745"/>
                <a:gd name="T96" fmla="*/ 200 w 400"/>
                <a:gd name="T97" fmla="*/ 290 h 745"/>
                <a:gd name="T98" fmla="*/ 185 w 400"/>
                <a:gd name="T99" fmla="*/ 32 h 745"/>
                <a:gd name="T100" fmla="*/ 200 w 400"/>
                <a:gd name="T101" fmla="*/ 32 h 745"/>
                <a:gd name="T102" fmla="*/ 215 w 400"/>
                <a:gd name="T103" fmla="*/ 32 h 745"/>
                <a:gd name="T104" fmla="*/ 223 w 400"/>
                <a:gd name="T105" fmla="*/ 62 h 745"/>
                <a:gd name="T106" fmla="*/ 222 w 400"/>
                <a:gd name="T107" fmla="*/ 63 h 745"/>
                <a:gd name="T108" fmla="*/ 200 w 400"/>
                <a:gd name="T109" fmla="*/ 71 h 745"/>
                <a:gd name="T110" fmla="*/ 178 w 400"/>
                <a:gd name="T111" fmla="*/ 63 h 745"/>
                <a:gd name="T112" fmla="*/ 177 w 400"/>
                <a:gd name="T113" fmla="*/ 62 h 745"/>
                <a:gd name="T114" fmla="*/ 185 w 400"/>
                <a:gd name="T115" fmla="*/ 32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0" h="745">
                  <a:moveTo>
                    <a:pt x="34" y="383"/>
                  </a:moveTo>
                  <a:cubicBezTo>
                    <a:pt x="35" y="383"/>
                    <a:pt x="35" y="383"/>
                    <a:pt x="36" y="383"/>
                  </a:cubicBezTo>
                  <a:cubicBezTo>
                    <a:pt x="54" y="382"/>
                    <a:pt x="67" y="367"/>
                    <a:pt x="66" y="349"/>
                  </a:cubicBezTo>
                  <a:cubicBezTo>
                    <a:pt x="64" y="323"/>
                    <a:pt x="64" y="299"/>
                    <a:pt x="64" y="277"/>
                  </a:cubicBezTo>
                  <a:cubicBezTo>
                    <a:pt x="64" y="180"/>
                    <a:pt x="78" y="125"/>
                    <a:pt x="92" y="97"/>
                  </a:cubicBezTo>
                  <a:cubicBezTo>
                    <a:pt x="92" y="228"/>
                    <a:pt x="92" y="228"/>
                    <a:pt x="92" y="228"/>
                  </a:cubicBezTo>
                  <a:cubicBezTo>
                    <a:pt x="92" y="304"/>
                    <a:pt x="92" y="304"/>
                    <a:pt x="92" y="304"/>
                  </a:cubicBezTo>
                  <a:cubicBezTo>
                    <a:pt x="92" y="696"/>
                    <a:pt x="92" y="696"/>
                    <a:pt x="92" y="696"/>
                  </a:cubicBezTo>
                  <a:cubicBezTo>
                    <a:pt x="92" y="723"/>
                    <a:pt x="114" y="745"/>
                    <a:pt x="141" y="745"/>
                  </a:cubicBezTo>
                  <a:cubicBezTo>
                    <a:pt x="168" y="745"/>
                    <a:pt x="190" y="723"/>
                    <a:pt x="190" y="696"/>
                  </a:cubicBezTo>
                  <a:cubicBezTo>
                    <a:pt x="190" y="335"/>
                    <a:pt x="190" y="335"/>
                    <a:pt x="190" y="335"/>
                  </a:cubicBezTo>
                  <a:cubicBezTo>
                    <a:pt x="209" y="335"/>
                    <a:pt x="209" y="335"/>
                    <a:pt x="209" y="335"/>
                  </a:cubicBezTo>
                  <a:cubicBezTo>
                    <a:pt x="209" y="696"/>
                    <a:pt x="209" y="696"/>
                    <a:pt x="209" y="696"/>
                  </a:cubicBezTo>
                  <a:cubicBezTo>
                    <a:pt x="209" y="723"/>
                    <a:pt x="231" y="745"/>
                    <a:pt x="258" y="745"/>
                  </a:cubicBezTo>
                  <a:cubicBezTo>
                    <a:pt x="286" y="745"/>
                    <a:pt x="308" y="723"/>
                    <a:pt x="308" y="696"/>
                  </a:cubicBezTo>
                  <a:cubicBezTo>
                    <a:pt x="308" y="304"/>
                    <a:pt x="308" y="304"/>
                    <a:pt x="308" y="304"/>
                  </a:cubicBezTo>
                  <a:cubicBezTo>
                    <a:pt x="308" y="228"/>
                    <a:pt x="308" y="228"/>
                    <a:pt x="308" y="228"/>
                  </a:cubicBezTo>
                  <a:cubicBezTo>
                    <a:pt x="308" y="97"/>
                    <a:pt x="308" y="97"/>
                    <a:pt x="308" y="97"/>
                  </a:cubicBezTo>
                  <a:cubicBezTo>
                    <a:pt x="310" y="102"/>
                    <a:pt x="313" y="107"/>
                    <a:pt x="315" y="114"/>
                  </a:cubicBezTo>
                  <a:cubicBezTo>
                    <a:pt x="326" y="145"/>
                    <a:pt x="336" y="197"/>
                    <a:pt x="336" y="277"/>
                  </a:cubicBezTo>
                  <a:cubicBezTo>
                    <a:pt x="336" y="299"/>
                    <a:pt x="335" y="323"/>
                    <a:pt x="333" y="349"/>
                  </a:cubicBezTo>
                  <a:cubicBezTo>
                    <a:pt x="332" y="367"/>
                    <a:pt x="346" y="382"/>
                    <a:pt x="364" y="383"/>
                  </a:cubicBezTo>
                  <a:cubicBezTo>
                    <a:pt x="364" y="383"/>
                    <a:pt x="365" y="383"/>
                    <a:pt x="365" y="383"/>
                  </a:cubicBezTo>
                  <a:cubicBezTo>
                    <a:pt x="382" y="383"/>
                    <a:pt x="396" y="370"/>
                    <a:pt x="397" y="353"/>
                  </a:cubicBezTo>
                  <a:cubicBezTo>
                    <a:pt x="399" y="325"/>
                    <a:pt x="400" y="300"/>
                    <a:pt x="400" y="277"/>
                  </a:cubicBezTo>
                  <a:cubicBezTo>
                    <a:pt x="400" y="156"/>
                    <a:pt x="380" y="89"/>
                    <a:pt x="354" y="49"/>
                  </a:cubicBezTo>
                  <a:cubicBezTo>
                    <a:pt x="341" y="29"/>
                    <a:pt x="326" y="16"/>
                    <a:pt x="311" y="9"/>
                  </a:cubicBezTo>
                  <a:cubicBezTo>
                    <a:pt x="302" y="4"/>
                    <a:pt x="294" y="2"/>
                    <a:pt x="287" y="1"/>
                  </a:cubicBezTo>
                  <a:cubicBezTo>
                    <a:pt x="284" y="0"/>
                    <a:pt x="280" y="0"/>
                    <a:pt x="277" y="0"/>
                  </a:cubicBezTo>
                  <a:cubicBezTo>
                    <a:pt x="122" y="0"/>
                    <a:pt x="122" y="0"/>
                    <a:pt x="122" y="0"/>
                  </a:cubicBezTo>
                  <a:cubicBezTo>
                    <a:pt x="119" y="0"/>
                    <a:pt x="116" y="0"/>
                    <a:pt x="113" y="1"/>
                  </a:cubicBezTo>
                  <a:cubicBezTo>
                    <a:pt x="106" y="2"/>
                    <a:pt x="97" y="4"/>
                    <a:pt x="88" y="9"/>
                  </a:cubicBezTo>
                  <a:cubicBezTo>
                    <a:pt x="67" y="20"/>
                    <a:pt x="43" y="43"/>
                    <a:pt x="27" y="84"/>
                  </a:cubicBezTo>
                  <a:cubicBezTo>
                    <a:pt x="11" y="126"/>
                    <a:pt x="0" y="186"/>
                    <a:pt x="0" y="277"/>
                  </a:cubicBezTo>
                  <a:cubicBezTo>
                    <a:pt x="0" y="300"/>
                    <a:pt x="0" y="325"/>
                    <a:pt x="2" y="353"/>
                  </a:cubicBezTo>
                  <a:cubicBezTo>
                    <a:pt x="3" y="370"/>
                    <a:pt x="17" y="383"/>
                    <a:pt x="34" y="383"/>
                  </a:cubicBezTo>
                  <a:close/>
                  <a:moveTo>
                    <a:pt x="200" y="290"/>
                  </a:moveTo>
                  <a:cubicBezTo>
                    <a:pt x="190" y="278"/>
                    <a:pt x="190" y="278"/>
                    <a:pt x="190" y="278"/>
                  </a:cubicBezTo>
                  <a:cubicBezTo>
                    <a:pt x="162" y="242"/>
                    <a:pt x="162" y="242"/>
                    <a:pt x="162" y="242"/>
                  </a:cubicBezTo>
                  <a:cubicBezTo>
                    <a:pt x="169" y="188"/>
                    <a:pt x="169" y="188"/>
                    <a:pt x="169" y="188"/>
                  </a:cubicBezTo>
                  <a:cubicBezTo>
                    <a:pt x="184" y="80"/>
                    <a:pt x="184" y="80"/>
                    <a:pt x="184" y="80"/>
                  </a:cubicBezTo>
                  <a:cubicBezTo>
                    <a:pt x="189" y="82"/>
                    <a:pt x="195" y="83"/>
                    <a:pt x="200" y="83"/>
                  </a:cubicBezTo>
                  <a:cubicBezTo>
                    <a:pt x="200" y="83"/>
                    <a:pt x="200" y="83"/>
                    <a:pt x="200" y="83"/>
                  </a:cubicBezTo>
                  <a:cubicBezTo>
                    <a:pt x="200" y="83"/>
                    <a:pt x="200" y="83"/>
                    <a:pt x="200" y="83"/>
                  </a:cubicBezTo>
                  <a:cubicBezTo>
                    <a:pt x="206" y="83"/>
                    <a:pt x="211" y="82"/>
                    <a:pt x="216" y="80"/>
                  </a:cubicBezTo>
                  <a:cubicBezTo>
                    <a:pt x="231" y="187"/>
                    <a:pt x="231" y="187"/>
                    <a:pt x="231" y="187"/>
                  </a:cubicBezTo>
                  <a:cubicBezTo>
                    <a:pt x="238" y="242"/>
                    <a:pt x="238" y="242"/>
                    <a:pt x="238" y="242"/>
                  </a:cubicBezTo>
                  <a:cubicBezTo>
                    <a:pt x="209" y="278"/>
                    <a:pt x="209" y="278"/>
                    <a:pt x="209" y="278"/>
                  </a:cubicBezTo>
                  <a:lnTo>
                    <a:pt x="200" y="290"/>
                  </a:lnTo>
                  <a:close/>
                  <a:moveTo>
                    <a:pt x="185" y="32"/>
                  </a:moveTo>
                  <a:cubicBezTo>
                    <a:pt x="200" y="32"/>
                    <a:pt x="200" y="32"/>
                    <a:pt x="200" y="32"/>
                  </a:cubicBezTo>
                  <a:cubicBezTo>
                    <a:pt x="215" y="32"/>
                    <a:pt x="215" y="32"/>
                    <a:pt x="215" y="32"/>
                  </a:cubicBezTo>
                  <a:cubicBezTo>
                    <a:pt x="223" y="62"/>
                    <a:pt x="223" y="62"/>
                    <a:pt x="223" y="62"/>
                  </a:cubicBezTo>
                  <a:cubicBezTo>
                    <a:pt x="222" y="63"/>
                    <a:pt x="222" y="63"/>
                    <a:pt x="222" y="63"/>
                  </a:cubicBezTo>
                  <a:cubicBezTo>
                    <a:pt x="215" y="69"/>
                    <a:pt x="208" y="71"/>
                    <a:pt x="200" y="71"/>
                  </a:cubicBezTo>
                  <a:cubicBezTo>
                    <a:pt x="192" y="71"/>
                    <a:pt x="185" y="69"/>
                    <a:pt x="178" y="63"/>
                  </a:cubicBezTo>
                  <a:cubicBezTo>
                    <a:pt x="177" y="62"/>
                    <a:pt x="177" y="62"/>
                    <a:pt x="177" y="62"/>
                  </a:cubicBezTo>
                  <a:lnTo>
                    <a:pt x="185" y="32"/>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9" name="组合 68"/>
          <p:cNvGrpSpPr/>
          <p:nvPr/>
        </p:nvGrpSpPr>
        <p:grpSpPr>
          <a:xfrm>
            <a:off x="8693471" y="2458995"/>
            <a:ext cx="227768" cy="543244"/>
            <a:chOff x="6323013" y="4137025"/>
            <a:chExt cx="255587" cy="609601"/>
          </a:xfrm>
        </p:grpSpPr>
        <p:sp>
          <p:nvSpPr>
            <p:cNvPr id="70" name="Freeform 492"/>
            <p:cNvSpPr/>
            <p:nvPr/>
          </p:nvSpPr>
          <p:spPr bwMode="auto">
            <a:xfrm>
              <a:off x="6388100" y="4137025"/>
              <a:ext cx="125412" cy="125413"/>
            </a:xfrm>
            <a:custGeom>
              <a:avLst/>
              <a:gdLst>
                <a:gd name="T0" fmla="*/ 11 w 198"/>
                <a:gd name="T1" fmla="*/ 78 h 198"/>
                <a:gd name="T2" fmla="*/ 78 w 198"/>
                <a:gd name="T3" fmla="*/ 186 h 198"/>
                <a:gd name="T4" fmla="*/ 186 w 198"/>
                <a:gd name="T5" fmla="*/ 119 h 198"/>
                <a:gd name="T6" fmla="*/ 119 w 198"/>
                <a:gd name="T7" fmla="*/ 11 h 198"/>
                <a:gd name="T8" fmla="*/ 11 w 198"/>
                <a:gd name="T9" fmla="*/ 78 h 198"/>
              </a:gdLst>
              <a:ahLst/>
              <a:cxnLst>
                <a:cxn ang="0">
                  <a:pos x="T0" y="T1"/>
                </a:cxn>
                <a:cxn ang="0">
                  <a:pos x="T2" y="T3"/>
                </a:cxn>
                <a:cxn ang="0">
                  <a:pos x="T4" y="T5"/>
                </a:cxn>
                <a:cxn ang="0">
                  <a:pos x="T6" y="T7"/>
                </a:cxn>
                <a:cxn ang="0">
                  <a:pos x="T8" y="T9"/>
                </a:cxn>
              </a:cxnLst>
              <a:rect l="0" t="0" r="r" b="b"/>
              <a:pathLst>
                <a:path w="198" h="198">
                  <a:moveTo>
                    <a:pt x="11" y="78"/>
                  </a:moveTo>
                  <a:cubicBezTo>
                    <a:pt x="0" y="127"/>
                    <a:pt x="30" y="175"/>
                    <a:pt x="78" y="186"/>
                  </a:cubicBezTo>
                  <a:cubicBezTo>
                    <a:pt x="127" y="198"/>
                    <a:pt x="175" y="168"/>
                    <a:pt x="186" y="119"/>
                  </a:cubicBezTo>
                  <a:cubicBezTo>
                    <a:pt x="198" y="71"/>
                    <a:pt x="168" y="22"/>
                    <a:pt x="119" y="11"/>
                  </a:cubicBezTo>
                  <a:cubicBezTo>
                    <a:pt x="71" y="0"/>
                    <a:pt x="22" y="30"/>
                    <a:pt x="11" y="78"/>
                  </a:cubicBez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493"/>
            <p:cNvSpPr>
              <a:spLocks noEditPoints="1"/>
            </p:cNvSpPr>
            <p:nvPr/>
          </p:nvSpPr>
          <p:spPr bwMode="auto">
            <a:xfrm>
              <a:off x="6323013" y="4271963"/>
              <a:ext cx="255587" cy="474663"/>
            </a:xfrm>
            <a:custGeom>
              <a:avLst/>
              <a:gdLst>
                <a:gd name="T0" fmla="*/ 34 w 400"/>
                <a:gd name="T1" fmla="*/ 383 h 745"/>
                <a:gd name="T2" fmla="*/ 36 w 400"/>
                <a:gd name="T3" fmla="*/ 383 h 745"/>
                <a:gd name="T4" fmla="*/ 66 w 400"/>
                <a:gd name="T5" fmla="*/ 349 h 745"/>
                <a:gd name="T6" fmla="*/ 64 w 400"/>
                <a:gd name="T7" fmla="*/ 277 h 745"/>
                <a:gd name="T8" fmla="*/ 92 w 400"/>
                <a:gd name="T9" fmla="*/ 97 h 745"/>
                <a:gd name="T10" fmla="*/ 92 w 400"/>
                <a:gd name="T11" fmla="*/ 228 h 745"/>
                <a:gd name="T12" fmla="*/ 92 w 400"/>
                <a:gd name="T13" fmla="*/ 304 h 745"/>
                <a:gd name="T14" fmla="*/ 92 w 400"/>
                <a:gd name="T15" fmla="*/ 696 h 745"/>
                <a:gd name="T16" fmla="*/ 141 w 400"/>
                <a:gd name="T17" fmla="*/ 745 h 745"/>
                <a:gd name="T18" fmla="*/ 190 w 400"/>
                <a:gd name="T19" fmla="*/ 696 h 745"/>
                <a:gd name="T20" fmla="*/ 190 w 400"/>
                <a:gd name="T21" fmla="*/ 335 h 745"/>
                <a:gd name="T22" fmla="*/ 209 w 400"/>
                <a:gd name="T23" fmla="*/ 335 h 745"/>
                <a:gd name="T24" fmla="*/ 209 w 400"/>
                <a:gd name="T25" fmla="*/ 696 h 745"/>
                <a:gd name="T26" fmla="*/ 258 w 400"/>
                <a:gd name="T27" fmla="*/ 745 h 745"/>
                <a:gd name="T28" fmla="*/ 308 w 400"/>
                <a:gd name="T29" fmla="*/ 696 h 745"/>
                <a:gd name="T30" fmla="*/ 308 w 400"/>
                <a:gd name="T31" fmla="*/ 304 h 745"/>
                <a:gd name="T32" fmla="*/ 308 w 400"/>
                <a:gd name="T33" fmla="*/ 228 h 745"/>
                <a:gd name="T34" fmla="*/ 308 w 400"/>
                <a:gd name="T35" fmla="*/ 97 h 745"/>
                <a:gd name="T36" fmla="*/ 315 w 400"/>
                <a:gd name="T37" fmla="*/ 114 h 745"/>
                <a:gd name="T38" fmla="*/ 336 w 400"/>
                <a:gd name="T39" fmla="*/ 277 h 745"/>
                <a:gd name="T40" fmla="*/ 333 w 400"/>
                <a:gd name="T41" fmla="*/ 349 h 745"/>
                <a:gd name="T42" fmla="*/ 364 w 400"/>
                <a:gd name="T43" fmla="*/ 383 h 745"/>
                <a:gd name="T44" fmla="*/ 365 w 400"/>
                <a:gd name="T45" fmla="*/ 383 h 745"/>
                <a:gd name="T46" fmla="*/ 397 w 400"/>
                <a:gd name="T47" fmla="*/ 353 h 745"/>
                <a:gd name="T48" fmla="*/ 400 w 400"/>
                <a:gd name="T49" fmla="*/ 277 h 745"/>
                <a:gd name="T50" fmla="*/ 354 w 400"/>
                <a:gd name="T51" fmla="*/ 49 h 745"/>
                <a:gd name="T52" fmla="*/ 311 w 400"/>
                <a:gd name="T53" fmla="*/ 9 h 745"/>
                <a:gd name="T54" fmla="*/ 287 w 400"/>
                <a:gd name="T55" fmla="*/ 1 h 745"/>
                <a:gd name="T56" fmla="*/ 277 w 400"/>
                <a:gd name="T57" fmla="*/ 0 h 745"/>
                <a:gd name="T58" fmla="*/ 122 w 400"/>
                <a:gd name="T59" fmla="*/ 0 h 745"/>
                <a:gd name="T60" fmla="*/ 113 w 400"/>
                <a:gd name="T61" fmla="*/ 1 h 745"/>
                <a:gd name="T62" fmla="*/ 88 w 400"/>
                <a:gd name="T63" fmla="*/ 9 h 745"/>
                <a:gd name="T64" fmla="*/ 27 w 400"/>
                <a:gd name="T65" fmla="*/ 84 h 745"/>
                <a:gd name="T66" fmla="*/ 0 w 400"/>
                <a:gd name="T67" fmla="*/ 277 h 745"/>
                <a:gd name="T68" fmla="*/ 2 w 400"/>
                <a:gd name="T69" fmla="*/ 353 h 745"/>
                <a:gd name="T70" fmla="*/ 34 w 400"/>
                <a:gd name="T71" fmla="*/ 383 h 745"/>
                <a:gd name="T72" fmla="*/ 200 w 400"/>
                <a:gd name="T73" fmla="*/ 290 h 745"/>
                <a:gd name="T74" fmla="*/ 190 w 400"/>
                <a:gd name="T75" fmla="*/ 278 h 745"/>
                <a:gd name="T76" fmla="*/ 162 w 400"/>
                <a:gd name="T77" fmla="*/ 242 h 745"/>
                <a:gd name="T78" fmla="*/ 169 w 400"/>
                <a:gd name="T79" fmla="*/ 188 h 745"/>
                <a:gd name="T80" fmla="*/ 184 w 400"/>
                <a:gd name="T81" fmla="*/ 80 h 745"/>
                <a:gd name="T82" fmla="*/ 200 w 400"/>
                <a:gd name="T83" fmla="*/ 83 h 745"/>
                <a:gd name="T84" fmla="*/ 200 w 400"/>
                <a:gd name="T85" fmla="*/ 83 h 745"/>
                <a:gd name="T86" fmla="*/ 200 w 400"/>
                <a:gd name="T87" fmla="*/ 83 h 745"/>
                <a:gd name="T88" fmla="*/ 216 w 400"/>
                <a:gd name="T89" fmla="*/ 80 h 745"/>
                <a:gd name="T90" fmla="*/ 231 w 400"/>
                <a:gd name="T91" fmla="*/ 187 h 745"/>
                <a:gd name="T92" fmla="*/ 238 w 400"/>
                <a:gd name="T93" fmla="*/ 242 h 745"/>
                <a:gd name="T94" fmla="*/ 209 w 400"/>
                <a:gd name="T95" fmla="*/ 278 h 745"/>
                <a:gd name="T96" fmla="*/ 200 w 400"/>
                <a:gd name="T97" fmla="*/ 290 h 745"/>
                <a:gd name="T98" fmla="*/ 185 w 400"/>
                <a:gd name="T99" fmla="*/ 32 h 745"/>
                <a:gd name="T100" fmla="*/ 200 w 400"/>
                <a:gd name="T101" fmla="*/ 32 h 745"/>
                <a:gd name="T102" fmla="*/ 215 w 400"/>
                <a:gd name="T103" fmla="*/ 32 h 745"/>
                <a:gd name="T104" fmla="*/ 223 w 400"/>
                <a:gd name="T105" fmla="*/ 62 h 745"/>
                <a:gd name="T106" fmla="*/ 222 w 400"/>
                <a:gd name="T107" fmla="*/ 63 h 745"/>
                <a:gd name="T108" fmla="*/ 200 w 400"/>
                <a:gd name="T109" fmla="*/ 71 h 745"/>
                <a:gd name="T110" fmla="*/ 178 w 400"/>
                <a:gd name="T111" fmla="*/ 63 h 745"/>
                <a:gd name="T112" fmla="*/ 177 w 400"/>
                <a:gd name="T113" fmla="*/ 62 h 745"/>
                <a:gd name="T114" fmla="*/ 185 w 400"/>
                <a:gd name="T115" fmla="*/ 32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0" h="745">
                  <a:moveTo>
                    <a:pt x="34" y="383"/>
                  </a:moveTo>
                  <a:cubicBezTo>
                    <a:pt x="35" y="383"/>
                    <a:pt x="35" y="383"/>
                    <a:pt x="36" y="383"/>
                  </a:cubicBezTo>
                  <a:cubicBezTo>
                    <a:pt x="54" y="382"/>
                    <a:pt x="67" y="367"/>
                    <a:pt x="66" y="349"/>
                  </a:cubicBezTo>
                  <a:cubicBezTo>
                    <a:pt x="64" y="323"/>
                    <a:pt x="64" y="299"/>
                    <a:pt x="64" y="277"/>
                  </a:cubicBezTo>
                  <a:cubicBezTo>
                    <a:pt x="64" y="180"/>
                    <a:pt x="78" y="125"/>
                    <a:pt x="92" y="97"/>
                  </a:cubicBezTo>
                  <a:cubicBezTo>
                    <a:pt x="92" y="228"/>
                    <a:pt x="92" y="228"/>
                    <a:pt x="92" y="228"/>
                  </a:cubicBezTo>
                  <a:cubicBezTo>
                    <a:pt x="92" y="304"/>
                    <a:pt x="92" y="304"/>
                    <a:pt x="92" y="304"/>
                  </a:cubicBezTo>
                  <a:cubicBezTo>
                    <a:pt x="92" y="696"/>
                    <a:pt x="92" y="696"/>
                    <a:pt x="92" y="696"/>
                  </a:cubicBezTo>
                  <a:cubicBezTo>
                    <a:pt x="92" y="723"/>
                    <a:pt x="114" y="745"/>
                    <a:pt x="141" y="745"/>
                  </a:cubicBezTo>
                  <a:cubicBezTo>
                    <a:pt x="168" y="745"/>
                    <a:pt x="190" y="723"/>
                    <a:pt x="190" y="696"/>
                  </a:cubicBezTo>
                  <a:cubicBezTo>
                    <a:pt x="190" y="335"/>
                    <a:pt x="190" y="335"/>
                    <a:pt x="190" y="335"/>
                  </a:cubicBezTo>
                  <a:cubicBezTo>
                    <a:pt x="209" y="335"/>
                    <a:pt x="209" y="335"/>
                    <a:pt x="209" y="335"/>
                  </a:cubicBezTo>
                  <a:cubicBezTo>
                    <a:pt x="209" y="696"/>
                    <a:pt x="209" y="696"/>
                    <a:pt x="209" y="696"/>
                  </a:cubicBezTo>
                  <a:cubicBezTo>
                    <a:pt x="209" y="723"/>
                    <a:pt x="231" y="745"/>
                    <a:pt x="258" y="745"/>
                  </a:cubicBezTo>
                  <a:cubicBezTo>
                    <a:pt x="286" y="745"/>
                    <a:pt x="308" y="723"/>
                    <a:pt x="308" y="696"/>
                  </a:cubicBezTo>
                  <a:cubicBezTo>
                    <a:pt x="308" y="304"/>
                    <a:pt x="308" y="304"/>
                    <a:pt x="308" y="304"/>
                  </a:cubicBezTo>
                  <a:cubicBezTo>
                    <a:pt x="308" y="228"/>
                    <a:pt x="308" y="228"/>
                    <a:pt x="308" y="228"/>
                  </a:cubicBezTo>
                  <a:cubicBezTo>
                    <a:pt x="308" y="97"/>
                    <a:pt x="308" y="97"/>
                    <a:pt x="308" y="97"/>
                  </a:cubicBezTo>
                  <a:cubicBezTo>
                    <a:pt x="310" y="102"/>
                    <a:pt x="313" y="107"/>
                    <a:pt x="315" y="114"/>
                  </a:cubicBezTo>
                  <a:cubicBezTo>
                    <a:pt x="326" y="145"/>
                    <a:pt x="336" y="197"/>
                    <a:pt x="336" y="277"/>
                  </a:cubicBezTo>
                  <a:cubicBezTo>
                    <a:pt x="336" y="299"/>
                    <a:pt x="335" y="323"/>
                    <a:pt x="333" y="349"/>
                  </a:cubicBezTo>
                  <a:cubicBezTo>
                    <a:pt x="332" y="367"/>
                    <a:pt x="346" y="382"/>
                    <a:pt x="364" y="383"/>
                  </a:cubicBezTo>
                  <a:cubicBezTo>
                    <a:pt x="364" y="383"/>
                    <a:pt x="365" y="383"/>
                    <a:pt x="365" y="383"/>
                  </a:cubicBezTo>
                  <a:cubicBezTo>
                    <a:pt x="382" y="383"/>
                    <a:pt x="396" y="370"/>
                    <a:pt x="397" y="353"/>
                  </a:cubicBezTo>
                  <a:cubicBezTo>
                    <a:pt x="399" y="325"/>
                    <a:pt x="400" y="300"/>
                    <a:pt x="400" y="277"/>
                  </a:cubicBezTo>
                  <a:cubicBezTo>
                    <a:pt x="400" y="156"/>
                    <a:pt x="380" y="89"/>
                    <a:pt x="354" y="49"/>
                  </a:cubicBezTo>
                  <a:cubicBezTo>
                    <a:pt x="341" y="29"/>
                    <a:pt x="326" y="16"/>
                    <a:pt x="311" y="9"/>
                  </a:cubicBezTo>
                  <a:cubicBezTo>
                    <a:pt x="302" y="4"/>
                    <a:pt x="294" y="2"/>
                    <a:pt x="287" y="1"/>
                  </a:cubicBezTo>
                  <a:cubicBezTo>
                    <a:pt x="284" y="0"/>
                    <a:pt x="280" y="0"/>
                    <a:pt x="277" y="0"/>
                  </a:cubicBezTo>
                  <a:cubicBezTo>
                    <a:pt x="122" y="0"/>
                    <a:pt x="122" y="0"/>
                    <a:pt x="122" y="0"/>
                  </a:cubicBezTo>
                  <a:cubicBezTo>
                    <a:pt x="119" y="0"/>
                    <a:pt x="116" y="0"/>
                    <a:pt x="113" y="1"/>
                  </a:cubicBezTo>
                  <a:cubicBezTo>
                    <a:pt x="106" y="2"/>
                    <a:pt x="97" y="4"/>
                    <a:pt x="88" y="9"/>
                  </a:cubicBezTo>
                  <a:cubicBezTo>
                    <a:pt x="67" y="20"/>
                    <a:pt x="43" y="43"/>
                    <a:pt x="27" y="84"/>
                  </a:cubicBezTo>
                  <a:cubicBezTo>
                    <a:pt x="11" y="126"/>
                    <a:pt x="0" y="186"/>
                    <a:pt x="0" y="277"/>
                  </a:cubicBezTo>
                  <a:cubicBezTo>
                    <a:pt x="0" y="300"/>
                    <a:pt x="0" y="325"/>
                    <a:pt x="2" y="353"/>
                  </a:cubicBezTo>
                  <a:cubicBezTo>
                    <a:pt x="3" y="370"/>
                    <a:pt x="17" y="383"/>
                    <a:pt x="34" y="383"/>
                  </a:cubicBezTo>
                  <a:close/>
                  <a:moveTo>
                    <a:pt x="200" y="290"/>
                  </a:moveTo>
                  <a:cubicBezTo>
                    <a:pt x="190" y="278"/>
                    <a:pt x="190" y="278"/>
                    <a:pt x="190" y="278"/>
                  </a:cubicBezTo>
                  <a:cubicBezTo>
                    <a:pt x="162" y="242"/>
                    <a:pt x="162" y="242"/>
                    <a:pt x="162" y="242"/>
                  </a:cubicBezTo>
                  <a:cubicBezTo>
                    <a:pt x="169" y="188"/>
                    <a:pt x="169" y="188"/>
                    <a:pt x="169" y="188"/>
                  </a:cubicBezTo>
                  <a:cubicBezTo>
                    <a:pt x="184" y="80"/>
                    <a:pt x="184" y="80"/>
                    <a:pt x="184" y="80"/>
                  </a:cubicBezTo>
                  <a:cubicBezTo>
                    <a:pt x="189" y="82"/>
                    <a:pt x="195" y="83"/>
                    <a:pt x="200" y="83"/>
                  </a:cubicBezTo>
                  <a:cubicBezTo>
                    <a:pt x="200" y="83"/>
                    <a:pt x="200" y="83"/>
                    <a:pt x="200" y="83"/>
                  </a:cubicBezTo>
                  <a:cubicBezTo>
                    <a:pt x="200" y="83"/>
                    <a:pt x="200" y="83"/>
                    <a:pt x="200" y="83"/>
                  </a:cubicBezTo>
                  <a:cubicBezTo>
                    <a:pt x="206" y="83"/>
                    <a:pt x="211" y="82"/>
                    <a:pt x="216" y="80"/>
                  </a:cubicBezTo>
                  <a:cubicBezTo>
                    <a:pt x="231" y="187"/>
                    <a:pt x="231" y="187"/>
                    <a:pt x="231" y="187"/>
                  </a:cubicBezTo>
                  <a:cubicBezTo>
                    <a:pt x="238" y="242"/>
                    <a:pt x="238" y="242"/>
                    <a:pt x="238" y="242"/>
                  </a:cubicBezTo>
                  <a:cubicBezTo>
                    <a:pt x="209" y="278"/>
                    <a:pt x="209" y="278"/>
                    <a:pt x="209" y="278"/>
                  </a:cubicBezTo>
                  <a:lnTo>
                    <a:pt x="200" y="290"/>
                  </a:lnTo>
                  <a:close/>
                  <a:moveTo>
                    <a:pt x="185" y="32"/>
                  </a:moveTo>
                  <a:cubicBezTo>
                    <a:pt x="200" y="32"/>
                    <a:pt x="200" y="32"/>
                    <a:pt x="200" y="32"/>
                  </a:cubicBezTo>
                  <a:cubicBezTo>
                    <a:pt x="215" y="32"/>
                    <a:pt x="215" y="32"/>
                    <a:pt x="215" y="32"/>
                  </a:cubicBezTo>
                  <a:cubicBezTo>
                    <a:pt x="223" y="62"/>
                    <a:pt x="223" y="62"/>
                    <a:pt x="223" y="62"/>
                  </a:cubicBezTo>
                  <a:cubicBezTo>
                    <a:pt x="222" y="63"/>
                    <a:pt x="222" y="63"/>
                    <a:pt x="222" y="63"/>
                  </a:cubicBezTo>
                  <a:cubicBezTo>
                    <a:pt x="215" y="69"/>
                    <a:pt x="208" y="71"/>
                    <a:pt x="200" y="71"/>
                  </a:cubicBezTo>
                  <a:cubicBezTo>
                    <a:pt x="192" y="71"/>
                    <a:pt x="185" y="69"/>
                    <a:pt x="178" y="63"/>
                  </a:cubicBezTo>
                  <a:cubicBezTo>
                    <a:pt x="177" y="62"/>
                    <a:pt x="177" y="62"/>
                    <a:pt x="177" y="62"/>
                  </a:cubicBezTo>
                  <a:lnTo>
                    <a:pt x="185" y="32"/>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2" name="组合 71"/>
          <p:cNvGrpSpPr/>
          <p:nvPr/>
        </p:nvGrpSpPr>
        <p:grpSpPr>
          <a:xfrm>
            <a:off x="9029649" y="2458995"/>
            <a:ext cx="227768" cy="543244"/>
            <a:chOff x="6323013" y="4137025"/>
            <a:chExt cx="255587" cy="609601"/>
          </a:xfrm>
        </p:grpSpPr>
        <p:sp>
          <p:nvSpPr>
            <p:cNvPr id="73" name="Freeform 492"/>
            <p:cNvSpPr/>
            <p:nvPr/>
          </p:nvSpPr>
          <p:spPr bwMode="auto">
            <a:xfrm>
              <a:off x="6388100" y="4137025"/>
              <a:ext cx="125412" cy="125413"/>
            </a:xfrm>
            <a:custGeom>
              <a:avLst/>
              <a:gdLst>
                <a:gd name="T0" fmla="*/ 11 w 198"/>
                <a:gd name="T1" fmla="*/ 78 h 198"/>
                <a:gd name="T2" fmla="*/ 78 w 198"/>
                <a:gd name="T3" fmla="*/ 186 h 198"/>
                <a:gd name="T4" fmla="*/ 186 w 198"/>
                <a:gd name="T5" fmla="*/ 119 h 198"/>
                <a:gd name="T6" fmla="*/ 119 w 198"/>
                <a:gd name="T7" fmla="*/ 11 h 198"/>
                <a:gd name="T8" fmla="*/ 11 w 198"/>
                <a:gd name="T9" fmla="*/ 78 h 198"/>
              </a:gdLst>
              <a:ahLst/>
              <a:cxnLst>
                <a:cxn ang="0">
                  <a:pos x="T0" y="T1"/>
                </a:cxn>
                <a:cxn ang="0">
                  <a:pos x="T2" y="T3"/>
                </a:cxn>
                <a:cxn ang="0">
                  <a:pos x="T4" y="T5"/>
                </a:cxn>
                <a:cxn ang="0">
                  <a:pos x="T6" y="T7"/>
                </a:cxn>
                <a:cxn ang="0">
                  <a:pos x="T8" y="T9"/>
                </a:cxn>
              </a:cxnLst>
              <a:rect l="0" t="0" r="r" b="b"/>
              <a:pathLst>
                <a:path w="198" h="198">
                  <a:moveTo>
                    <a:pt x="11" y="78"/>
                  </a:moveTo>
                  <a:cubicBezTo>
                    <a:pt x="0" y="127"/>
                    <a:pt x="30" y="175"/>
                    <a:pt x="78" y="186"/>
                  </a:cubicBezTo>
                  <a:cubicBezTo>
                    <a:pt x="127" y="198"/>
                    <a:pt x="175" y="168"/>
                    <a:pt x="186" y="119"/>
                  </a:cubicBezTo>
                  <a:cubicBezTo>
                    <a:pt x="198" y="71"/>
                    <a:pt x="168" y="22"/>
                    <a:pt x="119" y="11"/>
                  </a:cubicBezTo>
                  <a:cubicBezTo>
                    <a:pt x="71" y="0"/>
                    <a:pt x="22" y="30"/>
                    <a:pt x="11" y="78"/>
                  </a:cubicBez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493"/>
            <p:cNvSpPr>
              <a:spLocks noEditPoints="1"/>
            </p:cNvSpPr>
            <p:nvPr/>
          </p:nvSpPr>
          <p:spPr bwMode="auto">
            <a:xfrm>
              <a:off x="6323013" y="4271963"/>
              <a:ext cx="255587" cy="474663"/>
            </a:xfrm>
            <a:custGeom>
              <a:avLst/>
              <a:gdLst>
                <a:gd name="T0" fmla="*/ 34 w 400"/>
                <a:gd name="T1" fmla="*/ 383 h 745"/>
                <a:gd name="T2" fmla="*/ 36 w 400"/>
                <a:gd name="T3" fmla="*/ 383 h 745"/>
                <a:gd name="T4" fmla="*/ 66 w 400"/>
                <a:gd name="T5" fmla="*/ 349 h 745"/>
                <a:gd name="T6" fmla="*/ 64 w 400"/>
                <a:gd name="T7" fmla="*/ 277 h 745"/>
                <a:gd name="T8" fmla="*/ 92 w 400"/>
                <a:gd name="T9" fmla="*/ 97 h 745"/>
                <a:gd name="T10" fmla="*/ 92 w 400"/>
                <a:gd name="T11" fmla="*/ 228 h 745"/>
                <a:gd name="T12" fmla="*/ 92 w 400"/>
                <a:gd name="T13" fmla="*/ 304 h 745"/>
                <a:gd name="T14" fmla="*/ 92 w 400"/>
                <a:gd name="T15" fmla="*/ 696 h 745"/>
                <a:gd name="T16" fmla="*/ 141 w 400"/>
                <a:gd name="T17" fmla="*/ 745 h 745"/>
                <a:gd name="T18" fmla="*/ 190 w 400"/>
                <a:gd name="T19" fmla="*/ 696 h 745"/>
                <a:gd name="T20" fmla="*/ 190 w 400"/>
                <a:gd name="T21" fmla="*/ 335 h 745"/>
                <a:gd name="T22" fmla="*/ 209 w 400"/>
                <a:gd name="T23" fmla="*/ 335 h 745"/>
                <a:gd name="T24" fmla="*/ 209 w 400"/>
                <a:gd name="T25" fmla="*/ 696 h 745"/>
                <a:gd name="T26" fmla="*/ 258 w 400"/>
                <a:gd name="T27" fmla="*/ 745 h 745"/>
                <a:gd name="T28" fmla="*/ 308 w 400"/>
                <a:gd name="T29" fmla="*/ 696 h 745"/>
                <a:gd name="T30" fmla="*/ 308 w 400"/>
                <a:gd name="T31" fmla="*/ 304 h 745"/>
                <a:gd name="T32" fmla="*/ 308 w 400"/>
                <a:gd name="T33" fmla="*/ 228 h 745"/>
                <a:gd name="T34" fmla="*/ 308 w 400"/>
                <a:gd name="T35" fmla="*/ 97 h 745"/>
                <a:gd name="T36" fmla="*/ 315 w 400"/>
                <a:gd name="T37" fmla="*/ 114 h 745"/>
                <a:gd name="T38" fmla="*/ 336 w 400"/>
                <a:gd name="T39" fmla="*/ 277 h 745"/>
                <a:gd name="T40" fmla="*/ 333 w 400"/>
                <a:gd name="T41" fmla="*/ 349 h 745"/>
                <a:gd name="T42" fmla="*/ 364 w 400"/>
                <a:gd name="T43" fmla="*/ 383 h 745"/>
                <a:gd name="T44" fmla="*/ 365 w 400"/>
                <a:gd name="T45" fmla="*/ 383 h 745"/>
                <a:gd name="T46" fmla="*/ 397 w 400"/>
                <a:gd name="T47" fmla="*/ 353 h 745"/>
                <a:gd name="T48" fmla="*/ 400 w 400"/>
                <a:gd name="T49" fmla="*/ 277 h 745"/>
                <a:gd name="T50" fmla="*/ 354 w 400"/>
                <a:gd name="T51" fmla="*/ 49 h 745"/>
                <a:gd name="T52" fmla="*/ 311 w 400"/>
                <a:gd name="T53" fmla="*/ 9 h 745"/>
                <a:gd name="T54" fmla="*/ 287 w 400"/>
                <a:gd name="T55" fmla="*/ 1 h 745"/>
                <a:gd name="T56" fmla="*/ 277 w 400"/>
                <a:gd name="T57" fmla="*/ 0 h 745"/>
                <a:gd name="T58" fmla="*/ 122 w 400"/>
                <a:gd name="T59" fmla="*/ 0 h 745"/>
                <a:gd name="T60" fmla="*/ 113 w 400"/>
                <a:gd name="T61" fmla="*/ 1 h 745"/>
                <a:gd name="T62" fmla="*/ 88 w 400"/>
                <a:gd name="T63" fmla="*/ 9 h 745"/>
                <a:gd name="T64" fmla="*/ 27 w 400"/>
                <a:gd name="T65" fmla="*/ 84 h 745"/>
                <a:gd name="T66" fmla="*/ 0 w 400"/>
                <a:gd name="T67" fmla="*/ 277 h 745"/>
                <a:gd name="T68" fmla="*/ 2 w 400"/>
                <a:gd name="T69" fmla="*/ 353 h 745"/>
                <a:gd name="T70" fmla="*/ 34 w 400"/>
                <a:gd name="T71" fmla="*/ 383 h 745"/>
                <a:gd name="T72" fmla="*/ 200 w 400"/>
                <a:gd name="T73" fmla="*/ 290 h 745"/>
                <a:gd name="T74" fmla="*/ 190 w 400"/>
                <a:gd name="T75" fmla="*/ 278 h 745"/>
                <a:gd name="T76" fmla="*/ 162 w 400"/>
                <a:gd name="T77" fmla="*/ 242 h 745"/>
                <a:gd name="T78" fmla="*/ 169 w 400"/>
                <a:gd name="T79" fmla="*/ 188 h 745"/>
                <a:gd name="T80" fmla="*/ 184 w 400"/>
                <a:gd name="T81" fmla="*/ 80 h 745"/>
                <a:gd name="T82" fmla="*/ 200 w 400"/>
                <a:gd name="T83" fmla="*/ 83 h 745"/>
                <a:gd name="T84" fmla="*/ 200 w 400"/>
                <a:gd name="T85" fmla="*/ 83 h 745"/>
                <a:gd name="T86" fmla="*/ 200 w 400"/>
                <a:gd name="T87" fmla="*/ 83 h 745"/>
                <a:gd name="T88" fmla="*/ 216 w 400"/>
                <a:gd name="T89" fmla="*/ 80 h 745"/>
                <a:gd name="T90" fmla="*/ 231 w 400"/>
                <a:gd name="T91" fmla="*/ 187 h 745"/>
                <a:gd name="T92" fmla="*/ 238 w 400"/>
                <a:gd name="T93" fmla="*/ 242 h 745"/>
                <a:gd name="T94" fmla="*/ 209 w 400"/>
                <a:gd name="T95" fmla="*/ 278 h 745"/>
                <a:gd name="T96" fmla="*/ 200 w 400"/>
                <a:gd name="T97" fmla="*/ 290 h 745"/>
                <a:gd name="T98" fmla="*/ 185 w 400"/>
                <a:gd name="T99" fmla="*/ 32 h 745"/>
                <a:gd name="T100" fmla="*/ 200 w 400"/>
                <a:gd name="T101" fmla="*/ 32 h 745"/>
                <a:gd name="T102" fmla="*/ 215 w 400"/>
                <a:gd name="T103" fmla="*/ 32 h 745"/>
                <a:gd name="T104" fmla="*/ 223 w 400"/>
                <a:gd name="T105" fmla="*/ 62 h 745"/>
                <a:gd name="T106" fmla="*/ 222 w 400"/>
                <a:gd name="T107" fmla="*/ 63 h 745"/>
                <a:gd name="T108" fmla="*/ 200 w 400"/>
                <a:gd name="T109" fmla="*/ 71 h 745"/>
                <a:gd name="T110" fmla="*/ 178 w 400"/>
                <a:gd name="T111" fmla="*/ 63 h 745"/>
                <a:gd name="T112" fmla="*/ 177 w 400"/>
                <a:gd name="T113" fmla="*/ 62 h 745"/>
                <a:gd name="T114" fmla="*/ 185 w 400"/>
                <a:gd name="T115" fmla="*/ 32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0" h="745">
                  <a:moveTo>
                    <a:pt x="34" y="383"/>
                  </a:moveTo>
                  <a:cubicBezTo>
                    <a:pt x="35" y="383"/>
                    <a:pt x="35" y="383"/>
                    <a:pt x="36" y="383"/>
                  </a:cubicBezTo>
                  <a:cubicBezTo>
                    <a:pt x="54" y="382"/>
                    <a:pt x="67" y="367"/>
                    <a:pt x="66" y="349"/>
                  </a:cubicBezTo>
                  <a:cubicBezTo>
                    <a:pt x="64" y="323"/>
                    <a:pt x="64" y="299"/>
                    <a:pt x="64" y="277"/>
                  </a:cubicBezTo>
                  <a:cubicBezTo>
                    <a:pt x="64" y="180"/>
                    <a:pt x="78" y="125"/>
                    <a:pt x="92" y="97"/>
                  </a:cubicBezTo>
                  <a:cubicBezTo>
                    <a:pt x="92" y="228"/>
                    <a:pt x="92" y="228"/>
                    <a:pt x="92" y="228"/>
                  </a:cubicBezTo>
                  <a:cubicBezTo>
                    <a:pt x="92" y="304"/>
                    <a:pt x="92" y="304"/>
                    <a:pt x="92" y="304"/>
                  </a:cubicBezTo>
                  <a:cubicBezTo>
                    <a:pt x="92" y="696"/>
                    <a:pt x="92" y="696"/>
                    <a:pt x="92" y="696"/>
                  </a:cubicBezTo>
                  <a:cubicBezTo>
                    <a:pt x="92" y="723"/>
                    <a:pt x="114" y="745"/>
                    <a:pt x="141" y="745"/>
                  </a:cubicBezTo>
                  <a:cubicBezTo>
                    <a:pt x="168" y="745"/>
                    <a:pt x="190" y="723"/>
                    <a:pt x="190" y="696"/>
                  </a:cubicBezTo>
                  <a:cubicBezTo>
                    <a:pt x="190" y="335"/>
                    <a:pt x="190" y="335"/>
                    <a:pt x="190" y="335"/>
                  </a:cubicBezTo>
                  <a:cubicBezTo>
                    <a:pt x="209" y="335"/>
                    <a:pt x="209" y="335"/>
                    <a:pt x="209" y="335"/>
                  </a:cubicBezTo>
                  <a:cubicBezTo>
                    <a:pt x="209" y="696"/>
                    <a:pt x="209" y="696"/>
                    <a:pt x="209" y="696"/>
                  </a:cubicBezTo>
                  <a:cubicBezTo>
                    <a:pt x="209" y="723"/>
                    <a:pt x="231" y="745"/>
                    <a:pt x="258" y="745"/>
                  </a:cubicBezTo>
                  <a:cubicBezTo>
                    <a:pt x="286" y="745"/>
                    <a:pt x="308" y="723"/>
                    <a:pt x="308" y="696"/>
                  </a:cubicBezTo>
                  <a:cubicBezTo>
                    <a:pt x="308" y="304"/>
                    <a:pt x="308" y="304"/>
                    <a:pt x="308" y="304"/>
                  </a:cubicBezTo>
                  <a:cubicBezTo>
                    <a:pt x="308" y="228"/>
                    <a:pt x="308" y="228"/>
                    <a:pt x="308" y="228"/>
                  </a:cubicBezTo>
                  <a:cubicBezTo>
                    <a:pt x="308" y="97"/>
                    <a:pt x="308" y="97"/>
                    <a:pt x="308" y="97"/>
                  </a:cubicBezTo>
                  <a:cubicBezTo>
                    <a:pt x="310" y="102"/>
                    <a:pt x="313" y="107"/>
                    <a:pt x="315" y="114"/>
                  </a:cubicBezTo>
                  <a:cubicBezTo>
                    <a:pt x="326" y="145"/>
                    <a:pt x="336" y="197"/>
                    <a:pt x="336" y="277"/>
                  </a:cubicBezTo>
                  <a:cubicBezTo>
                    <a:pt x="336" y="299"/>
                    <a:pt x="335" y="323"/>
                    <a:pt x="333" y="349"/>
                  </a:cubicBezTo>
                  <a:cubicBezTo>
                    <a:pt x="332" y="367"/>
                    <a:pt x="346" y="382"/>
                    <a:pt x="364" y="383"/>
                  </a:cubicBezTo>
                  <a:cubicBezTo>
                    <a:pt x="364" y="383"/>
                    <a:pt x="365" y="383"/>
                    <a:pt x="365" y="383"/>
                  </a:cubicBezTo>
                  <a:cubicBezTo>
                    <a:pt x="382" y="383"/>
                    <a:pt x="396" y="370"/>
                    <a:pt x="397" y="353"/>
                  </a:cubicBezTo>
                  <a:cubicBezTo>
                    <a:pt x="399" y="325"/>
                    <a:pt x="400" y="300"/>
                    <a:pt x="400" y="277"/>
                  </a:cubicBezTo>
                  <a:cubicBezTo>
                    <a:pt x="400" y="156"/>
                    <a:pt x="380" y="89"/>
                    <a:pt x="354" y="49"/>
                  </a:cubicBezTo>
                  <a:cubicBezTo>
                    <a:pt x="341" y="29"/>
                    <a:pt x="326" y="16"/>
                    <a:pt x="311" y="9"/>
                  </a:cubicBezTo>
                  <a:cubicBezTo>
                    <a:pt x="302" y="4"/>
                    <a:pt x="294" y="2"/>
                    <a:pt x="287" y="1"/>
                  </a:cubicBezTo>
                  <a:cubicBezTo>
                    <a:pt x="284" y="0"/>
                    <a:pt x="280" y="0"/>
                    <a:pt x="277" y="0"/>
                  </a:cubicBezTo>
                  <a:cubicBezTo>
                    <a:pt x="122" y="0"/>
                    <a:pt x="122" y="0"/>
                    <a:pt x="122" y="0"/>
                  </a:cubicBezTo>
                  <a:cubicBezTo>
                    <a:pt x="119" y="0"/>
                    <a:pt x="116" y="0"/>
                    <a:pt x="113" y="1"/>
                  </a:cubicBezTo>
                  <a:cubicBezTo>
                    <a:pt x="106" y="2"/>
                    <a:pt x="97" y="4"/>
                    <a:pt x="88" y="9"/>
                  </a:cubicBezTo>
                  <a:cubicBezTo>
                    <a:pt x="67" y="20"/>
                    <a:pt x="43" y="43"/>
                    <a:pt x="27" y="84"/>
                  </a:cubicBezTo>
                  <a:cubicBezTo>
                    <a:pt x="11" y="126"/>
                    <a:pt x="0" y="186"/>
                    <a:pt x="0" y="277"/>
                  </a:cubicBezTo>
                  <a:cubicBezTo>
                    <a:pt x="0" y="300"/>
                    <a:pt x="0" y="325"/>
                    <a:pt x="2" y="353"/>
                  </a:cubicBezTo>
                  <a:cubicBezTo>
                    <a:pt x="3" y="370"/>
                    <a:pt x="17" y="383"/>
                    <a:pt x="34" y="383"/>
                  </a:cubicBezTo>
                  <a:close/>
                  <a:moveTo>
                    <a:pt x="200" y="290"/>
                  </a:moveTo>
                  <a:cubicBezTo>
                    <a:pt x="190" y="278"/>
                    <a:pt x="190" y="278"/>
                    <a:pt x="190" y="278"/>
                  </a:cubicBezTo>
                  <a:cubicBezTo>
                    <a:pt x="162" y="242"/>
                    <a:pt x="162" y="242"/>
                    <a:pt x="162" y="242"/>
                  </a:cubicBezTo>
                  <a:cubicBezTo>
                    <a:pt x="169" y="188"/>
                    <a:pt x="169" y="188"/>
                    <a:pt x="169" y="188"/>
                  </a:cubicBezTo>
                  <a:cubicBezTo>
                    <a:pt x="184" y="80"/>
                    <a:pt x="184" y="80"/>
                    <a:pt x="184" y="80"/>
                  </a:cubicBezTo>
                  <a:cubicBezTo>
                    <a:pt x="189" y="82"/>
                    <a:pt x="195" y="83"/>
                    <a:pt x="200" y="83"/>
                  </a:cubicBezTo>
                  <a:cubicBezTo>
                    <a:pt x="200" y="83"/>
                    <a:pt x="200" y="83"/>
                    <a:pt x="200" y="83"/>
                  </a:cubicBezTo>
                  <a:cubicBezTo>
                    <a:pt x="200" y="83"/>
                    <a:pt x="200" y="83"/>
                    <a:pt x="200" y="83"/>
                  </a:cubicBezTo>
                  <a:cubicBezTo>
                    <a:pt x="206" y="83"/>
                    <a:pt x="211" y="82"/>
                    <a:pt x="216" y="80"/>
                  </a:cubicBezTo>
                  <a:cubicBezTo>
                    <a:pt x="231" y="187"/>
                    <a:pt x="231" y="187"/>
                    <a:pt x="231" y="187"/>
                  </a:cubicBezTo>
                  <a:cubicBezTo>
                    <a:pt x="238" y="242"/>
                    <a:pt x="238" y="242"/>
                    <a:pt x="238" y="242"/>
                  </a:cubicBezTo>
                  <a:cubicBezTo>
                    <a:pt x="209" y="278"/>
                    <a:pt x="209" y="278"/>
                    <a:pt x="209" y="278"/>
                  </a:cubicBezTo>
                  <a:lnTo>
                    <a:pt x="200" y="290"/>
                  </a:lnTo>
                  <a:close/>
                  <a:moveTo>
                    <a:pt x="185" y="32"/>
                  </a:moveTo>
                  <a:cubicBezTo>
                    <a:pt x="200" y="32"/>
                    <a:pt x="200" y="32"/>
                    <a:pt x="200" y="32"/>
                  </a:cubicBezTo>
                  <a:cubicBezTo>
                    <a:pt x="215" y="32"/>
                    <a:pt x="215" y="32"/>
                    <a:pt x="215" y="32"/>
                  </a:cubicBezTo>
                  <a:cubicBezTo>
                    <a:pt x="223" y="62"/>
                    <a:pt x="223" y="62"/>
                    <a:pt x="223" y="62"/>
                  </a:cubicBezTo>
                  <a:cubicBezTo>
                    <a:pt x="222" y="63"/>
                    <a:pt x="222" y="63"/>
                    <a:pt x="222" y="63"/>
                  </a:cubicBezTo>
                  <a:cubicBezTo>
                    <a:pt x="215" y="69"/>
                    <a:pt x="208" y="71"/>
                    <a:pt x="200" y="71"/>
                  </a:cubicBezTo>
                  <a:cubicBezTo>
                    <a:pt x="192" y="71"/>
                    <a:pt x="185" y="69"/>
                    <a:pt x="178" y="63"/>
                  </a:cubicBezTo>
                  <a:cubicBezTo>
                    <a:pt x="177" y="62"/>
                    <a:pt x="177" y="62"/>
                    <a:pt x="177" y="62"/>
                  </a:cubicBezTo>
                  <a:lnTo>
                    <a:pt x="185" y="32"/>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5" name="组合 74"/>
          <p:cNvGrpSpPr/>
          <p:nvPr/>
        </p:nvGrpSpPr>
        <p:grpSpPr>
          <a:xfrm>
            <a:off x="9365827" y="2458995"/>
            <a:ext cx="227768" cy="543244"/>
            <a:chOff x="6323013" y="4137025"/>
            <a:chExt cx="255587" cy="609601"/>
          </a:xfrm>
        </p:grpSpPr>
        <p:sp>
          <p:nvSpPr>
            <p:cNvPr id="76" name="Freeform 492"/>
            <p:cNvSpPr/>
            <p:nvPr/>
          </p:nvSpPr>
          <p:spPr bwMode="auto">
            <a:xfrm>
              <a:off x="6388100" y="4137025"/>
              <a:ext cx="125412" cy="125413"/>
            </a:xfrm>
            <a:custGeom>
              <a:avLst/>
              <a:gdLst>
                <a:gd name="T0" fmla="*/ 11 w 198"/>
                <a:gd name="T1" fmla="*/ 78 h 198"/>
                <a:gd name="T2" fmla="*/ 78 w 198"/>
                <a:gd name="T3" fmla="*/ 186 h 198"/>
                <a:gd name="T4" fmla="*/ 186 w 198"/>
                <a:gd name="T5" fmla="*/ 119 h 198"/>
                <a:gd name="T6" fmla="*/ 119 w 198"/>
                <a:gd name="T7" fmla="*/ 11 h 198"/>
                <a:gd name="T8" fmla="*/ 11 w 198"/>
                <a:gd name="T9" fmla="*/ 78 h 198"/>
              </a:gdLst>
              <a:ahLst/>
              <a:cxnLst>
                <a:cxn ang="0">
                  <a:pos x="T0" y="T1"/>
                </a:cxn>
                <a:cxn ang="0">
                  <a:pos x="T2" y="T3"/>
                </a:cxn>
                <a:cxn ang="0">
                  <a:pos x="T4" y="T5"/>
                </a:cxn>
                <a:cxn ang="0">
                  <a:pos x="T6" y="T7"/>
                </a:cxn>
                <a:cxn ang="0">
                  <a:pos x="T8" y="T9"/>
                </a:cxn>
              </a:cxnLst>
              <a:rect l="0" t="0" r="r" b="b"/>
              <a:pathLst>
                <a:path w="198" h="198">
                  <a:moveTo>
                    <a:pt x="11" y="78"/>
                  </a:moveTo>
                  <a:cubicBezTo>
                    <a:pt x="0" y="127"/>
                    <a:pt x="30" y="175"/>
                    <a:pt x="78" y="186"/>
                  </a:cubicBezTo>
                  <a:cubicBezTo>
                    <a:pt x="127" y="198"/>
                    <a:pt x="175" y="168"/>
                    <a:pt x="186" y="119"/>
                  </a:cubicBezTo>
                  <a:cubicBezTo>
                    <a:pt x="198" y="71"/>
                    <a:pt x="168" y="22"/>
                    <a:pt x="119" y="11"/>
                  </a:cubicBezTo>
                  <a:cubicBezTo>
                    <a:pt x="71" y="0"/>
                    <a:pt x="22" y="30"/>
                    <a:pt x="11" y="78"/>
                  </a:cubicBez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493"/>
            <p:cNvSpPr>
              <a:spLocks noEditPoints="1"/>
            </p:cNvSpPr>
            <p:nvPr/>
          </p:nvSpPr>
          <p:spPr bwMode="auto">
            <a:xfrm>
              <a:off x="6323013" y="4271963"/>
              <a:ext cx="255587" cy="474663"/>
            </a:xfrm>
            <a:custGeom>
              <a:avLst/>
              <a:gdLst>
                <a:gd name="T0" fmla="*/ 34 w 400"/>
                <a:gd name="T1" fmla="*/ 383 h 745"/>
                <a:gd name="T2" fmla="*/ 36 w 400"/>
                <a:gd name="T3" fmla="*/ 383 h 745"/>
                <a:gd name="T4" fmla="*/ 66 w 400"/>
                <a:gd name="T5" fmla="*/ 349 h 745"/>
                <a:gd name="T6" fmla="*/ 64 w 400"/>
                <a:gd name="T7" fmla="*/ 277 h 745"/>
                <a:gd name="T8" fmla="*/ 92 w 400"/>
                <a:gd name="T9" fmla="*/ 97 h 745"/>
                <a:gd name="T10" fmla="*/ 92 w 400"/>
                <a:gd name="T11" fmla="*/ 228 h 745"/>
                <a:gd name="T12" fmla="*/ 92 w 400"/>
                <a:gd name="T13" fmla="*/ 304 h 745"/>
                <a:gd name="T14" fmla="*/ 92 w 400"/>
                <a:gd name="T15" fmla="*/ 696 h 745"/>
                <a:gd name="T16" fmla="*/ 141 w 400"/>
                <a:gd name="T17" fmla="*/ 745 h 745"/>
                <a:gd name="T18" fmla="*/ 190 w 400"/>
                <a:gd name="T19" fmla="*/ 696 h 745"/>
                <a:gd name="T20" fmla="*/ 190 w 400"/>
                <a:gd name="T21" fmla="*/ 335 h 745"/>
                <a:gd name="T22" fmla="*/ 209 w 400"/>
                <a:gd name="T23" fmla="*/ 335 h 745"/>
                <a:gd name="T24" fmla="*/ 209 w 400"/>
                <a:gd name="T25" fmla="*/ 696 h 745"/>
                <a:gd name="T26" fmla="*/ 258 w 400"/>
                <a:gd name="T27" fmla="*/ 745 h 745"/>
                <a:gd name="T28" fmla="*/ 308 w 400"/>
                <a:gd name="T29" fmla="*/ 696 h 745"/>
                <a:gd name="T30" fmla="*/ 308 w 400"/>
                <a:gd name="T31" fmla="*/ 304 h 745"/>
                <a:gd name="T32" fmla="*/ 308 w 400"/>
                <a:gd name="T33" fmla="*/ 228 h 745"/>
                <a:gd name="T34" fmla="*/ 308 w 400"/>
                <a:gd name="T35" fmla="*/ 97 h 745"/>
                <a:gd name="T36" fmla="*/ 315 w 400"/>
                <a:gd name="T37" fmla="*/ 114 h 745"/>
                <a:gd name="T38" fmla="*/ 336 w 400"/>
                <a:gd name="T39" fmla="*/ 277 h 745"/>
                <a:gd name="T40" fmla="*/ 333 w 400"/>
                <a:gd name="T41" fmla="*/ 349 h 745"/>
                <a:gd name="T42" fmla="*/ 364 w 400"/>
                <a:gd name="T43" fmla="*/ 383 h 745"/>
                <a:gd name="T44" fmla="*/ 365 w 400"/>
                <a:gd name="T45" fmla="*/ 383 h 745"/>
                <a:gd name="T46" fmla="*/ 397 w 400"/>
                <a:gd name="T47" fmla="*/ 353 h 745"/>
                <a:gd name="T48" fmla="*/ 400 w 400"/>
                <a:gd name="T49" fmla="*/ 277 h 745"/>
                <a:gd name="T50" fmla="*/ 354 w 400"/>
                <a:gd name="T51" fmla="*/ 49 h 745"/>
                <a:gd name="T52" fmla="*/ 311 w 400"/>
                <a:gd name="T53" fmla="*/ 9 h 745"/>
                <a:gd name="T54" fmla="*/ 287 w 400"/>
                <a:gd name="T55" fmla="*/ 1 h 745"/>
                <a:gd name="T56" fmla="*/ 277 w 400"/>
                <a:gd name="T57" fmla="*/ 0 h 745"/>
                <a:gd name="T58" fmla="*/ 122 w 400"/>
                <a:gd name="T59" fmla="*/ 0 h 745"/>
                <a:gd name="T60" fmla="*/ 113 w 400"/>
                <a:gd name="T61" fmla="*/ 1 h 745"/>
                <a:gd name="T62" fmla="*/ 88 w 400"/>
                <a:gd name="T63" fmla="*/ 9 h 745"/>
                <a:gd name="T64" fmla="*/ 27 w 400"/>
                <a:gd name="T65" fmla="*/ 84 h 745"/>
                <a:gd name="T66" fmla="*/ 0 w 400"/>
                <a:gd name="T67" fmla="*/ 277 h 745"/>
                <a:gd name="T68" fmla="*/ 2 w 400"/>
                <a:gd name="T69" fmla="*/ 353 h 745"/>
                <a:gd name="T70" fmla="*/ 34 w 400"/>
                <a:gd name="T71" fmla="*/ 383 h 745"/>
                <a:gd name="T72" fmla="*/ 200 w 400"/>
                <a:gd name="T73" fmla="*/ 290 h 745"/>
                <a:gd name="T74" fmla="*/ 190 w 400"/>
                <a:gd name="T75" fmla="*/ 278 h 745"/>
                <a:gd name="T76" fmla="*/ 162 w 400"/>
                <a:gd name="T77" fmla="*/ 242 h 745"/>
                <a:gd name="T78" fmla="*/ 169 w 400"/>
                <a:gd name="T79" fmla="*/ 188 h 745"/>
                <a:gd name="T80" fmla="*/ 184 w 400"/>
                <a:gd name="T81" fmla="*/ 80 h 745"/>
                <a:gd name="T82" fmla="*/ 200 w 400"/>
                <a:gd name="T83" fmla="*/ 83 h 745"/>
                <a:gd name="T84" fmla="*/ 200 w 400"/>
                <a:gd name="T85" fmla="*/ 83 h 745"/>
                <a:gd name="T86" fmla="*/ 200 w 400"/>
                <a:gd name="T87" fmla="*/ 83 h 745"/>
                <a:gd name="T88" fmla="*/ 216 w 400"/>
                <a:gd name="T89" fmla="*/ 80 h 745"/>
                <a:gd name="T90" fmla="*/ 231 w 400"/>
                <a:gd name="T91" fmla="*/ 187 h 745"/>
                <a:gd name="T92" fmla="*/ 238 w 400"/>
                <a:gd name="T93" fmla="*/ 242 h 745"/>
                <a:gd name="T94" fmla="*/ 209 w 400"/>
                <a:gd name="T95" fmla="*/ 278 h 745"/>
                <a:gd name="T96" fmla="*/ 200 w 400"/>
                <a:gd name="T97" fmla="*/ 290 h 745"/>
                <a:gd name="T98" fmla="*/ 185 w 400"/>
                <a:gd name="T99" fmla="*/ 32 h 745"/>
                <a:gd name="T100" fmla="*/ 200 w 400"/>
                <a:gd name="T101" fmla="*/ 32 h 745"/>
                <a:gd name="T102" fmla="*/ 215 w 400"/>
                <a:gd name="T103" fmla="*/ 32 h 745"/>
                <a:gd name="T104" fmla="*/ 223 w 400"/>
                <a:gd name="T105" fmla="*/ 62 h 745"/>
                <a:gd name="T106" fmla="*/ 222 w 400"/>
                <a:gd name="T107" fmla="*/ 63 h 745"/>
                <a:gd name="T108" fmla="*/ 200 w 400"/>
                <a:gd name="T109" fmla="*/ 71 h 745"/>
                <a:gd name="T110" fmla="*/ 178 w 400"/>
                <a:gd name="T111" fmla="*/ 63 h 745"/>
                <a:gd name="T112" fmla="*/ 177 w 400"/>
                <a:gd name="T113" fmla="*/ 62 h 745"/>
                <a:gd name="T114" fmla="*/ 185 w 400"/>
                <a:gd name="T115" fmla="*/ 32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0" h="745">
                  <a:moveTo>
                    <a:pt x="34" y="383"/>
                  </a:moveTo>
                  <a:cubicBezTo>
                    <a:pt x="35" y="383"/>
                    <a:pt x="35" y="383"/>
                    <a:pt x="36" y="383"/>
                  </a:cubicBezTo>
                  <a:cubicBezTo>
                    <a:pt x="54" y="382"/>
                    <a:pt x="67" y="367"/>
                    <a:pt x="66" y="349"/>
                  </a:cubicBezTo>
                  <a:cubicBezTo>
                    <a:pt x="64" y="323"/>
                    <a:pt x="64" y="299"/>
                    <a:pt x="64" y="277"/>
                  </a:cubicBezTo>
                  <a:cubicBezTo>
                    <a:pt x="64" y="180"/>
                    <a:pt x="78" y="125"/>
                    <a:pt x="92" y="97"/>
                  </a:cubicBezTo>
                  <a:cubicBezTo>
                    <a:pt x="92" y="228"/>
                    <a:pt x="92" y="228"/>
                    <a:pt x="92" y="228"/>
                  </a:cubicBezTo>
                  <a:cubicBezTo>
                    <a:pt x="92" y="304"/>
                    <a:pt x="92" y="304"/>
                    <a:pt x="92" y="304"/>
                  </a:cubicBezTo>
                  <a:cubicBezTo>
                    <a:pt x="92" y="696"/>
                    <a:pt x="92" y="696"/>
                    <a:pt x="92" y="696"/>
                  </a:cubicBezTo>
                  <a:cubicBezTo>
                    <a:pt x="92" y="723"/>
                    <a:pt x="114" y="745"/>
                    <a:pt x="141" y="745"/>
                  </a:cubicBezTo>
                  <a:cubicBezTo>
                    <a:pt x="168" y="745"/>
                    <a:pt x="190" y="723"/>
                    <a:pt x="190" y="696"/>
                  </a:cubicBezTo>
                  <a:cubicBezTo>
                    <a:pt x="190" y="335"/>
                    <a:pt x="190" y="335"/>
                    <a:pt x="190" y="335"/>
                  </a:cubicBezTo>
                  <a:cubicBezTo>
                    <a:pt x="209" y="335"/>
                    <a:pt x="209" y="335"/>
                    <a:pt x="209" y="335"/>
                  </a:cubicBezTo>
                  <a:cubicBezTo>
                    <a:pt x="209" y="696"/>
                    <a:pt x="209" y="696"/>
                    <a:pt x="209" y="696"/>
                  </a:cubicBezTo>
                  <a:cubicBezTo>
                    <a:pt x="209" y="723"/>
                    <a:pt x="231" y="745"/>
                    <a:pt x="258" y="745"/>
                  </a:cubicBezTo>
                  <a:cubicBezTo>
                    <a:pt x="286" y="745"/>
                    <a:pt x="308" y="723"/>
                    <a:pt x="308" y="696"/>
                  </a:cubicBezTo>
                  <a:cubicBezTo>
                    <a:pt x="308" y="304"/>
                    <a:pt x="308" y="304"/>
                    <a:pt x="308" y="304"/>
                  </a:cubicBezTo>
                  <a:cubicBezTo>
                    <a:pt x="308" y="228"/>
                    <a:pt x="308" y="228"/>
                    <a:pt x="308" y="228"/>
                  </a:cubicBezTo>
                  <a:cubicBezTo>
                    <a:pt x="308" y="97"/>
                    <a:pt x="308" y="97"/>
                    <a:pt x="308" y="97"/>
                  </a:cubicBezTo>
                  <a:cubicBezTo>
                    <a:pt x="310" y="102"/>
                    <a:pt x="313" y="107"/>
                    <a:pt x="315" y="114"/>
                  </a:cubicBezTo>
                  <a:cubicBezTo>
                    <a:pt x="326" y="145"/>
                    <a:pt x="336" y="197"/>
                    <a:pt x="336" y="277"/>
                  </a:cubicBezTo>
                  <a:cubicBezTo>
                    <a:pt x="336" y="299"/>
                    <a:pt x="335" y="323"/>
                    <a:pt x="333" y="349"/>
                  </a:cubicBezTo>
                  <a:cubicBezTo>
                    <a:pt x="332" y="367"/>
                    <a:pt x="346" y="382"/>
                    <a:pt x="364" y="383"/>
                  </a:cubicBezTo>
                  <a:cubicBezTo>
                    <a:pt x="364" y="383"/>
                    <a:pt x="365" y="383"/>
                    <a:pt x="365" y="383"/>
                  </a:cubicBezTo>
                  <a:cubicBezTo>
                    <a:pt x="382" y="383"/>
                    <a:pt x="396" y="370"/>
                    <a:pt x="397" y="353"/>
                  </a:cubicBezTo>
                  <a:cubicBezTo>
                    <a:pt x="399" y="325"/>
                    <a:pt x="400" y="300"/>
                    <a:pt x="400" y="277"/>
                  </a:cubicBezTo>
                  <a:cubicBezTo>
                    <a:pt x="400" y="156"/>
                    <a:pt x="380" y="89"/>
                    <a:pt x="354" y="49"/>
                  </a:cubicBezTo>
                  <a:cubicBezTo>
                    <a:pt x="341" y="29"/>
                    <a:pt x="326" y="16"/>
                    <a:pt x="311" y="9"/>
                  </a:cubicBezTo>
                  <a:cubicBezTo>
                    <a:pt x="302" y="4"/>
                    <a:pt x="294" y="2"/>
                    <a:pt x="287" y="1"/>
                  </a:cubicBezTo>
                  <a:cubicBezTo>
                    <a:pt x="284" y="0"/>
                    <a:pt x="280" y="0"/>
                    <a:pt x="277" y="0"/>
                  </a:cubicBezTo>
                  <a:cubicBezTo>
                    <a:pt x="122" y="0"/>
                    <a:pt x="122" y="0"/>
                    <a:pt x="122" y="0"/>
                  </a:cubicBezTo>
                  <a:cubicBezTo>
                    <a:pt x="119" y="0"/>
                    <a:pt x="116" y="0"/>
                    <a:pt x="113" y="1"/>
                  </a:cubicBezTo>
                  <a:cubicBezTo>
                    <a:pt x="106" y="2"/>
                    <a:pt x="97" y="4"/>
                    <a:pt x="88" y="9"/>
                  </a:cubicBezTo>
                  <a:cubicBezTo>
                    <a:pt x="67" y="20"/>
                    <a:pt x="43" y="43"/>
                    <a:pt x="27" y="84"/>
                  </a:cubicBezTo>
                  <a:cubicBezTo>
                    <a:pt x="11" y="126"/>
                    <a:pt x="0" y="186"/>
                    <a:pt x="0" y="277"/>
                  </a:cubicBezTo>
                  <a:cubicBezTo>
                    <a:pt x="0" y="300"/>
                    <a:pt x="0" y="325"/>
                    <a:pt x="2" y="353"/>
                  </a:cubicBezTo>
                  <a:cubicBezTo>
                    <a:pt x="3" y="370"/>
                    <a:pt x="17" y="383"/>
                    <a:pt x="34" y="383"/>
                  </a:cubicBezTo>
                  <a:close/>
                  <a:moveTo>
                    <a:pt x="200" y="290"/>
                  </a:moveTo>
                  <a:cubicBezTo>
                    <a:pt x="190" y="278"/>
                    <a:pt x="190" y="278"/>
                    <a:pt x="190" y="278"/>
                  </a:cubicBezTo>
                  <a:cubicBezTo>
                    <a:pt x="162" y="242"/>
                    <a:pt x="162" y="242"/>
                    <a:pt x="162" y="242"/>
                  </a:cubicBezTo>
                  <a:cubicBezTo>
                    <a:pt x="169" y="188"/>
                    <a:pt x="169" y="188"/>
                    <a:pt x="169" y="188"/>
                  </a:cubicBezTo>
                  <a:cubicBezTo>
                    <a:pt x="184" y="80"/>
                    <a:pt x="184" y="80"/>
                    <a:pt x="184" y="80"/>
                  </a:cubicBezTo>
                  <a:cubicBezTo>
                    <a:pt x="189" y="82"/>
                    <a:pt x="195" y="83"/>
                    <a:pt x="200" y="83"/>
                  </a:cubicBezTo>
                  <a:cubicBezTo>
                    <a:pt x="200" y="83"/>
                    <a:pt x="200" y="83"/>
                    <a:pt x="200" y="83"/>
                  </a:cubicBezTo>
                  <a:cubicBezTo>
                    <a:pt x="200" y="83"/>
                    <a:pt x="200" y="83"/>
                    <a:pt x="200" y="83"/>
                  </a:cubicBezTo>
                  <a:cubicBezTo>
                    <a:pt x="206" y="83"/>
                    <a:pt x="211" y="82"/>
                    <a:pt x="216" y="80"/>
                  </a:cubicBezTo>
                  <a:cubicBezTo>
                    <a:pt x="231" y="187"/>
                    <a:pt x="231" y="187"/>
                    <a:pt x="231" y="187"/>
                  </a:cubicBezTo>
                  <a:cubicBezTo>
                    <a:pt x="238" y="242"/>
                    <a:pt x="238" y="242"/>
                    <a:pt x="238" y="242"/>
                  </a:cubicBezTo>
                  <a:cubicBezTo>
                    <a:pt x="209" y="278"/>
                    <a:pt x="209" y="278"/>
                    <a:pt x="209" y="278"/>
                  </a:cubicBezTo>
                  <a:lnTo>
                    <a:pt x="200" y="290"/>
                  </a:lnTo>
                  <a:close/>
                  <a:moveTo>
                    <a:pt x="185" y="32"/>
                  </a:moveTo>
                  <a:cubicBezTo>
                    <a:pt x="200" y="32"/>
                    <a:pt x="200" y="32"/>
                    <a:pt x="200" y="32"/>
                  </a:cubicBezTo>
                  <a:cubicBezTo>
                    <a:pt x="215" y="32"/>
                    <a:pt x="215" y="32"/>
                    <a:pt x="215" y="32"/>
                  </a:cubicBezTo>
                  <a:cubicBezTo>
                    <a:pt x="223" y="62"/>
                    <a:pt x="223" y="62"/>
                    <a:pt x="223" y="62"/>
                  </a:cubicBezTo>
                  <a:cubicBezTo>
                    <a:pt x="222" y="63"/>
                    <a:pt x="222" y="63"/>
                    <a:pt x="222" y="63"/>
                  </a:cubicBezTo>
                  <a:cubicBezTo>
                    <a:pt x="215" y="69"/>
                    <a:pt x="208" y="71"/>
                    <a:pt x="200" y="71"/>
                  </a:cubicBezTo>
                  <a:cubicBezTo>
                    <a:pt x="192" y="71"/>
                    <a:pt x="185" y="69"/>
                    <a:pt x="178" y="63"/>
                  </a:cubicBezTo>
                  <a:cubicBezTo>
                    <a:pt x="177" y="62"/>
                    <a:pt x="177" y="62"/>
                    <a:pt x="177" y="62"/>
                  </a:cubicBezTo>
                  <a:lnTo>
                    <a:pt x="185" y="32"/>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8" name="组合 77"/>
          <p:cNvGrpSpPr/>
          <p:nvPr/>
        </p:nvGrpSpPr>
        <p:grpSpPr>
          <a:xfrm>
            <a:off x="9702004" y="2458995"/>
            <a:ext cx="227768" cy="543244"/>
            <a:chOff x="6323013" y="4137025"/>
            <a:chExt cx="255587" cy="609601"/>
          </a:xfrm>
        </p:grpSpPr>
        <p:sp>
          <p:nvSpPr>
            <p:cNvPr id="79" name="Freeform 492"/>
            <p:cNvSpPr/>
            <p:nvPr/>
          </p:nvSpPr>
          <p:spPr bwMode="auto">
            <a:xfrm>
              <a:off x="6388100" y="4137025"/>
              <a:ext cx="125412" cy="125413"/>
            </a:xfrm>
            <a:custGeom>
              <a:avLst/>
              <a:gdLst>
                <a:gd name="T0" fmla="*/ 11 w 198"/>
                <a:gd name="T1" fmla="*/ 78 h 198"/>
                <a:gd name="T2" fmla="*/ 78 w 198"/>
                <a:gd name="T3" fmla="*/ 186 h 198"/>
                <a:gd name="T4" fmla="*/ 186 w 198"/>
                <a:gd name="T5" fmla="*/ 119 h 198"/>
                <a:gd name="T6" fmla="*/ 119 w 198"/>
                <a:gd name="T7" fmla="*/ 11 h 198"/>
                <a:gd name="T8" fmla="*/ 11 w 198"/>
                <a:gd name="T9" fmla="*/ 78 h 198"/>
              </a:gdLst>
              <a:ahLst/>
              <a:cxnLst>
                <a:cxn ang="0">
                  <a:pos x="T0" y="T1"/>
                </a:cxn>
                <a:cxn ang="0">
                  <a:pos x="T2" y="T3"/>
                </a:cxn>
                <a:cxn ang="0">
                  <a:pos x="T4" y="T5"/>
                </a:cxn>
                <a:cxn ang="0">
                  <a:pos x="T6" y="T7"/>
                </a:cxn>
                <a:cxn ang="0">
                  <a:pos x="T8" y="T9"/>
                </a:cxn>
              </a:cxnLst>
              <a:rect l="0" t="0" r="r" b="b"/>
              <a:pathLst>
                <a:path w="198" h="198">
                  <a:moveTo>
                    <a:pt x="11" y="78"/>
                  </a:moveTo>
                  <a:cubicBezTo>
                    <a:pt x="0" y="127"/>
                    <a:pt x="30" y="175"/>
                    <a:pt x="78" y="186"/>
                  </a:cubicBezTo>
                  <a:cubicBezTo>
                    <a:pt x="127" y="198"/>
                    <a:pt x="175" y="168"/>
                    <a:pt x="186" y="119"/>
                  </a:cubicBezTo>
                  <a:cubicBezTo>
                    <a:pt x="198" y="71"/>
                    <a:pt x="168" y="22"/>
                    <a:pt x="119" y="11"/>
                  </a:cubicBezTo>
                  <a:cubicBezTo>
                    <a:pt x="71" y="0"/>
                    <a:pt x="22" y="30"/>
                    <a:pt x="11" y="78"/>
                  </a:cubicBez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493"/>
            <p:cNvSpPr>
              <a:spLocks noEditPoints="1"/>
            </p:cNvSpPr>
            <p:nvPr/>
          </p:nvSpPr>
          <p:spPr bwMode="auto">
            <a:xfrm>
              <a:off x="6323013" y="4271963"/>
              <a:ext cx="255587" cy="474663"/>
            </a:xfrm>
            <a:custGeom>
              <a:avLst/>
              <a:gdLst>
                <a:gd name="T0" fmla="*/ 34 w 400"/>
                <a:gd name="T1" fmla="*/ 383 h 745"/>
                <a:gd name="T2" fmla="*/ 36 w 400"/>
                <a:gd name="T3" fmla="*/ 383 h 745"/>
                <a:gd name="T4" fmla="*/ 66 w 400"/>
                <a:gd name="T5" fmla="*/ 349 h 745"/>
                <a:gd name="T6" fmla="*/ 64 w 400"/>
                <a:gd name="T7" fmla="*/ 277 h 745"/>
                <a:gd name="T8" fmla="*/ 92 w 400"/>
                <a:gd name="T9" fmla="*/ 97 h 745"/>
                <a:gd name="T10" fmla="*/ 92 w 400"/>
                <a:gd name="T11" fmla="*/ 228 h 745"/>
                <a:gd name="T12" fmla="*/ 92 w 400"/>
                <a:gd name="T13" fmla="*/ 304 h 745"/>
                <a:gd name="T14" fmla="*/ 92 w 400"/>
                <a:gd name="T15" fmla="*/ 696 h 745"/>
                <a:gd name="T16" fmla="*/ 141 w 400"/>
                <a:gd name="T17" fmla="*/ 745 h 745"/>
                <a:gd name="T18" fmla="*/ 190 w 400"/>
                <a:gd name="T19" fmla="*/ 696 h 745"/>
                <a:gd name="T20" fmla="*/ 190 w 400"/>
                <a:gd name="T21" fmla="*/ 335 h 745"/>
                <a:gd name="T22" fmla="*/ 209 w 400"/>
                <a:gd name="T23" fmla="*/ 335 h 745"/>
                <a:gd name="T24" fmla="*/ 209 w 400"/>
                <a:gd name="T25" fmla="*/ 696 h 745"/>
                <a:gd name="T26" fmla="*/ 258 w 400"/>
                <a:gd name="T27" fmla="*/ 745 h 745"/>
                <a:gd name="T28" fmla="*/ 308 w 400"/>
                <a:gd name="T29" fmla="*/ 696 h 745"/>
                <a:gd name="T30" fmla="*/ 308 w 400"/>
                <a:gd name="T31" fmla="*/ 304 h 745"/>
                <a:gd name="T32" fmla="*/ 308 w 400"/>
                <a:gd name="T33" fmla="*/ 228 h 745"/>
                <a:gd name="T34" fmla="*/ 308 w 400"/>
                <a:gd name="T35" fmla="*/ 97 h 745"/>
                <a:gd name="T36" fmla="*/ 315 w 400"/>
                <a:gd name="T37" fmla="*/ 114 h 745"/>
                <a:gd name="T38" fmla="*/ 336 w 400"/>
                <a:gd name="T39" fmla="*/ 277 h 745"/>
                <a:gd name="T40" fmla="*/ 333 w 400"/>
                <a:gd name="T41" fmla="*/ 349 h 745"/>
                <a:gd name="T42" fmla="*/ 364 w 400"/>
                <a:gd name="T43" fmla="*/ 383 h 745"/>
                <a:gd name="T44" fmla="*/ 365 w 400"/>
                <a:gd name="T45" fmla="*/ 383 h 745"/>
                <a:gd name="T46" fmla="*/ 397 w 400"/>
                <a:gd name="T47" fmla="*/ 353 h 745"/>
                <a:gd name="T48" fmla="*/ 400 w 400"/>
                <a:gd name="T49" fmla="*/ 277 h 745"/>
                <a:gd name="T50" fmla="*/ 354 w 400"/>
                <a:gd name="T51" fmla="*/ 49 h 745"/>
                <a:gd name="T52" fmla="*/ 311 w 400"/>
                <a:gd name="T53" fmla="*/ 9 h 745"/>
                <a:gd name="T54" fmla="*/ 287 w 400"/>
                <a:gd name="T55" fmla="*/ 1 h 745"/>
                <a:gd name="T56" fmla="*/ 277 w 400"/>
                <a:gd name="T57" fmla="*/ 0 h 745"/>
                <a:gd name="T58" fmla="*/ 122 w 400"/>
                <a:gd name="T59" fmla="*/ 0 h 745"/>
                <a:gd name="T60" fmla="*/ 113 w 400"/>
                <a:gd name="T61" fmla="*/ 1 h 745"/>
                <a:gd name="T62" fmla="*/ 88 w 400"/>
                <a:gd name="T63" fmla="*/ 9 h 745"/>
                <a:gd name="T64" fmla="*/ 27 w 400"/>
                <a:gd name="T65" fmla="*/ 84 h 745"/>
                <a:gd name="T66" fmla="*/ 0 w 400"/>
                <a:gd name="T67" fmla="*/ 277 h 745"/>
                <a:gd name="T68" fmla="*/ 2 w 400"/>
                <a:gd name="T69" fmla="*/ 353 h 745"/>
                <a:gd name="T70" fmla="*/ 34 w 400"/>
                <a:gd name="T71" fmla="*/ 383 h 745"/>
                <a:gd name="T72" fmla="*/ 200 w 400"/>
                <a:gd name="T73" fmla="*/ 290 h 745"/>
                <a:gd name="T74" fmla="*/ 190 w 400"/>
                <a:gd name="T75" fmla="*/ 278 h 745"/>
                <a:gd name="T76" fmla="*/ 162 w 400"/>
                <a:gd name="T77" fmla="*/ 242 h 745"/>
                <a:gd name="T78" fmla="*/ 169 w 400"/>
                <a:gd name="T79" fmla="*/ 188 h 745"/>
                <a:gd name="T80" fmla="*/ 184 w 400"/>
                <a:gd name="T81" fmla="*/ 80 h 745"/>
                <a:gd name="T82" fmla="*/ 200 w 400"/>
                <a:gd name="T83" fmla="*/ 83 h 745"/>
                <a:gd name="T84" fmla="*/ 200 w 400"/>
                <a:gd name="T85" fmla="*/ 83 h 745"/>
                <a:gd name="T86" fmla="*/ 200 w 400"/>
                <a:gd name="T87" fmla="*/ 83 h 745"/>
                <a:gd name="T88" fmla="*/ 216 w 400"/>
                <a:gd name="T89" fmla="*/ 80 h 745"/>
                <a:gd name="T90" fmla="*/ 231 w 400"/>
                <a:gd name="T91" fmla="*/ 187 h 745"/>
                <a:gd name="T92" fmla="*/ 238 w 400"/>
                <a:gd name="T93" fmla="*/ 242 h 745"/>
                <a:gd name="T94" fmla="*/ 209 w 400"/>
                <a:gd name="T95" fmla="*/ 278 h 745"/>
                <a:gd name="T96" fmla="*/ 200 w 400"/>
                <a:gd name="T97" fmla="*/ 290 h 745"/>
                <a:gd name="T98" fmla="*/ 185 w 400"/>
                <a:gd name="T99" fmla="*/ 32 h 745"/>
                <a:gd name="T100" fmla="*/ 200 w 400"/>
                <a:gd name="T101" fmla="*/ 32 h 745"/>
                <a:gd name="T102" fmla="*/ 215 w 400"/>
                <a:gd name="T103" fmla="*/ 32 h 745"/>
                <a:gd name="T104" fmla="*/ 223 w 400"/>
                <a:gd name="T105" fmla="*/ 62 h 745"/>
                <a:gd name="T106" fmla="*/ 222 w 400"/>
                <a:gd name="T107" fmla="*/ 63 h 745"/>
                <a:gd name="T108" fmla="*/ 200 w 400"/>
                <a:gd name="T109" fmla="*/ 71 h 745"/>
                <a:gd name="T110" fmla="*/ 178 w 400"/>
                <a:gd name="T111" fmla="*/ 63 h 745"/>
                <a:gd name="T112" fmla="*/ 177 w 400"/>
                <a:gd name="T113" fmla="*/ 62 h 745"/>
                <a:gd name="T114" fmla="*/ 185 w 400"/>
                <a:gd name="T115" fmla="*/ 32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0" h="745">
                  <a:moveTo>
                    <a:pt x="34" y="383"/>
                  </a:moveTo>
                  <a:cubicBezTo>
                    <a:pt x="35" y="383"/>
                    <a:pt x="35" y="383"/>
                    <a:pt x="36" y="383"/>
                  </a:cubicBezTo>
                  <a:cubicBezTo>
                    <a:pt x="54" y="382"/>
                    <a:pt x="67" y="367"/>
                    <a:pt x="66" y="349"/>
                  </a:cubicBezTo>
                  <a:cubicBezTo>
                    <a:pt x="64" y="323"/>
                    <a:pt x="64" y="299"/>
                    <a:pt x="64" y="277"/>
                  </a:cubicBezTo>
                  <a:cubicBezTo>
                    <a:pt x="64" y="180"/>
                    <a:pt x="78" y="125"/>
                    <a:pt x="92" y="97"/>
                  </a:cubicBezTo>
                  <a:cubicBezTo>
                    <a:pt x="92" y="228"/>
                    <a:pt x="92" y="228"/>
                    <a:pt x="92" y="228"/>
                  </a:cubicBezTo>
                  <a:cubicBezTo>
                    <a:pt x="92" y="304"/>
                    <a:pt x="92" y="304"/>
                    <a:pt x="92" y="304"/>
                  </a:cubicBezTo>
                  <a:cubicBezTo>
                    <a:pt x="92" y="696"/>
                    <a:pt x="92" y="696"/>
                    <a:pt x="92" y="696"/>
                  </a:cubicBezTo>
                  <a:cubicBezTo>
                    <a:pt x="92" y="723"/>
                    <a:pt x="114" y="745"/>
                    <a:pt x="141" y="745"/>
                  </a:cubicBezTo>
                  <a:cubicBezTo>
                    <a:pt x="168" y="745"/>
                    <a:pt x="190" y="723"/>
                    <a:pt x="190" y="696"/>
                  </a:cubicBezTo>
                  <a:cubicBezTo>
                    <a:pt x="190" y="335"/>
                    <a:pt x="190" y="335"/>
                    <a:pt x="190" y="335"/>
                  </a:cubicBezTo>
                  <a:cubicBezTo>
                    <a:pt x="209" y="335"/>
                    <a:pt x="209" y="335"/>
                    <a:pt x="209" y="335"/>
                  </a:cubicBezTo>
                  <a:cubicBezTo>
                    <a:pt x="209" y="696"/>
                    <a:pt x="209" y="696"/>
                    <a:pt x="209" y="696"/>
                  </a:cubicBezTo>
                  <a:cubicBezTo>
                    <a:pt x="209" y="723"/>
                    <a:pt x="231" y="745"/>
                    <a:pt x="258" y="745"/>
                  </a:cubicBezTo>
                  <a:cubicBezTo>
                    <a:pt x="286" y="745"/>
                    <a:pt x="308" y="723"/>
                    <a:pt x="308" y="696"/>
                  </a:cubicBezTo>
                  <a:cubicBezTo>
                    <a:pt x="308" y="304"/>
                    <a:pt x="308" y="304"/>
                    <a:pt x="308" y="304"/>
                  </a:cubicBezTo>
                  <a:cubicBezTo>
                    <a:pt x="308" y="228"/>
                    <a:pt x="308" y="228"/>
                    <a:pt x="308" y="228"/>
                  </a:cubicBezTo>
                  <a:cubicBezTo>
                    <a:pt x="308" y="97"/>
                    <a:pt x="308" y="97"/>
                    <a:pt x="308" y="97"/>
                  </a:cubicBezTo>
                  <a:cubicBezTo>
                    <a:pt x="310" y="102"/>
                    <a:pt x="313" y="107"/>
                    <a:pt x="315" y="114"/>
                  </a:cubicBezTo>
                  <a:cubicBezTo>
                    <a:pt x="326" y="145"/>
                    <a:pt x="336" y="197"/>
                    <a:pt x="336" y="277"/>
                  </a:cubicBezTo>
                  <a:cubicBezTo>
                    <a:pt x="336" y="299"/>
                    <a:pt x="335" y="323"/>
                    <a:pt x="333" y="349"/>
                  </a:cubicBezTo>
                  <a:cubicBezTo>
                    <a:pt x="332" y="367"/>
                    <a:pt x="346" y="382"/>
                    <a:pt x="364" y="383"/>
                  </a:cubicBezTo>
                  <a:cubicBezTo>
                    <a:pt x="364" y="383"/>
                    <a:pt x="365" y="383"/>
                    <a:pt x="365" y="383"/>
                  </a:cubicBezTo>
                  <a:cubicBezTo>
                    <a:pt x="382" y="383"/>
                    <a:pt x="396" y="370"/>
                    <a:pt x="397" y="353"/>
                  </a:cubicBezTo>
                  <a:cubicBezTo>
                    <a:pt x="399" y="325"/>
                    <a:pt x="400" y="300"/>
                    <a:pt x="400" y="277"/>
                  </a:cubicBezTo>
                  <a:cubicBezTo>
                    <a:pt x="400" y="156"/>
                    <a:pt x="380" y="89"/>
                    <a:pt x="354" y="49"/>
                  </a:cubicBezTo>
                  <a:cubicBezTo>
                    <a:pt x="341" y="29"/>
                    <a:pt x="326" y="16"/>
                    <a:pt x="311" y="9"/>
                  </a:cubicBezTo>
                  <a:cubicBezTo>
                    <a:pt x="302" y="4"/>
                    <a:pt x="294" y="2"/>
                    <a:pt x="287" y="1"/>
                  </a:cubicBezTo>
                  <a:cubicBezTo>
                    <a:pt x="284" y="0"/>
                    <a:pt x="280" y="0"/>
                    <a:pt x="277" y="0"/>
                  </a:cubicBezTo>
                  <a:cubicBezTo>
                    <a:pt x="122" y="0"/>
                    <a:pt x="122" y="0"/>
                    <a:pt x="122" y="0"/>
                  </a:cubicBezTo>
                  <a:cubicBezTo>
                    <a:pt x="119" y="0"/>
                    <a:pt x="116" y="0"/>
                    <a:pt x="113" y="1"/>
                  </a:cubicBezTo>
                  <a:cubicBezTo>
                    <a:pt x="106" y="2"/>
                    <a:pt x="97" y="4"/>
                    <a:pt x="88" y="9"/>
                  </a:cubicBezTo>
                  <a:cubicBezTo>
                    <a:pt x="67" y="20"/>
                    <a:pt x="43" y="43"/>
                    <a:pt x="27" y="84"/>
                  </a:cubicBezTo>
                  <a:cubicBezTo>
                    <a:pt x="11" y="126"/>
                    <a:pt x="0" y="186"/>
                    <a:pt x="0" y="277"/>
                  </a:cubicBezTo>
                  <a:cubicBezTo>
                    <a:pt x="0" y="300"/>
                    <a:pt x="0" y="325"/>
                    <a:pt x="2" y="353"/>
                  </a:cubicBezTo>
                  <a:cubicBezTo>
                    <a:pt x="3" y="370"/>
                    <a:pt x="17" y="383"/>
                    <a:pt x="34" y="383"/>
                  </a:cubicBezTo>
                  <a:close/>
                  <a:moveTo>
                    <a:pt x="200" y="290"/>
                  </a:moveTo>
                  <a:cubicBezTo>
                    <a:pt x="190" y="278"/>
                    <a:pt x="190" y="278"/>
                    <a:pt x="190" y="278"/>
                  </a:cubicBezTo>
                  <a:cubicBezTo>
                    <a:pt x="162" y="242"/>
                    <a:pt x="162" y="242"/>
                    <a:pt x="162" y="242"/>
                  </a:cubicBezTo>
                  <a:cubicBezTo>
                    <a:pt x="169" y="188"/>
                    <a:pt x="169" y="188"/>
                    <a:pt x="169" y="188"/>
                  </a:cubicBezTo>
                  <a:cubicBezTo>
                    <a:pt x="184" y="80"/>
                    <a:pt x="184" y="80"/>
                    <a:pt x="184" y="80"/>
                  </a:cubicBezTo>
                  <a:cubicBezTo>
                    <a:pt x="189" y="82"/>
                    <a:pt x="195" y="83"/>
                    <a:pt x="200" y="83"/>
                  </a:cubicBezTo>
                  <a:cubicBezTo>
                    <a:pt x="200" y="83"/>
                    <a:pt x="200" y="83"/>
                    <a:pt x="200" y="83"/>
                  </a:cubicBezTo>
                  <a:cubicBezTo>
                    <a:pt x="200" y="83"/>
                    <a:pt x="200" y="83"/>
                    <a:pt x="200" y="83"/>
                  </a:cubicBezTo>
                  <a:cubicBezTo>
                    <a:pt x="206" y="83"/>
                    <a:pt x="211" y="82"/>
                    <a:pt x="216" y="80"/>
                  </a:cubicBezTo>
                  <a:cubicBezTo>
                    <a:pt x="231" y="187"/>
                    <a:pt x="231" y="187"/>
                    <a:pt x="231" y="187"/>
                  </a:cubicBezTo>
                  <a:cubicBezTo>
                    <a:pt x="238" y="242"/>
                    <a:pt x="238" y="242"/>
                    <a:pt x="238" y="242"/>
                  </a:cubicBezTo>
                  <a:cubicBezTo>
                    <a:pt x="209" y="278"/>
                    <a:pt x="209" y="278"/>
                    <a:pt x="209" y="278"/>
                  </a:cubicBezTo>
                  <a:lnTo>
                    <a:pt x="200" y="290"/>
                  </a:lnTo>
                  <a:close/>
                  <a:moveTo>
                    <a:pt x="185" y="32"/>
                  </a:moveTo>
                  <a:cubicBezTo>
                    <a:pt x="200" y="32"/>
                    <a:pt x="200" y="32"/>
                    <a:pt x="200" y="32"/>
                  </a:cubicBezTo>
                  <a:cubicBezTo>
                    <a:pt x="215" y="32"/>
                    <a:pt x="215" y="32"/>
                    <a:pt x="215" y="32"/>
                  </a:cubicBezTo>
                  <a:cubicBezTo>
                    <a:pt x="223" y="62"/>
                    <a:pt x="223" y="62"/>
                    <a:pt x="223" y="62"/>
                  </a:cubicBezTo>
                  <a:cubicBezTo>
                    <a:pt x="222" y="63"/>
                    <a:pt x="222" y="63"/>
                    <a:pt x="222" y="63"/>
                  </a:cubicBezTo>
                  <a:cubicBezTo>
                    <a:pt x="215" y="69"/>
                    <a:pt x="208" y="71"/>
                    <a:pt x="200" y="71"/>
                  </a:cubicBezTo>
                  <a:cubicBezTo>
                    <a:pt x="192" y="71"/>
                    <a:pt x="185" y="69"/>
                    <a:pt x="178" y="63"/>
                  </a:cubicBezTo>
                  <a:cubicBezTo>
                    <a:pt x="177" y="62"/>
                    <a:pt x="177" y="62"/>
                    <a:pt x="177" y="62"/>
                  </a:cubicBezTo>
                  <a:lnTo>
                    <a:pt x="185" y="32"/>
                  </a:lnTo>
                  <a:close/>
                </a:path>
              </a:pathLst>
            </a:custGeom>
            <a:solidFill>
              <a:srgbClr val="4249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Tm="3000">
        <p15:prstTrans prst="origami"/>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10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nodeType="withEffect">
                                      <p:stCondLst>
                                        <p:cond delay="20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nodeType="withEffect">
                                      <p:stCondLst>
                                        <p:cond delay="30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10" presetClass="entr" presetSubtype="0" fill="hold" nodeType="withEffect">
                                      <p:stCondLst>
                                        <p:cond delay="40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par>
                                    <p:cTn id="20" presetID="10" presetClass="entr" presetSubtype="0" fill="hold" nodeType="withEffect">
                                      <p:stCondLst>
                                        <p:cond delay="500"/>
                                      </p:stCondLst>
                                      <p:childTnLst>
                                        <p:set>
                                          <p:cBhvr>
                                            <p:cTn id="21" dur="1" fill="hold">
                                              <p:stCondLst>
                                                <p:cond delay="0"/>
                                              </p:stCondLst>
                                            </p:cTn>
                                            <p:tgtEl>
                                              <p:spTgt spid="66"/>
                                            </p:tgtEl>
                                            <p:attrNameLst>
                                              <p:attrName>style.visibility</p:attrName>
                                            </p:attrNameLst>
                                          </p:cBhvr>
                                          <p:to>
                                            <p:strVal val="visible"/>
                                          </p:to>
                                        </p:set>
                                        <p:animEffect transition="in" filter="fade">
                                          <p:cBhvr>
                                            <p:cTn id="22" dur="500"/>
                                            <p:tgtEl>
                                              <p:spTgt spid="66"/>
                                            </p:tgtEl>
                                          </p:cBhvr>
                                        </p:animEffect>
                                      </p:childTnLst>
                                    </p:cTn>
                                  </p:par>
                                  <p:par>
                                    <p:cTn id="23" presetID="10" presetClass="entr" presetSubtype="0" fill="hold" nodeType="withEffect">
                                      <p:stCondLst>
                                        <p:cond delay="600"/>
                                      </p:stCondLst>
                                      <p:childTnLst>
                                        <p:set>
                                          <p:cBhvr>
                                            <p:cTn id="24" dur="1" fill="hold">
                                              <p:stCondLst>
                                                <p:cond delay="0"/>
                                              </p:stCondLst>
                                            </p:cTn>
                                            <p:tgtEl>
                                              <p:spTgt spid="69"/>
                                            </p:tgtEl>
                                            <p:attrNameLst>
                                              <p:attrName>style.visibility</p:attrName>
                                            </p:attrNameLst>
                                          </p:cBhvr>
                                          <p:to>
                                            <p:strVal val="visible"/>
                                          </p:to>
                                        </p:set>
                                        <p:animEffect transition="in" filter="fade">
                                          <p:cBhvr>
                                            <p:cTn id="25" dur="500"/>
                                            <p:tgtEl>
                                              <p:spTgt spid="69"/>
                                            </p:tgtEl>
                                          </p:cBhvr>
                                        </p:animEffect>
                                      </p:childTnLst>
                                    </p:cTn>
                                  </p:par>
                                  <p:par>
                                    <p:cTn id="26" presetID="10" presetClass="entr" presetSubtype="0" fill="hold" nodeType="withEffect">
                                      <p:stCondLst>
                                        <p:cond delay="700"/>
                                      </p:stCondLst>
                                      <p:childTnLst>
                                        <p:set>
                                          <p:cBhvr>
                                            <p:cTn id="27" dur="1" fill="hold">
                                              <p:stCondLst>
                                                <p:cond delay="0"/>
                                              </p:stCondLst>
                                            </p:cTn>
                                            <p:tgtEl>
                                              <p:spTgt spid="72"/>
                                            </p:tgtEl>
                                            <p:attrNameLst>
                                              <p:attrName>style.visibility</p:attrName>
                                            </p:attrNameLst>
                                          </p:cBhvr>
                                          <p:to>
                                            <p:strVal val="visible"/>
                                          </p:to>
                                        </p:set>
                                        <p:animEffect transition="in" filter="fade">
                                          <p:cBhvr>
                                            <p:cTn id="28" dur="500"/>
                                            <p:tgtEl>
                                              <p:spTgt spid="72"/>
                                            </p:tgtEl>
                                          </p:cBhvr>
                                        </p:animEffect>
                                      </p:childTnLst>
                                    </p:cTn>
                                  </p:par>
                                  <p:par>
                                    <p:cTn id="29" presetID="10" presetClass="entr" presetSubtype="0" fill="hold" nodeType="withEffect">
                                      <p:stCondLst>
                                        <p:cond delay="800"/>
                                      </p:stCondLst>
                                      <p:childTnLst>
                                        <p:set>
                                          <p:cBhvr>
                                            <p:cTn id="30" dur="1" fill="hold">
                                              <p:stCondLst>
                                                <p:cond delay="0"/>
                                              </p:stCondLst>
                                            </p:cTn>
                                            <p:tgtEl>
                                              <p:spTgt spid="75"/>
                                            </p:tgtEl>
                                            <p:attrNameLst>
                                              <p:attrName>style.visibility</p:attrName>
                                            </p:attrNameLst>
                                          </p:cBhvr>
                                          <p:to>
                                            <p:strVal val="visible"/>
                                          </p:to>
                                        </p:set>
                                        <p:animEffect transition="in" filter="fade">
                                          <p:cBhvr>
                                            <p:cTn id="31" dur="500"/>
                                            <p:tgtEl>
                                              <p:spTgt spid="75"/>
                                            </p:tgtEl>
                                          </p:cBhvr>
                                        </p:animEffect>
                                      </p:childTnLst>
                                    </p:cTn>
                                  </p:par>
                                  <p:par>
                                    <p:cTn id="32" presetID="10" presetClass="entr" presetSubtype="0" fill="hold" nodeType="withEffect">
                                      <p:stCondLst>
                                        <p:cond delay="900"/>
                                      </p:stCondLst>
                                      <p:childTnLst>
                                        <p:set>
                                          <p:cBhvr>
                                            <p:cTn id="33" dur="1" fill="hold">
                                              <p:stCondLst>
                                                <p:cond delay="0"/>
                                              </p:stCondLst>
                                            </p:cTn>
                                            <p:tgtEl>
                                              <p:spTgt spid="78"/>
                                            </p:tgtEl>
                                            <p:attrNameLst>
                                              <p:attrName>style.visibility</p:attrName>
                                            </p:attrNameLst>
                                          </p:cBhvr>
                                          <p:to>
                                            <p:strVal val="visible"/>
                                          </p:to>
                                        </p:set>
                                        <p:animEffect transition="in" filter="fade">
                                          <p:cBhvr>
                                            <p:cTn id="34" dur="500"/>
                                            <p:tgtEl>
                                              <p:spTgt spid="78"/>
                                            </p:tgtEl>
                                          </p:cBhvr>
                                        </p:animEffect>
                                      </p:childTnLst>
                                    </p:cTn>
                                  </p:par>
                                </p:childTnLst>
                              </p:cTn>
                            </p:par>
                            <p:par>
                              <p:cTn id="35" fill="hold">
                                <p:stCondLst>
                                  <p:cond delay="500"/>
                                </p:stCondLst>
                                <p:childTnLst>
                                  <p:par>
                                    <p:cTn id="36" presetID="2" presetClass="entr" presetSubtype="2" fill="hold" grpId="0" nodeType="afterEffect" p14:presetBounceEnd="66000">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14:bounceEnd="66000">
                                          <p:cBhvr additive="base">
                                            <p:cTn id="38" dur="1000" fill="hold"/>
                                            <p:tgtEl>
                                              <p:spTgt spid="34"/>
                                            </p:tgtEl>
                                            <p:attrNameLst>
                                              <p:attrName>ppt_x</p:attrName>
                                            </p:attrNameLst>
                                          </p:cBhvr>
                                          <p:tavLst>
                                            <p:tav tm="0">
                                              <p:val>
                                                <p:strVal val="1+#ppt_w/2"/>
                                              </p:val>
                                            </p:tav>
                                            <p:tav tm="100000">
                                              <p:val>
                                                <p:strVal val="#ppt_x"/>
                                              </p:val>
                                            </p:tav>
                                          </p:tavLst>
                                        </p:anim>
                                        <p:anim calcmode="lin" valueType="num" p14:bounceEnd="66000">
                                          <p:cBhvr additive="base">
                                            <p:cTn id="39" dur="1000" fill="hold"/>
                                            <p:tgtEl>
                                              <p:spTgt spid="34"/>
                                            </p:tgtEl>
                                            <p:attrNameLst>
                                              <p:attrName>ppt_y</p:attrName>
                                            </p:attrNameLst>
                                          </p:cBhvr>
                                          <p:tavLst>
                                            <p:tav tm="0">
                                              <p:val>
                                                <p:strVal val="#ppt_y"/>
                                              </p:val>
                                            </p:tav>
                                            <p:tav tm="100000">
                                              <p:val>
                                                <p:strVal val="#ppt_y"/>
                                              </p:val>
                                            </p:tav>
                                          </p:tavLst>
                                        </p:anim>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10" presetClass="entr" presetSubtype="0" fill="hold" grpId="0" nodeType="withEffect">
                                      <p:stCondLst>
                                        <p:cond delay="20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childTnLst>
                                    </p:cTn>
                                  </p:par>
                                  <p:par>
                                    <p:cTn id="47" presetID="10" presetClass="entr" presetSubtype="0" fill="hold" grpId="0" nodeType="withEffect">
                                      <p:stCondLst>
                                        <p:cond delay="40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childTnLst>
                                    </p:cTn>
                                  </p:par>
                                </p:childTnLst>
                              </p:cTn>
                            </p:par>
                            <p:par>
                              <p:cTn id="50" fill="hold">
                                <p:stCondLst>
                                  <p:cond delay="2000"/>
                                </p:stCondLst>
                                <p:childTnLst>
                                  <p:par>
                                    <p:cTn id="51" presetID="2" presetClass="entr" presetSubtype="2" fill="hold" grpId="0" nodeType="afterEffect" p14:presetBounceEnd="66000">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14:bounceEnd="66000">
                                          <p:cBhvr additive="base">
                                            <p:cTn id="53" dur="1000" fill="hold"/>
                                            <p:tgtEl>
                                              <p:spTgt spid="35"/>
                                            </p:tgtEl>
                                            <p:attrNameLst>
                                              <p:attrName>ppt_x</p:attrName>
                                            </p:attrNameLst>
                                          </p:cBhvr>
                                          <p:tavLst>
                                            <p:tav tm="0">
                                              <p:val>
                                                <p:strVal val="1+#ppt_w/2"/>
                                              </p:val>
                                            </p:tav>
                                            <p:tav tm="100000">
                                              <p:val>
                                                <p:strVal val="#ppt_x"/>
                                              </p:val>
                                            </p:tav>
                                          </p:tavLst>
                                        </p:anim>
                                        <p:anim calcmode="lin" valueType="num" p14:bounceEnd="66000">
                                          <p:cBhvr additive="base">
                                            <p:cTn id="54" dur="1000" fill="hold"/>
                                            <p:tgtEl>
                                              <p:spTgt spid="35"/>
                                            </p:tgtEl>
                                            <p:attrNameLst>
                                              <p:attrName>ppt_y</p:attrName>
                                            </p:attrNameLst>
                                          </p:cBhvr>
                                          <p:tavLst>
                                            <p:tav tm="0">
                                              <p:val>
                                                <p:strVal val="#ppt_y"/>
                                              </p:val>
                                            </p:tav>
                                            <p:tav tm="100000">
                                              <p:val>
                                                <p:strVal val="#ppt_y"/>
                                              </p:val>
                                            </p:tav>
                                          </p:tavLst>
                                        </p:anim>
                                      </p:childTnLst>
                                    </p:cTn>
                                  </p:par>
                                  <p:par>
                                    <p:cTn id="55" presetID="2" presetClass="entr" presetSubtype="4" fill="hold" grpId="0" nodeType="withEffect" p14:presetBounceEnd="66000">
                                      <p:stCondLst>
                                        <p:cond delay="1000"/>
                                      </p:stCondLst>
                                      <p:childTnLst>
                                        <p:set>
                                          <p:cBhvr>
                                            <p:cTn id="56" dur="1" fill="hold">
                                              <p:stCondLst>
                                                <p:cond delay="0"/>
                                              </p:stCondLst>
                                            </p:cTn>
                                            <p:tgtEl>
                                              <p:spTgt spid="51"/>
                                            </p:tgtEl>
                                            <p:attrNameLst>
                                              <p:attrName>style.visibility</p:attrName>
                                            </p:attrNameLst>
                                          </p:cBhvr>
                                          <p:to>
                                            <p:strVal val="visible"/>
                                          </p:to>
                                        </p:set>
                                        <p:anim calcmode="lin" valueType="num" p14:bounceEnd="66000">
                                          <p:cBhvr additive="base">
                                            <p:cTn id="57" dur="1500" fill="hold"/>
                                            <p:tgtEl>
                                              <p:spTgt spid="51"/>
                                            </p:tgtEl>
                                            <p:attrNameLst>
                                              <p:attrName>ppt_x</p:attrName>
                                            </p:attrNameLst>
                                          </p:cBhvr>
                                          <p:tavLst>
                                            <p:tav tm="0">
                                              <p:val>
                                                <p:strVal val="#ppt_x"/>
                                              </p:val>
                                            </p:tav>
                                            <p:tav tm="100000">
                                              <p:val>
                                                <p:strVal val="#ppt_x"/>
                                              </p:val>
                                            </p:tav>
                                          </p:tavLst>
                                        </p:anim>
                                        <p:anim calcmode="lin" valueType="num" p14:bounceEnd="66000">
                                          <p:cBhvr additive="base">
                                            <p:cTn id="58" dur="1500" fill="hold"/>
                                            <p:tgtEl>
                                              <p:spTgt spid="51"/>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14:presetBounceEnd="66000">
                                      <p:stCondLst>
                                        <p:cond delay="1000"/>
                                      </p:stCondLst>
                                      <p:childTnLst>
                                        <p:set>
                                          <p:cBhvr>
                                            <p:cTn id="60" dur="1" fill="hold">
                                              <p:stCondLst>
                                                <p:cond delay="0"/>
                                              </p:stCondLst>
                                            </p:cTn>
                                            <p:tgtEl>
                                              <p:spTgt spid="52"/>
                                            </p:tgtEl>
                                            <p:attrNameLst>
                                              <p:attrName>style.visibility</p:attrName>
                                            </p:attrNameLst>
                                          </p:cBhvr>
                                          <p:to>
                                            <p:strVal val="visible"/>
                                          </p:to>
                                        </p:set>
                                        <p:anim calcmode="lin" valueType="num" p14:bounceEnd="66000">
                                          <p:cBhvr additive="base">
                                            <p:cTn id="61" dur="1500" fill="hold"/>
                                            <p:tgtEl>
                                              <p:spTgt spid="52"/>
                                            </p:tgtEl>
                                            <p:attrNameLst>
                                              <p:attrName>ppt_x</p:attrName>
                                            </p:attrNameLst>
                                          </p:cBhvr>
                                          <p:tavLst>
                                            <p:tav tm="0">
                                              <p:val>
                                                <p:strVal val="#ppt_x"/>
                                              </p:val>
                                            </p:tav>
                                            <p:tav tm="100000">
                                              <p:val>
                                                <p:strVal val="#ppt_x"/>
                                              </p:val>
                                            </p:tav>
                                          </p:tavLst>
                                        </p:anim>
                                        <p:anim calcmode="lin" valueType="num" p14:bounceEnd="66000">
                                          <p:cBhvr additive="base">
                                            <p:cTn id="62" dur="1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Graphic spid="51" grpId="0">
            <p:bldAsOne/>
          </p:bldGraphic>
          <p:bldP spid="52" grpId="0"/>
          <p:bldP spid="26" grpId="0" animBg="1"/>
          <p:bldP spid="47" grpId="0" animBg="1"/>
          <p:bldP spid="4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10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nodeType="withEffect">
                                      <p:stCondLst>
                                        <p:cond delay="20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nodeType="withEffect">
                                      <p:stCondLst>
                                        <p:cond delay="30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10" presetClass="entr" presetSubtype="0" fill="hold" nodeType="withEffect">
                                      <p:stCondLst>
                                        <p:cond delay="40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par>
                                    <p:cTn id="20" presetID="10" presetClass="entr" presetSubtype="0" fill="hold" nodeType="withEffect">
                                      <p:stCondLst>
                                        <p:cond delay="500"/>
                                      </p:stCondLst>
                                      <p:childTnLst>
                                        <p:set>
                                          <p:cBhvr>
                                            <p:cTn id="21" dur="1" fill="hold">
                                              <p:stCondLst>
                                                <p:cond delay="0"/>
                                              </p:stCondLst>
                                            </p:cTn>
                                            <p:tgtEl>
                                              <p:spTgt spid="66"/>
                                            </p:tgtEl>
                                            <p:attrNameLst>
                                              <p:attrName>style.visibility</p:attrName>
                                            </p:attrNameLst>
                                          </p:cBhvr>
                                          <p:to>
                                            <p:strVal val="visible"/>
                                          </p:to>
                                        </p:set>
                                        <p:animEffect transition="in" filter="fade">
                                          <p:cBhvr>
                                            <p:cTn id="22" dur="500"/>
                                            <p:tgtEl>
                                              <p:spTgt spid="66"/>
                                            </p:tgtEl>
                                          </p:cBhvr>
                                        </p:animEffect>
                                      </p:childTnLst>
                                    </p:cTn>
                                  </p:par>
                                  <p:par>
                                    <p:cTn id="23" presetID="10" presetClass="entr" presetSubtype="0" fill="hold" nodeType="withEffect">
                                      <p:stCondLst>
                                        <p:cond delay="600"/>
                                      </p:stCondLst>
                                      <p:childTnLst>
                                        <p:set>
                                          <p:cBhvr>
                                            <p:cTn id="24" dur="1" fill="hold">
                                              <p:stCondLst>
                                                <p:cond delay="0"/>
                                              </p:stCondLst>
                                            </p:cTn>
                                            <p:tgtEl>
                                              <p:spTgt spid="69"/>
                                            </p:tgtEl>
                                            <p:attrNameLst>
                                              <p:attrName>style.visibility</p:attrName>
                                            </p:attrNameLst>
                                          </p:cBhvr>
                                          <p:to>
                                            <p:strVal val="visible"/>
                                          </p:to>
                                        </p:set>
                                        <p:animEffect transition="in" filter="fade">
                                          <p:cBhvr>
                                            <p:cTn id="25" dur="500"/>
                                            <p:tgtEl>
                                              <p:spTgt spid="69"/>
                                            </p:tgtEl>
                                          </p:cBhvr>
                                        </p:animEffect>
                                      </p:childTnLst>
                                    </p:cTn>
                                  </p:par>
                                  <p:par>
                                    <p:cTn id="26" presetID="10" presetClass="entr" presetSubtype="0" fill="hold" nodeType="withEffect">
                                      <p:stCondLst>
                                        <p:cond delay="700"/>
                                      </p:stCondLst>
                                      <p:childTnLst>
                                        <p:set>
                                          <p:cBhvr>
                                            <p:cTn id="27" dur="1" fill="hold">
                                              <p:stCondLst>
                                                <p:cond delay="0"/>
                                              </p:stCondLst>
                                            </p:cTn>
                                            <p:tgtEl>
                                              <p:spTgt spid="72"/>
                                            </p:tgtEl>
                                            <p:attrNameLst>
                                              <p:attrName>style.visibility</p:attrName>
                                            </p:attrNameLst>
                                          </p:cBhvr>
                                          <p:to>
                                            <p:strVal val="visible"/>
                                          </p:to>
                                        </p:set>
                                        <p:animEffect transition="in" filter="fade">
                                          <p:cBhvr>
                                            <p:cTn id="28" dur="500"/>
                                            <p:tgtEl>
                                              <p:spTgt spid="72"/>
                                            </p:tgtEl>
                                          </p:cBhvr>
                                        </p:animEffect>
                                      </p:childTnLst>
                                    </p:cTn>
                                  </p:par>
                                  <p:par>
                                    <p:cTn id="29" presetID="10" presetClass="entr" presetSubtype="0" fill="hold" nodeType="withEffect">
                                      <p:stCondLst>
                                        <p:cond delay="800"/>
                                      </p:stCondLst>
                                      <p:childTnLst>
                                        <p:set>
                                          <p:cBhvr>
                                            <p:cTn id="30" dur="1" fill="hold">
                                              <p:stCondLst>
                                                <p:cond delay="0"/>
                                              </p:stCondLst>
                                            </p:cTn>
                                            <p:tgtEl>
                                              <p:spTgt spid="75"/>
                                            </p:tgtEl>
                                            <p:attrNameLst>
                                              <p:attrName>style.visibility</p:attrName>
                                            </p:attrNameLst>
                                          </p:cBhvr>
                                          <p:to>
                                            <p:strVal val="visible"/>
                                          </p:to>
                                        </p:set>
                                        <p:animEffect transition="in" filter="fade">
                                          <p:cBhvr>
                                            <p:cTn id="31" dur="500"/>
                                            <p:tgtEl>
                                              <p:spTgt spid="75"/>
                                            </p:tgtEl>
                                          </p:cBhvr>
                                        </p:animEffect>
                                      </p:childTnLst>
                                    </p:cTn>
                                  </p:par>
                                  <p:par>
                                    <p:cTn id="32" presetID="10" presetClass="entr" presetSubtype="0" fill="hold" nodeType="withEffect">
                                      <p:stCondLst>
                                        <p:cond delay="900"/>
                                      </p:stCondLst>
                                      <p:childTnLst>
                                        <p:set>
                                          <p:cBhvr>
                                            <p:cTn id="33" dur="1" fill="hold">
                                              <p:stCondLst>
                                                <p:cond delay="0"/>
                                              </p:stCondLst>
                                            </p:cTn>
                                            <p:tgtEl>
                                              <p:spTgt spid="78"/>
                                            </p:tgtEl>
                                            <p:attrNameLst>
                                              <p:attrName>style.visibility</p:attrName>
                                            </p:attrNameLst>
                                          </p:cBhvr>
                                          <p:to>
                                            <p:strVal val="visible"/>
                                          </p:to>
                                        </p:set>
                                        <p:animEffect transition="in" filter="fade">
                                          <p:cBhvr>
                                            <p:cTn id="34" dur="500"/>
                                            <p:tgtEl>
                                              <p:spTgt spid="78"/>
                                            </p:tgtEl>
                                          </p:cBhvr>
                                        </p:animEffect>
                                      </p:childTnLst>
                                    </p:cTn>
                                  </p:par>
                                </p:childTnLst>
                              </p:cTn>
                            </p:par>
                            <p:par>
                              <p:cTn id="35" fill="hold">
                                <p:stCondLst>
                                  <p:cond delay="500"/>
                                </p:stCondLst>
                                <p:childTnLst>
                                  <p:par>
                                    <p:cTn id="36" presetID="2" presetClass="entr" presetSubtype="2"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additive="base">
                                            <p:cTn id="38" dur="1000" fill="hold"/>
                                            <p:tgtEl>
                                              <p:spTgt spid="34"/>
                                            </p:tgtEl>
                                            <p:attrNameLst>
                                              <p:attrName>ppt_x</p:attrName>
                                            </p:attrNameLst>
                                          </p:cBhvr>
                                          <p:tavLst>
                                            <p:tav tm="0">
                                              <p:val>
                                                <p:strVal val="1+#ppt_w/2"/>
                                              </p:val>
                                            </p:tav>
                                            <p:tav tm="100000">
                                              <p:val>
                                                <p:strVal val="#ppt_x"/>
                                              </p:val>
                                            </p:tav>
                                          </p:tavLst>
                                        </p:anim>
                                        <p:anim calcmode="lin" valueType="num">
                                          <p:cBhvr additive="base">
                                            <p:cTn id="39" dur="1000" fill="hold"/>
                                            <p:tgtEl>
                                              <p:spTgt spid="34"/>
                                            </p:tgtEl>
                                            <p:attrNameLst>
                                              <p:attrName>ppt_y</p:attrName>
                                            </p:attrNameLst>
                                          </p:cBhvr>
                                          <p:tavLst>
                                            <p:tav tm="0">
                                              <p:val>
                                                <p:strVal val="#ppt_y"/>
                                              </p:val>
                                            </p:tav>
                                            <p:tav tm="100000">
                                              <p:val>
                                                <p:strVal val="#ppt_y"/>
                                              </p:val>
                                            </p:tav>
                                          </p:tavLst>
                                        </p:anim>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10" presetClass="entr" presetSubtype="0" fill="hold" grpId="0" nodeType="withEffect">
                                      <p:stCondLst>
                                        <p:cond delay="20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childTnLst>
                                    </p:cTn>
                                  </p:par>
                                  <p:par>
                                    <p:cTn id="47" presetID="10" presetClass="entr" presetSubtype="0" fill="hold" grpId="0" nodeType="withEffect">
                                      <p:stCondLst>
                                        <p:cond delay="40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childTnLst>
                                    </p:cTn>
                                  </p:par>
                                </p:childTnLst>
                              </p:cTn>
                            </p:par>
                            <p:par>
                              <p:cTn id="50" fill="hold">
                                <p:stCondLst>
                                  <p:cond delay="2000"/>
                                </p:stCondLst>
                                <p:childTnLst>
                                  <p:par>
                                    <p:cTn id="51" presetID="2" presetClass="entr" presetSubtype="2" fill="hold" grpId="0"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additive="base">
                                            <p:cTn id="53" dur="1000" fill="hold"/>
                                            <p:tgtEl>
                                              <p:spTgt spid="35"/>
                                            </p:tgtEl>
                                            <p:attrNameLst>
                                              <p:attrName>ppt_x</p:attrName>
                                            </p:attrNameLst>
                                          </p:cBhvr>
                                          <p:tavLst>
                                            <p:tav tm="0">
                                              <p:val>
                                                <p:strVal val="1+#ppt_w/2"/>
                                              </p:val>
                                            </p:tav>
                                            <p:tav tm="100000">
                                              <p:val>
                                                <p:strVal val="#ppt_x"/>
                                              </p:val>
                                            </p:tav>
                                          </p:tavLst>
                                        </p:anim>
                                        <p:anim calcmode="lin" valueType="num">
                                          <p:cBhvr additive="base">
                                            <p:cTn id="54" dur="1000" fill="hold"/>
                                            <p:tgtEl>
                                              <p:spTgt spid="35"/>
                                            </p:tgtEl>
                                            <p:attrNameLst>
                                              <p:attrName>ppt_y</p:attrName>
                                            </p:attrNameLst>
                                          </p:cBhvr>
                                          <p:tavLst>
                                            <p:tav tm="0">
                                              <p:val>
                                                <p:strVal val="#ppt_y"/>
                                              </p:val>
                                            </p:tav>
                                            <p:tav tm="100000">
                                              <p:val>
                                                <p:strVal val="#ppt_y"/>
                                              </p:val>
                                            </p:tav>
                                          </p:tavLst>
                                        </p:anim>
                                      </p:childTnLst>
                                    </p:cTn>
                                  </p:par>
                                  <p:par>
                                    <p:cTn id="55" presetID="2" presetClass="entr" presetSubtype="4" fill="hold" grpId="0" nodeType="withEffect">
                                      <p:stCondLst>
                                        <p:cond delay="1000"/>
                                      </p:stCondLst>
                                      <p:childTnLst>
                                        <p:set>
                                          <p:cBhvr>
                                            <p:cTn id="56" dur="1" fill="hold">
                                              <p:stCondLst>
                                                <p:cond delay="0"/>
                                              </p:stCondLst>
                                            </p:cTn>
                                            <p:tgtEl>
                                              <p:spTgt spid="51"/>
                                            </p:tgtEl>
                                            <p:attrNameLst>
                                              <p:attrName>style.visibility</p:attrName>
                                            </p:attrNameLst>
                                          </p:cBhvr>
                                          <p:to>
                                            <p:strVal val="visible"/>
                                          </p:to>
                                        </p:set>
                                        <p:anim calcmode="lin" valueType="num">
                                          <p:cBhvr additive="base">
                                            <p:cTn id="57" dur="1500" fill="hold"/>
                                            <p:tgtEl>
                                              <p:spTgt spid="51"/>
                                            </p:tgtEl>
                                            <p:attrNameLst>
                                              <p:attrName>ppt_x</p:attrName>
                                            </p:attrNameLst>
                                          </p:cBhvr>
                                          <p:tavLst>
                                            <p:tav tm="0">
                                              <p:val>
                                                <p:strVal val="#ppt_x"/>
                                              </p:val>
                                            </p:tav>
                                            <p:tav tm="100000">
                                              <p:val>
                                                <p:strVal val="#ppt_x"/>
                                              </p:val>
                                            </p:tav>
                                          </p:tavLst>
                                        </p:anim>
                                        <p:anim calcmode="lin" valueType="num">
                                          <p:cBhvr additive="base">
                                            <p:cTn id="58" dur="1500" fill="hold"/>
                                            <p:tgtEl>
                                              <p:spTgt spid="51"/>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100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1500" fill="hold"/>
                                            <p:tgtEl>
                                              <p:spTgt spid="52"/>
                                            </p:tgtEl>
                                            <p:attrNameLst>
                                              <p:attrName>ppt_x</p:attrName>
                                            </p:attrNameLst>
                                          </p:cBhvr>
                                          <p:tavLst>
                                            <p:tav tm="0">
                                              <p:val>
                                                <p:strVal val="#ppt_x"/>
                                              </p:val>
                                            </p:tav>
                                            <p:tav tm="100000">
                                              <p:val>
                                                <p:strVal val="#ppt_x"/>
                                              </p:val>
                                            </p:tav>
                                          </p:tavLst>
                                        </p:anim>
                                        <p:anim calcmode="lin" valueType="num">
                                          <p:cBhvr additive="base">
                                            <p:cTn id="62" dur="1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Graphic spid="51" grpId="0">
            <p:bldAsOne/>
          </p:bldGraphic>
          <p:bldP spid="52" grpId="0"/>
          <p:bldP spid="26" grpId="0" animBg="1"/>
          <p:bldP spid="47" grpId="0" animBg="1"/>
          <p:bldP spid="48"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人力资源基本情况</a:t>
            </a:r>
            <a:endParaRPr lang="zh-CN" altLang="en-US" dirty="0"/>
          </a:p>
        </p:txBody>
      </p:sp>
      <p:sp>
        <p:nvSpPr>
          <p:cNvPr id="30" name="TextBox 33"/>
          <p:cNvSpPr txBox="1"/>
          <p:nvPr/>
        </p:nvSpPr>
        <p:spPr>
          <a:xfrm>
            <a:off x="1320252" y="2964486"/>
            <a:ext cx="3954392" cy="769441"/>
          </a:xfrm>
          <a:prstGeom prst="rect">
            <a:avLst/>
          </a:prstGeom>
          <a:noFill/>
        </p:spPr>
        <p:txBody>
          <a:bodyPr wrap="square" lIns="0" tIns="0" rIns="0" bIns="0" rtlCol="0">
            <a:spAutoFit/>
          </a:bodyPr>
          <a:lstStyle>
            <a:defPPr>
              <a:defRPr lang="zh-CN"/>
            </a:defPPr>
            <a:lvl1pPr algn="ctr">
              <a:lnSpc>
                <a:spcPts val="2000"/>
              </a:lnSpc>
              <a:defRPr sz="16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gn="just"/>
            <a:r>
              <a:rPr lang="zh-CN" altLang="zh-CN" dirty="0"/>
              <a:t>年龄</a:t>
            </a:r>
            <a:r>
              <a:rPr lang="en-US" altLang="zh-CN" dirty="0"/>
              <a:t>45</a:t>
            </a:r>
            <a:r>
              <a:rPr lang="zh-CN" altLang="zh-CN" dirty="0"/>
              <a:t>岁以上员工</a:t>
            </a:r>
            <a:r>
              <a:rPr lang="en-US" altLang="zh-CN" dirty="0"/>
              <a:t>6</a:t>
            </a:r>
            <a:r>
              <a:rPr lang="zh-CN" altLang="zh-CN" dirty="0"/>
              <a:t>人、</a:t>
            </a:r>
            <a:r>
              <a:rPr lang="en-US" altLang="zh-CN" dirty="0"/>
              <a:t>40-44</a:t>
            </a:r>
            <a:r>
              <a:rPr lang="zh-CN" altLang="zh-CN" dirty="0"/>
              <a:t>岁员工</a:t>
            </a:r>
            <a:r>
              <a:rPr lang="en-US" altLang="zh-CN" dirty="0"/>
              <a:t>4</a:t>
            </a:r>
            <a:r>
              <a:rPr lang="zh-CN" altLang="zh-CN" dirty="0"/>
              <a:t>人、</a:t>
            </a:r>
            <a:r>
              <a:rPr lang="en-US" altLang="zh-CN" dirty="0"/>
              <a:t>31-39</a:t>
            </a:r>
            <a:r>
              <a:rPr lang="zh-CN" altLang="zh-CN" dirty="0"/>
              <a:t>岁员工</a:t>
            </a:r>
            <a:r>
              <a:rPr lang="en-US" altLang="zh-CN" dirty="0"/>
              <a:t>9</a:t>
            </a:r>
            <a:r>
              <a:rPr lang="zh-CN" altLang="zh-CN" dirty="0"/>
              <a:t>人、</a:t>
            </a:r>
            <a:r>
              <a:rPr lang="en-US" altLang="zh-CN" dirty="0"/>
              <a:t>25-30</a:t>
            </a:r>
            <a:r>
              <a:rPr lang="zh-CN" altLang="zh-CN" dirty="0"/>
              <a:t>岁员工</a:t>
            </a:r>
            <a:r>
              <a:rPr lang="en-US" altLang="zh-CN" dirty="0"/>
              <a:t>29</a:t>
            </a:r>
            <a:r>
              <a:rPr lang="zh-CN" altLang="zh-CN" dirty="0"/>
              <a:t>人、</a:t>
            </a:r>
            <a:r>
              <a:rPr lang="en-US" altLang="zh-CN" dirty="0"/>
              <a:t>25</a:t>
            </a:r>
            <a:r>
              <a:rPr lang="zh-CN" altLang="zh-CN" dirty="0"/>
              <a:t>岁以下</a:t>
            </a:r>
            <a:r>
              <a:rPr lang="en-US" altLang="zh-CN" dirty="0"/>
              <a:t>13</a:t>
            </a:r>
            <a:r>
              <a:rPr lang="zh-CN" altLang="zh-CN" dirty="0"/>
              <a:t>人</a:t>
            </a:r>
            <a:endParaRPr lang="en-US" altLang="zh-CN" dirty="0"/>
          </a:p>
        </p:txBody>
      </p:sp>
      <p:sp>
        <p:nvSpPr>
          <p:cNvPr id="31" name="TextBox 34"/>
          <p:cNvSpPr txBox="1"/>
          <p:nvPr/>
        </p:nvSpPr>
        <p:spPr>
          <a:xfrm>
            <a:off x="2271526" y="2469688"/>
            <a:ext cx="2051845" cy="307777"/>
          </a:xfrm>
          <a:prstGeom prst="rect">
            <a:avLst/>
          </a:prstGeom>
          <a:noFill/>
        </p:spPr>
        <p:txBody>
          <a:bodyPr wrap="none" lIns="0" tIns="0" rIns="0" bIns="0" rtlCol="0">
            <a:spAutoFit/>
          </a:bodyPr>
          <a:lstStyle>
            <a:defPPr>
              <a:defRPr lang="zh-CN"/>
            </a:defPPr>
            <a:lvl1pPr algn="r">
              <a:defRPr sz="2000" b="1">
                <a:solidFill>
                  <a:schemeClr val="accent5"/>
                </a:solidFill>
                <a:latin typeface="微软雅黑" panose="020B0503020204020204" pitchFamily="34" charset="-122"/>
                <a:ea typeface="微软雅黑" panose="020B0503020204020204" pitchFamily="34" charset="-122"/>
              </a:defRPr>
            </a:lvl1pPr>
          </a:lstStyle>
          <a:p>
            <a:r>
              <a:rPr lang="zh-CN" altLang="zh-CN" dirty="0"/>
              <a:t>在岗员工年龄结构</a:t>
            </a:r>
            <a:endParaRPr lang="zh-CN" altLang="en-US" dirty="0"/>
          </a:p>
        </p:txBody>
      </p:sp>
      <p:sp>
        <p:nvSpPr>
          <p:cNvPr id="38" name="TextBox 33"/>
          <p:cNvSpPr txBox="1"/>
          <p:nvPr/>
        </p:nvSpPr>
        <p:spPr>
          <a:xfrm>
            <a:off x="1320252" y="5216081"/>
            <a:ext cx="3804198" cy="512961"/>
          </a:xfrm>
          <a:prstGeom prst="rect">
            <a:avLst/>
          </a:prstGeom>
          <a:noFill/>
        </p:spPr>
        <p:txBody>
          <a:bodyPr wrap="square" lIns="0" tIns="0" rIns="0" bIns="0" rtlCol="0">
            <a:spAutoFit/>
          </a:bodyPr>
          <a:lstStyle>
            <a:defPPr>
              <a:defRPr lang="zh-CN"/>
            </a:defPPr>
            <a:lvl1pPr algn="r">
              <a:lnSpc>
                <a:spcPts val="2000"/>
              </a:lnSpc>
              <a:defRPr sz="16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just"/>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员工工龄</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10</a:t>
            </a:r>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年以上</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10</a:t>
            </a:r>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人，工龄</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6-10</a:t>
            </a:r>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年</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11</a:t>
            </a:r>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人，</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3-5</a:t>
            </a:r>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年</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24</a:t>
            </a:r>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人，</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1-2</a:t>
            </a:r>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年</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10</a:t>
            </a:r>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人，小于</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1</a:t>
            </a:r>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年</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6</a:t>
            </a:r>
            <a:r>
              <a:rPr lang="zh-CN"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人</a:t>
            </a:r>
            <a:endPar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39" name="TextBox 34"/>
          <p:cNvSpPr txBox="1"/>
          <p:nvPr/>
        </p:nvSpPr>
        <p:spPr>
          <a:xfrm>
            <a:off x="2271526" y="4721283"/>
            <a:ext cx="2051845" cy="307777"/>
          </a:xfrm>
          <a:prstGeom prst="rect">
            <a:avLst/>
          </a:prstGeom>
          <a:noFill/>
        </p:spPr>
        <p:txBody>
          <a:bodyPr wrap="none" lIns="0" tIns="0" rIns="0" bIns="0" rtlCol="0">
            <a:spAutoFit/>
          </a:bodyPr>
          <a:lstStyle>
            <a:defPPr>
              <a:defRPr lang="zh-CN"/>
            </a:defPPr>
            <a:lvl1pPr algn="r">
              <a:defRPr sz="2000" b="1">
                <a:solidFill>
                  <a:schemeClr val="accent5"/>
                </a:solidFill>
                <a:latin typeface="微软雅黑" panose="020B0503020204020204" pitchFamily="34" charset="-122"/>
                <a:ea typeface="微软雅黑" panose="020B0503020204020204" pitchFamily="34" charset="-122"/>
              </a:defRPr>
            </a:lvl1pPr>
          </a:lstStyle>
          <a:p>
            <a:r>
              <a:rPr lang="zh-CN" altLang="zh-CN" dirty="0"/>
              <a:t>在岗员工</a:t>
            </a:r>
            <a:r>
              <a:rPr lang="zh-CN" altLang="en-US" dirty="0"/>
              <a:t>工龄</a:t>
            </a:r>
            <a:r>
              <a:rPr lang="zh-CN" altLang="zh-CN" dirty="0"/>
              <a:t>结构</a:t>
            </a:r>
            <a:endParaRPr lang="zh-CN" altLang="en-US" dirty="0"/>
          </a:p>
        </p:txBody>
      </p:sp>
      <p:graphicFrame>
        <p:nvGraphicFramePr>
          <p:cNvPr id="40" name="图表 39"/>
          <p:cNvGraphicFramePr/>
          <p:nvPr/>
        </p:nvGraphicFramePr>
        <p:xfrm>
          <a:off x="6805451" y="1693032"/>
          <a:ext cx="4246843" cy="1816977"/>
        </p:xfrm>
        <a:graphic>
          <a:graphicData uri="http://schemas.openxmlformats.org/drawingml/2006/chart">
            <c:chart xmlns:c="http://schemas.openxmlformats.org/drawingml/2006/chart" xmlns:r="http://schemas.openxmlformats.org/officeDocument/2006/relationships" r:id="rId1"/>
          </a:graphicData>
        </a:graphic>
      </p:graphicFrame>
      <p:sp>
        <p:nvSpPr>
          <p:cNvPr id="41" name="TextBox 34"/>
          <p:cNvSpPr txBox="1"/>
          <p:nvPr/>
        </p:nvSpPr>
        <p:spPr>
          <a:xfrm>
            <a:off x="7707998" y="3619627"/>
            <a:ext cx="2077493" cy="276999"/>
          </a:xfrm>
          <a:prstGeom prst="rect">
            <a:avLst/>
          </a:prstGeom>
          <a:noFill/>
        </p:spPr>
        <p:txBody>
          <a:bodyPr wrap="none" lIns="0" tIns="0" rIns="0" bIns="0" rtlCol="0">
            <a:spAutoFit/>
          </a:bodyPr>
          <a:lstStyle>
            <a:defPPr>
              <a:defRPr lang="zh-CN"/>
            </a:defPPr>
            <a:lvl1pPr algn="r">
              <a:defRPr sz="2000" b="1">
                <a:solidFill>
                  <a:schemeClr val="accent5"/>
                </a:solidFill>
                <a:latin typeface="微软雅黑" panose="020B0503020204020204" pitchFamily="34" charset="-122"/>
                <a:ea typeface="微软雅黑" panose="020B0503020204020204" pitchFamily="34" charset="-122"/>
              </a:defRPr>
            </a:lvl1pPr>
          </a:lstStyle>
          <a:p>
            <a:r>
              <a:rPr lang="zh-CN" altLang="zh-CN" sz="1800" b="0" dirty="0"/>
              <a:t>员工</a:t>
            </a:r>
            <a:r>
              <a:rPr lang="zh-CN" altLang="en-US" sz="1800" b="0" dirty="0"/>
              <a:t>年龄趋向年轻化</a:t>
            </a:r>
            <a:endParaRPr lang="zh-CN" altLang="en-US" sz="1800" b="0" dirty="0"/>
          </a:p>
        </p:txBody>
      </p:sp>
      <p:graphicFrame>
        <p:nvGraphicFramePr>
          <p:cNvPr id="42" name="图表 41"/>
          <p:cNvGraphicFramePr/>
          <p:nvPr/>
        </p:nvGraphicFramePr>
        <p:xfrm>
          <a:off x="6805451" y="4205992"/>
          <a:ext cx="4246843" cy="1816977"/>
        </p:xfrm>
        <a:graphic>
          <a:graphicData uri="http://schemas.openxmlformats.org/drawingml/2006/chart">
            <c:chart xmlns:c="http://schemas.openxmlformats.org/drawingml/2006/chart" xmlns:r="http://schemas.openxmlformats.org/officeDocument/2006/relationships" r:id="rId2"/>
          </a:graphicData>
        </a:graphic>
      </p:graphicFrame>
      <p:grpSp>
        <p:nvGrpSpPr>
          <p:cNvPr id="11" name="组合 10"/>
          <p:cNvGrpSpPr/>
          <p:nvPr/>
        </p:nvGrpSpPr>
        <p:grpSpPr>
          <a:xfrm>
            <a:off x="895870" y="2146300"/>
            <a:ext cx="4940300" cy="1660544"/>
            <a:chOff x="895870" y="2324100"/>
            <a:chExt cx="4940300" cy="1660544"/>
          </a:xfrm>
        </p:grpSpPr>
        <p:sp>
          <p:nvSpPr>
            <p:cNvPr id="12" name="五边形 11"/>
            <p:cNvSpPr/>
            <p:nvPr/>
          </p:nvSpPr>
          <p:spPr>
            <a:xfrm>
              <a:off x="895870" y="2324100"/>
              <a:ext cx="4940300" cy="1660544"/>
            </a:xfrm>
            <a:prstGeom prst="homePlate">
              <a:avLst>
                <a:gd name="adj" fmla="val 24138"/>
              </a:avLst>
            </a:prstGeom>
            <a:no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95870" y="2459047"/>
              <a:ext cx="75680" cy="13906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895870" y="4384675"/>
            <a:ext cx="4940300" cy="1660544"/>
            <a:chOff x="895870" y="4562475"/>
            <a:chExt cx="4940300" cy="1660544"/>
          </a:xfrm>
        </p:grpSpPr>
        <p:sp>
          <p:nvSpPr>
            <p:cNvPr id="15" name="五边形 14"/>
            <p:cNvSpPr/>
            <p:nvPr/>
          </p:nvSpPr>
          <p:spPr>
            <a:xfrm>
              <a:off x="895870" y="4562475"/>
              <a:ext cx="4940300" cy="1660544"/>
            </a:xfrm>
            <a:prstGeom prst="homePlate">
              <a:avLst>
                <a:gd name="adj" fmla="val 24138"/>
              </a:avLst>
            </a:prstGeom>
            <a:no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95870" y="4697422"/>
              <a:ext cx="75680" cy="13906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6000">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14:bounceEnd="66000">
                                          <p:cBhvr additive="base">
                                            <p:cTn id="7" dur="1500" fill="hold"/>
                                            <p:tgtEl>
                                              <p:spTgt spid="40"/>
                                            </p:tgtEl>
                                            <p:attrNameLst>
                                              <p:attrName>ppt_x</p:attrName>
                                            </p:attrNameLst>
                                          </p:cBhvr>
                                          <p:tavLst>
                                            <p:tav tm="0">
                                              <p:val>
                                                <p:strVal val="#ppt_x"/>
                                              </p:val>
                                            </p:tav>
                                            <p:tav tm="100000">
                                              <p:val>
                                                <p:strVal val="#ppt_x"/>
                                              </p:val>
                                            </p:tav>
                                          </p:tavLst>
                                        </p:anim>
                                        <p:anim calcmode="lin" valueType="num" p14:bounceEnd="66000">
                                          <p:cBhvr additive="base">
                                            <p:cTn id="8" dur="1500" fill="hold"/>
                                            <p:tgtEl>
                                              <p:spTgt spid="4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6000">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14:bounceEnd="66000">
                                          <p:cBhvr additive="base">
                                            <p:cTn id="11" dur="1500" fill="hold"/>
                                            <p:tgtEl>
                                              <p:spTgt spid="41"/>
                                            </p:tgtEl>
                                            <p:attrNameLst>
                                              <p:attrName>ppt_x</p:attrName>
                                            </p:attrNameLst>
                                          </p:cBhvr>
                                          <p:tavLst>
                                            <p:tav tm="0">
                                              <p:val>
                                                <p:strVal val="#ppt_x"/>
                                              </p:val>
                                            </p:tav>
                                            <p:tav tm="100000">
                                              <p:val>
                                                <p:strVal val="#ppt_x"/>
                                              </p:val>
                                            </p:tav>
                                          </p:tavLst>
                                        </p:anim>
                                        <p:anim calcmode="lin" valueType="num" p14:bounceEnd="66000">
                                          <p:cBhvr additive="base">
                                            <p:cTn id="12" dur="1500" fill="hold"/>
                                            <p:tgtEl>
                                              <p:spTgt spid="4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6000">
                                      <p:stCondLst>
                                        <p:cond delay="1000"/>
                                      </p:stCondLst>
                                      <p:childTnLst>
                                        <p:set>
                                          <p:cBhvr>
                                            <p:cTn id="14" dur="1" fill="hold">
                                              <p:stCondLst>
                                                <p:cond delay="0"/>
                                              </p:stCondLst>
                                            </p:cTn>
                                            <p:tgtEl>
                                              <p:spTgt spid="42"/>
                                            </p:tgtEl>
                                            <p:attrNameLst>
                                              <p:attrName>style.visibility</p:attrName>
                                            </p:attrNameLst>
                                          </p:cBhvr>
                                          <p:to>
                                            <p:strVal val="visible"/>
                                          </p:to>
                                        </p:set>
                                        <p:anim calcmode="lin" valueType="num" p14:bounceEnd="66000">
                                          <p:cBhvr additive="base">
                                            <p:cTn id="15" dur="1500" fill="hold"/>
                                            <p:tgtEl>
                                              <p:spTgt spid="42"/>
                                            </p:tgtEl>
                                            <p:attrNameLst>
                                              <p:attrName>ppt_x</p:attrName>
                                            </p:attrNameLst>
                                          </p:cBhvr>
                                          <p:tavLst>
                                            <p:tav tm="0">
                                              <p:val>
                                                <p:strVal val="#ppt_x"/>
                                              </p:val>
                                            </p:tav>
                                            <p:tav tm="100000">
                                              <p:val>
                                                <p:strVal val="#ppt_x"/>
                                              </p:val>
                                            </p:tav>
                                          </p:tavLst>
                                        </p:anim>
                                        <p:anim calcmode="lin" valueType="num" p14:bounceEnd="66000">
                                          <p:cBhvr additive="base">
                                            <p:cTn id="16" dur="1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0" grpId="0">
            <p:bldAsOne/>
          </p:bldGraphic>
          <p:bldP spid="41" grpId="0"/>
          <p:bldGraphic spid="42" grpId="0">
            <p:bldAsOne/>
          </p:bldGraphic>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1500" fill="hold"/>
                                            <p:tgtEl>
                                              <p:spTgt spid="40"/>
                                            </p:tgtEl>
                                            <p:attrNameLst>
                                              <p:attrName>ppt_x</p:attrName>
                                            </p:attrNameLst>
                                          </p:cBhvr>
                                          <p:tavLst>
                                            <p:tav tm="0">
                                              <p:val>
                                                <p:strVal val="#ppt_x"/>
                                              </p:val>
                                            </p:tav>
                                            <p:tav tm="100000">
                                              <p:val>
                                                <p:strVal val="#ppt_x"/>
                                              </p:val>
                                            </p:tav>
                                          </p:tavLst>
                                        </p:anim>
                                        <p:anim calcmode="lin" valueType="num">
                                          <p:cBhvr additive="base">
                                            <p:cTn id="8" dur="1500" fill="hold"/>
                                            <p:tgtEl>
                                              <p:spTgt spid="4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1500" fill="hold"/>
                                            <p:tgtEl>
                                              <p:spTgt spid="41"/>
                                            </p:tgtEl>
                                            <p:attrNameLst>
                                              <p:attrName>ppt_x</p:attrName>
                                            </p:attrNameLst>
                                          </p:cBhvr>
                                          <p:tavLst>
                                            <p:tav tm="0">
                                              <p:val>
                                                <p:strVal val="#ppt_x"/>
                                              </p:val>
                                            </p:tav>
                                            <p:tav tm="100000">
                                              <p:val>
                                                <p:strVal val="#ppt_x"/>
                                              </p:val>
                                            </p:tav>
                                          </p:tavLst>
                                        </p:anim>
                                        <p:anim calcmode="lin" valueType="num">
                                          <p:cBhvr additive="base">
                                            <p:cTn id="12" dur="1500" fill="hold"/>
                                            <p:tgtEl>
                                              <p:spTgt spid="4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0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1500" fill="hold"/>
                                            <p:tgtEl>
                                              <p:spTgt spid="42"/>
                                            </p:tgtEl>
                                            <p:attrNameLst>
                                              <p:attrName>ppt_x</p:attrName>
                                            </p:attrNameLst>
                                          </p:cBhvr>
                                          <p:tavLst>
                                            <p:tav tm="0">
                                              <p:val>
                                                <p:strVal val="#ppt_x"/>
                                              </p:val>
                                            </p:tav>
                                            <p:tav tm="100000">
                                              <p:val>
                                                <p:strVal val="#ppt_x"/>
                                              </p:val>
                                            </p:tav>
                                          </p:tavLst>
                                        </p:anim>
                                        <p:anim calcmode="lin" valueType="num">
                                          <p:cBhvr additive="base">
                                            <p:cTn id="16" dur="1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0" grpId="0">
            <p:bldAsOne/>
          </p:bldGraphic>
          <p:bldP spid="41" grpId="0"/>
          <p:bldGraphic spid="42" grpId="0">
            <p:bldAsOne/>
          </p:bldGraphic>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Freeform 6"/>
          <p:cNvSpPr>
            <a:spLocks noEditPoints="1"/>
          </p:cNvSpPr>
          <p:nvPr/>
        </p:nvSpPr>
        <p:spPr bwMode="auto">
          <a:xfrm>
            <a:off x="1198939" y="5073222"/>
            <a:ext cx="1324800" cy="1324800"/>
          </a:xfrm>
          <a:prstGeom prst="rect">
            <a:avLst/>
          </a:prstGeom>
          <a:solidFill>
            <a:schemeClr val="accent5"/>
          </a:solidFill>
          <a:ln>
            <a:noFill/>
          </a:ln>
        </p:spPr>
        <p:txBody>
          <a:bodyPr vert="horz" wrap="square" lIns="91440" tIns="45720" rIns="91440" bIns="45720" numCol="1" anchor="t" anchorCtr="0" compatLnSpc="1"/>
          <a:lstStyle/>
          <a:p>
            <a:endParaRPr lang="en-US"/>
          </a:p>
        </p:txBody>
      </p:sp>
      <p:sp>
        <p:nvSpPr>
          <p:cNvPr id="102" name="Freeform 6"/>
          <p:cNvSpPr>
            <a:spLocks noEditPoints="1"/>
          </p:cNvSpPr>
          <p:nvPr/>
        </p:nvSpPr>
        <p:spPr bwMode="auto">
          <a:xfrm>
            <a:off x="1198939" y="3683088"/>
            <a:ext cx="1324800" cy="1324800"/>
          </a:xfrm>
          <a:prstGeom prst="rect">
            <a:avLst/>
          </a:prstGeom>
          <a:solidFill>
            <a:schemeClr val="accent5">
              <a:lumMod val="60000"/>
              <a:lumOff val="40000"/>
            </a:schemeClr>
          </a:solidFill>
          <a:ln>
            <a:noFill/>
          </a:ln>
        </p:spPr>
        <p:txBody>
          <a:bodyPr vert="horz" wrap="square" lIns="91440" tIns="45720" rIns="91440" bIns="45720" numCol="1" anchor="t" anchorCtr="0" compatLnSpc="1"/>
          <a:lstStyle/>
          <a:p>
            <a:endParaRPr lang="en-US"/>
          </a:p>
        </p:txBody>
      </p:sp>
      <p:sp>
        <p:nvSpPr>
          <p:cNvPr id="107" name="Freeform 6"/>
          <p:cNvSpPr>
            <a:spLocks noEditPoints="1"/>
          </p:cNvSpPr>
          <p:nvPr/>
        </p:nvSpPr>
        <p:spPr bwMode="auto">
          <a:xfrm>
            <a:off x="1198926" y="2286000"/>
            <a:ext cx="1324827" cy="1323530"/>
          </a:xfrm>
          <a:prstGeom prst="rect">
            <a:avLst/>
          </a:prstGeom>
          <a:solidFill>
            <a:schemeClr val="accent5"/>
          </a:solidFill>
          <a:ln>
            <a:noFill/>
          </a:ln>
        </p:spPr>
        <p:txBody>
          <a:bodyPr vert="horz" wrap="square" lIns="91440" tIns="45720" rIns="91440" bIns="45720" numCol="1" anchor="t" anchorCtr="0" compatLnSpc="1"/>
          <a:lstStyle/>
          <a:p>
            <a:endParaRPr lang="en-US"/>
          </a:p>
        </p:txBody>
      </p:sp>
      <p:sp>
        <p:nvSpPr>
          <p:cNvPr id="2" name="标题 1"/>
          <p:cNvSpPr>
            <a:spLocks noGrp="1"/>
          </p:cNvSpPr>
          <p:nvPr>
            <p:ph type="title"/>
          </p:nvPr>
        </p:nvSpPr>
        <p:spPr/>
        <p:txBody>
          <a:bodyPr/>
          <a:lstStyle/>
          <a:p>
            <a:r>
              <a:rPr lang="zh-CN" altLang="zh-CN" dirty="0"/>
              <a:t>拓宽渠道、招贤纳才，优化人员配置</a:t>
            </a:r>
            <a:endParaRPr lang="zh-CN" altLang="en-US" dirty="0"/>
          </a:p>
        </p:txBody>
      </p:sp>
      <p:sp>
        <p:nvSpPr>
          <p:cNvPr id="29" name="TextBox 33"/>
          <p:cNvSpPr txBox="1"/>
          <p:nvPr/>
        </p:nvSpPr>
        <p:spPr>
          <a:xfrm>
            <a:off x="1841500" y="1549926"/>
            <a:ext cx="8509000" cy="553998"/>
          </a:xfrm>
          <a:prstGeom prst="rect">
            <a:avLst/>
          </a:prstGeom>
          <a:noFill/>
        </p:spPr>
        <p:txBody>
          <a:bodyPr wrap="square" lIns="0" tIns="0" rIns="0" bIns="0" rtlCol="0" anchor="ctr">
            <a:spAutoFit/>
          </a:bodyPr>
          <a:lstStyle>
            <a:defPPr>
              <a:defRPr lang="zh-CN"/>
            </a:defPPr>
            <a:lvl1pPr algn="r">
              <a:lnSpc>
                <a:spcPts val="2000"/>
              </a:lnSpc>
              <a:defRPr sz="16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1800" dirty="0">
                <a:solidFill>
                  <a:schemeClr val="tx1">
                    <a:lumMod val="65000"/>
                    <a:lumOff val="35000"/>
                  </a:schemeClr>
                </a:solidFill>
                <a:latin typeface="微软雅黑 Light" panose="020B0502040204020203" pitchFamily="34" charset="-122"/>
                <a:ea typeface="微软雅黑 Light" panose="020B0502040204020203" pitchFamily="34" charset="-122"/>
              </a:rPr>
              <a:t>目前，我们主要通过社会招聘、内部员工举荐和抽调基层生产单位设备管理骨干人员三种渠道收集人才信息，发掘人才</a:t>
            </a:r>
            <a:endParaRPr lang="en-US" altLang="zh-CN" sz="18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46" name="Rounded Rectangle 25"/>
          <p:cNvSpPr/>
          <p:nvPr/>
        </p:nvSpPr>
        <p:spPr>
          <a:xfrm>
            <a:off x="10488613" y="2638271"/>
            <a:ext cx="566328" cy="5617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Bebas Neue Book" panose="00000500000000000000" pitchFamily="50" charset="0"/>
              </a:rPr>
              <a:t>01</a:t>
            </a:r>
            <a:endParaRPr lang="id-ID" sz="2800" dirty="0">
              <a:solidFill>
                <a:schemeClr val="bg1"/>
              </a:solidFill>
              <a:latin typeface="Bebas Neue Book" panose="00000500000000000000" pitchFamily="50" charset="0"/>
            </a:endParaRPr>
          </a:p>
        </p:txBody>
      </p:sp>
      <p:sp>
        <p:nvSpPr>
          <p:cNvPr id="47" name="Rounded Rectangle 26"/>
          <p:cNvSpPr/>
          <p:nvPr/>
        </p:nvSpPr>
        <p:spPr>
          <a:xfrm>
            <a:off x="10488613" y="4064597"/>
            <a:ext cx="566328" cy="56178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Bebas Neue Book" panose="00000500000000000000" pitchFamily="50" charset="0"/>
              </a:rPr>
              <a:t>02</a:t>
            </a:r>
            <a:endParaRPr lang="id-ID" sz="2800" dirty="0">
              <a:solidFill>
                <a:schemeClr val="bg1"/>
              </a:solidFill>
              <a:latin typeface="Bebas Neue Book" panose="00000500000000000000" pitchFamily="50" charset="0"/>
            </a:endParaRPr>
          </a:p>
        </p:txBody>
      </p:sp>
      <p:sp>
        <p:nvSpPr>
          <p:cNvPr id="48" name="Rounded Rectangle 29"/>
          <p:cNvSpPr/>
          <p:nvPr/>
        </p:nvSpPr>
        <p:spPr>
          <a:xfrm>
            <a:off x="10488613" y="5454731"/>
            <a:ext cx="566328" cy="5617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Bebas Neue Book" panose="00000500000000000000" pitchFamily="50" charset="0"/>
              </a:rPr>
              <a:t>03</a:t>
            </a:r>
            <a:endParaRPr lang="id-ID" sz="2800" dirty="0">
              <a:solidFill>
                <a:schemeClr val="bg1"/>
              </a:solidFill>
              <a:latin typeface="Bebas Neue Book" panose="00000500000000000000" pitchFamily="50" charset="0"/>
            </a:endParaRPr>
          </a:p>
        </p:txBody>
      </p:sp>
      <p:sp>
        <p:nvSpPr>
          <p:cNvPr id="74" name="Rectangle 22"/>
          <p:cNvSpPr/>
          <p:nvPr/>
        </p:nvSpPr>
        <p:spPr>
          <a:xfrm>
            <a:off x="3223088" y="2578433"/>
            <a:ext cx="6581389" cy="738664"/>
          </a:xfrm>
          <a:prstGeom prst="rect">
            <a:avLst/>
          </a:prstGeom>
        </p:spPr>
        <p:txBody>
          <a:bodyPr wrap="square" lIns="0" tIns="0" rIns="0" bIns="0">
            <a:spAutoFit/>
          </a:bodyPr>
          <a:lstStyle/>
          <a:p>
            <a:pPr algn="just"/>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主要依托人力资源部提供招聘简历，公司进行简历筛选、面试、复试等招聘环节，极大的节约了招聘费用。另外，针对特殊岗位新入职员工，例如应届毕业生、无相关经验员工，公司实行为期一个月的工作实习体验。</a:t>
            </a:r>
            <a:endPar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79" name="Rectangle 22"/>
          <p:cNvSpPr/>
          <p:nvPr/>
        </p:nvSpPr>
        <p:spPr>
          <a:xfrm>
            <a:off x="3223088" y="3976156"/>
            <a:ext cx="6581389" cy="738664"/>
          </a:xfrm>
          <a:prstGeom prst="rect">
            <a:avLst/>
          </a:prstGeom>
        </p:spPr>
        <p:txBody>
          <a:bodyPr wrap="square" lIns="0" tIns="0" rIns="0" bIns="0">
            <a:spAutoFit/>
          </a:bodyPr>
          <a:lstStyle/>
          <a:p>
            <a:pPr algn="just"/>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随着公司的快速发展，不仅对于专业人才的需求量越来越大。对于员工的个人职业操守要求也就越来越严格，公司鼓励员工内部举荐，参与人力资源建设，节约了公司的招聘成本，增强了企业的凝聚力。</a:t>
            </a:r>
            <a:endPar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80" name="Rectangle 22"/>
          <p:cNvSpPr/>
          <p:nvPr/>
        </p:nvSpPr>
        <p:spPr>
          <a:xfrm>
            <a:off x="3223088" y="5489401"/>
            <a:ext cx="6581389" cy="492443"/>
          </a:xfrm>
          <a:prstGeom prst="rect">
            <a:avLst/>
          </a:prstGeom>
        </p:spPr>
        <p:txBody>
          <a:bodyPr wrap="square" lIns="0" tIns="0" rIns="0" bIns="0">
            <a:spAutoFit/>
          </a:bodyPr>
          <a:lstStyle/>
          <a:p>
            <a:pPr algn="just"/>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通过从集团公司人力资源部抽调基层生产单位设备管理骨干人员等措施，不断夯实人力资源基础，优化人员配置。 </a:t>
            </a:r>
            <a:endPar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05" name="TextBox 33"/>
          <p:cNvSpPr txBox="1"/>
          <p:nvPr/>
        </p:nvSpPr>
        <p:spPr>
          <a:xfrm>
            <a:off x="1380237" y="5304735"/>
            <a:ext cx="962204" cy="861774"/>
          </a:xfrm>
          <a:prstGeom prst="rect">
            <a:avLst/>
          </a:prstGeom>
          <a:noFill/>
        </p:spPr>
        <p:txBody>
          <a:bodyPr wrap="square" lIns="0" tIns="0" rIns="0" bIns="0" rtlCol="0" anchor="ctr">
            <a:spAutoFit/>
          </a:bodyPr>
          <a:lstStyle>
            <a:defPPr>
              <a:defRPr lang="zh-CN"/>
            </a:defPPr>
            <a:lvl1pPr algn="r">
              <a:lnSpc>
                <a:spcPts val="2000"/>
              </a:lnSpc>
              <a:defRPr sz="16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800" b="1" dirty="0">
                <a:solidFill>
                  <a:schemeClr val="bg1"/>
                </a:solidFill>
              </a:rPr>
              <a:t>基层</a:t>
            </a:r>
            <a:endParaRPr lang="en-US" altLang="zh-CN" sz="2800" b="1" dirty="0">
              <a:solidFill>
                <a:schemeClr val="bg1"/>
              </a:solidFill>
            </a:endParaRPr>
          </a:p>
          <a:p>
            <a:pPr algn="ctr">
              <a:lnSpc>
                <a:spcPct val="100000"/>
              </a:lnSpc>
            </a:pPr>
            <a:r>
              <a:rPr lang="zh-CN" altLang="en-US" sz="2800" b="1" dirty="0">
                <a:solidFill>
                  <a:schemeClr val="bg1"/>
                </a:solidFill>
              </a:rPr>
              <a:t>抽调</a:t>
            </a:r>
            <a:endParaRPr lang="en-US" altLang="zh-CN" sz="2800" b="1" dirty="0">
              <a:solidFill>
                <a:schemeClr val="bg1"/>
              </a:solidFill>
            </a:endParaRPr>
          </a:p>
        </p:txBody>
      </p:sp>
      <p:sp>
        <p:nvSpPr>
          <p:cNvPr id="93" name="TextBox 33"/>
          <p:cNvSpPr txBox="1"/>
          <p:nvPr/>
        </p:nvSpPr>
        <p:spPr>
          <a:xfrm>
            <a:off x="1380237" y="2488275"/>
            <a:ext cx="962204" cy="861774"/>
          </a:xfrm>
          <a:prstGeom prst="rect">
            <a:avLst/>
          </a:prstGeom>
          <a:noFill/>
        </p:spPr>
        <p:txBody>
          <a:bodyPr wrap="square" lIns="0" tIns="0" rIns="0" bIns="0" rtlCol="0" anchor="ctr">
            <a:spAutoFit/>
          </a:bodyPr>
          <a:lstStyle>
            <a:defPPr>
              <a:defRPr lang="zh-CN"/>
            </a:defPPr>
            <a:lvl1pPr algn="r">
              <a:lnSpc>
                <a:spcPts val="2000"/>
              </a:lnSpc>
              <a:defRPr sz="16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800" b="1" dirty="0">
                <a:solidFill>
                  <a:schemeClr val="bg1"/>
                </a:solidFill>
              </a:rPr>
              <a:t>社会招聘</a:t>
            </a:r>
            <a:endParaRPr lang="en-US" altLang="zh-CN" sz="2800" b="1" dirty="0">
              <a:solidFill>
                <a:schemeClr val="bg1"/>
              </a:solidFill>
            </a:endParaRPr>
          </a:p>
        </p:txBody>
      </p:sp>
      <p:sp>
        <p:nvSpPr>
          <p:cNvPr id="103" name="TextBox 33"/>
          <p:cNvSpPr txBox="1"/>
          <p:nvPr/>
        </p:nvSpPr>
        <p:spPr>
          <a:xfrm>
            <a:off x="1380237" y="3914601"/>
            <a:ext cx="962204" cy="861774"/>
          </a:xfrm>
          <a:prstGeom prst="rect">
            <a:avLst/>
          </a:prstGeom>
          <a:noFill/>
        </p:spPr>
        <p:txBody>
          <a:bodyPr wrap="square" lIns="0" tIns="0" rIns="0" bIns="0" rtlCol="0" anchor="ctr">
            <a:spAutoFit/>
          </a:bodyPr>
          <a:lstStyle>
            <a:defPPr>
              <a:defRPr lang="zh-CN"/>
            </a:defPPr>
            <a:lvl1pPr algn="r">
              <a:lnSpc>
                <a:spcPts val="2000"/>
              </a:lnSpc>
              <a:defRPr sz="16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800" b="1" dirty="0">
                <a:solidFill>
                  <a:schemeClr val="bg1"/>
                </a:solidFill>
              </a:rPr>
              <a:t>员工举荐</a:t>
            </a:r>
            <a:endParaRPr lang="en-US" altLang="zh-CN" sz="2800" b="1" dirty="0">
              <a:solidFill>
                <a:schemeClr val="bg1"/>
              </a:solidFill>
            </a:endParaRPr>
          </a:p>
        </p:txBody>
      </p:sp>
      <p:sp>
        <p:nvSpPr>
          <p:cNvPr id="3" name="矩形 2"/>
          <p:cNvSpPr/>
          <p:nvPr/>
        </p:nvSpPr>
        <p:spPr>
          <a:xfrm>
            <a:off x="2538950" y="2286000"/>
            <a:ext cx="7949664" cy="1323530"/>
          </a:xfrm>
          <a:prstGeom prst="rect">
            <a:avLst/>
          </a:prstGeom>
          <a:noFill/>
          <a:ln>
            <a:solidFill>
              <a:schemeClr val="accent5">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538950" y="3683723"/>
            <a:ext cx="7949664" cy="1323530"/>
          </a:xfrm>
          <a:prstGeom prst="rect">
            <a:avLst/>
          </a:prstGeom>
          <a:noFill/>
          <a:ln>
            <a:solidFill>
              <a:schemeClr val="accent5">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538950" y="5073857"/>
            <a:ext cx="7949664" cy="1323530"/>
          </a:xfrm>
          <a:prstGeom prst="rect">
            <a:avLst/>
          </a:prstGeom>
          <a:noFill/>
          <a:ln>
            <a:solidFill>
              <a:schemeClr val="accent5">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p:cTn id="7" dur="650" fill="hold"/>
                                        <p:tgtEl>
                                          <p:spTgt spid="93"/>
                                        </p:tgtEl>
                                        <p:attrNameLst>
                                          <p:attrName>ppt_w</p:attrName>
                                        </p:attrNameLst>
                                      </p:cBhvr>
                                      <p:tavLst>
                                        <p:tav tm="0">
                                          <p:val>
                                            <p:strVal val="(6*min(max(#ppt_w*#ppt_h,.3),1)-7.4)/-.7*#ppt_w"/>
                                          </p:val>
                                        </p:tav>
                                        <p:tav tm="100000">
                                          <p:val>
                                            <p:strVal val="#ppt_w"/>
                                          </p:val>
                                        </p:tav>
                                      </p:tavLst>
                                    </p:anim>
                                    <p:anim calcmode="lin" valueType="num">
                                      <p:cBhvr>
                                        <p:cTn id="8" dur="650" fill="hold"/>
                                        <p:tgtEl>
                                          <p:spTgt spid="93"/>
                                        </p:tgtEl>
                                        <p:attrNameLst>
                                          <p:attrName>ppt_h</p:attrName>
                                        </p:attrNameLst>
                                      </p:cBhvr>
                                      <p:tavLst>
                                        <p:tav tm="0">
                                          <p:val>
                                            <p:strVal val="(6*min(max(#ppt_w*#ppt_h,.3),1)-7.4)/-.7*#ppt_h"/>
                                          </p:val>
                                        </p:tav>
                                        <p:tav tm="100000">
                                          <p:val>
                                            <p:strVal val="#ppt_h"/>
                                          </p:val>
                                        </p:tav>
                                      </p:tavLst>
                                    </p:anim>
                                    <p:anim calcmode="lin" valueType="num">
                                      <p:cBhvr>
                                        <p:cTn id="9" dur="650" fill="hold"/>
                                        <p:tgtEl>
                                          <p:spTgt spid="93"/>
                                        </p:tgtEl>
                                        <p:attrNameLst>
                                          <p:attrName>ppt_x</p:attrName>
                                        </p:attrNameLst>
                                      </p:cBhvr>
                                      <p:tavLst>
                                        <p:tav tm="0">
                                          <p:val>
                                            <p:fltVal val="0.5"/>
                                          </p:val>
                                        </p:tav>
                                        <p:tav tm="100000">
                                          <p:val>
                                            <p:strVal val="#ppt_x"/>
                                          </p:val>
                                        </p:tav>
                                      </p:tavLst>
                                    </p:anim>
                                    <p:anim calcmode="lin" valueType="num">
                                      <p:cBhvr>
                                        <p:cTn id="10" dur="650" fill="hold"/>
                                        <p:tgtEl>
                                          <p:spTgt spid="93"/>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grpId="0" nodeType="withEffect">
                                  <p:stCondLst>
                                    <p:cond delay="0"/>
                                  </p:stCondLst>
                                  <p:childTnLst>
                                    <p:set>
                                      <p:cBhvr>
                                        <p:cTn id="12" dur="1" fill="hold">
                                          <p:stCondLst>
                                            <p:cond delay="0"/>
                                          </p:stCondLst>
                                        </p:cTn>
                                        <p:tgtEl>
                                          <p:spTgt spid="107"/>
                                        </p:tgtEl>
                                        <p:attrNameLst>
                                          <p:attrName>style.visibility</p:attrName>
                                        </p:attrNameLst>
                                      </p:cBhvr>
                                      <p:to>
                                        <p:strVal val="visible"/>
                                      </p:to>
                                    </p:set>
                                    <p:anim calcmode="lin" valueType="num">
                                      <p:cBhvr>
                                        <p:cTn id="13" dur="650" fill="hold"/>
                                        <p:tgtEl>
                                          <p:spTgt spid="107"/>
                                        </p:tgtEl>
                                        <p:attrNameLst>
                                          <p:attrName>ppt_w</p:attrName>
                                        </p:attrNameLst>
                                      </p:cBhvr>
                                      <p:tavLst>
                                        <p:tav tm="0">
                                          <p:val>
                                            <p:strVal val="(6*min(max(#ppt_w*#ppt_h,.3),1)-7.4)/-.7*#ppt_w"/>
                                          </p:val>
                                        </p:tav>
                                        <p:tav tm="100000">
                                          <p:val>
                                            <p:strVal val="#ppt_w"/>
                                          </p:val>
                                        </p:tav>
                                      </p:tavLst>
                                    </p:anim>
                                    <p:anim calcmode="lin" valueType="num">
                                      <p:cBhvr>
                                        <p:cTn id="14" dur="650" fill="hold"/>
                                        <p:tgtEl>
                                          <p:spTgt spid="107"/>
                                        </p:tgtEl>
                                        <p:attrNameLst>
                                          <p:attrName>ppt_h</p:attrName>
                                        </p:attrNameLst>
                                      </p:cBhvr>
                                      <p:tavLst>
                                        <p:tav tm="0">
                                          <p:val>
                                            <p:strVal val="(6*min(max(#ppt_w*#ppt_h,.3),1)-7.4)/-.7*#ppt_h"/>
                                          </p:val>
                                        </p:tav>
                                        <p:tav tm="100000">
                                          <p:val>
                                            <p:strVal val="#ppt_h"/>
                                          </p:val>
                                        </p:tav>
                                      </p:tavLst>
                                    </p:anim>
                                    <p:anim calcmode="lin" valueType="num">
                                      <p:cBhvr>
                                        <p:cTn id="15" dur="650" fill="hold"/>
                                        <p:tgtEl>
                                          <p:spTgt spid="107"/>
                                        </p:tgtEl>
                                        <p:attrNameLst>
                                          <p:attrName>ppt_x</p:attrName>
                                        </p:attrNameLst>
                                      </p:cBhvr>
                                      <p:tavLst>
                                        <p:tav tm="0">
                                          <p:val>
                                            <p:fltVal val="0.5"/>
                                          </p:val>
                                        </p:tav>
                                        <p:tav tm="100000">
                                          <p:val>
                                            <p:strVal val="#ppt_x"/>
                                          </p:val>
                                        </p:tav>
                                      </p:tavLst>
                                    </p:anim>
                                    <p:anim calcmode="lin" valueType="num">
                                      <p:cBhvr>
                                        <p:cTn id="16" dur="650" fill="hold"/>
                                        <p:tgtEl>
                                          <p:spTgt spid="107"/>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p:cTn id="19" dur="650" fill="hold"/>
                                        <p:tgtEl>
                                          <p:spTgt spid="46"/>
                                        </p:tgtEl>
                                        <p:attrNameLst>
                                          <p:attrName>ppt_w</p:attrName>
                                        </p:attrNameLst>
                                      </p:cBhvr>
                                      <p:tavLst>
                                        <p:tav tm="0">
                                          <p:val>
                                            <p:strVal val="(6*min(max(#ppt_w*#ppt_h,.3),1)-7.4)/-.7*#ppt_w"/>
                                          </p:val>
                                        </p:tav>
                                        <p:tav tm="100000">
                                          <p:val>
                                            <p:strVal val="#ppt_w"/>
                                          </p:val>
                                        </p:tav>
                                      </p:tavLst>
                                    </p:anim>
                                    <p:anim calcmode="lin" valueType="num">
                                      <p:cBhvr>
                                        <p:cTn id="20" dur="650" fill="hold"/>
                                        <p:tgtEl>
                                          <p:spTgt spid="46"/>
                                        </p:tgtEl>
                                        <p:attrNameLst>
                                          <p:attrName>ppt_h</p:attrName>
                                        </p:attrNameLst>
                                      </p:cBhvr>
                                      <p:tavLst>
                                        <p:tav tm="0">
                                          <p:val>
                                            <p:strVal val="(6*min(max(#ppt_w*#ppt_h,.3),1)-7.4)/-.7*#ppt_h"/>
                                          </p:val>
                                        </p:tav>
                                        <p:tav tm="100000">
                                          <p:val>
                                            <p:strVal val="#ppt_h"/>
                                          </p:val>
                                        </p:tav>
                                      </p:tavLst>
                                    </p:anim>
                                    <p:anim calcmode="lin" valueType="num">
                                      <p:cBhvr>
                                        <p:cTn id="21" dur="650" fill="hold"/>
                                        <p:tgtEl>
                                          <p:spTgt spid="46"/>
                                        </p:tgtEl>
                                        <p:attrNameLst>
                                          <p:attrName>ppt_x</p:attrName>
                                        </p:attrNameLst>
                                      </p:cBhvr>
                                      <p:tavLst>
                                        <p:tav tm="0">
                                          <p:val>
                                            <p:fltVal val="0.5"/>
                                          </p:val>
                                        </p:tav>
                                        <p:tav tm="100000">
                                          <p:val>
                                            <p:strVal val="#ppt_x"/>
                                          </p:val>
                                        </p:tav>
                                      </p:tavLst>
                                    </p:anim>
                                    <p:anim calcmode="lin" valueType="num">
                                      <p:cBhvr>
                                        <p:cTn id="22" dur="650" fill="hold"/>
                                        <p:tgtEl>
                                          <p:spTgt spid="46"/>
                                        </p:tgtEl>
                                        <p:attrNameLst>
                                          <p:attrName>ppt_y</p:attrName>
                                        </p:attrNameLst>
                                      </p:cBhvr>
                                      <p:tavLst>
                                        <p:tav tm="0">
                                          <p:val>
                                            <p:strVal val="1+(6*min(max(#ppt_w*#ppt_h,.3),1)-7.4)/-.7*#ppt_h/2"/>
                                          </p:val>
                                        </p:tav>
                                        <p:tav tm="100000">
                                          <p:val>
                                            <p:strVal val="#ppt_y"/>
                                          </p:val>
                                        </p:tav>
                                      </p:tavLst>
                                    </p:anim>
                                  </p:childTnLst>
                                </p:cTn>
                              </p:par>
                              <p:par>
                                <p:cTn id="23" presetID="23" presetClass="entr" presetSubtype="36" fill="hold" grpId="0" nodeType="withEffect">
                                  <p:stCondLst>
                                    <p:cond delay="250"/>
                                  </p:stCondLst>
                                  <p:childTnLst>
                                    <p:set>
                                      <p:cBhvr>
                                        <p:cTn id="24" dur="1" fill="hold">
                                          <p:stCondLst>
                                            <p:cond delay="0"/>
                                          </p:stCondLst>
                                        </p:cTn>
                                        <p:tgtEl>
                                          <p:spTgt spid="102"/>
                                        </p:tgtEl>
                                        <p:attrNameLst>
                                          <p:attrName>style.visibility</p:attrName>
                                        </p:attrNameLst>
                                      </p:cBhvr>
                                      <p:to>
                                        <p:strVal val="visible"/>
                                      </p:to>
                                    </p:set>
                                    <p:anim calcmode="lin" valueType="num">
                                      <p:cBhvr>
                                        <p:cTn id="25" dur="650" fill="hold"/>
                                        <p:tgtEl>
                                          <p:spTgt spid="102"/>
                                        </p:tgtEl>
                                        <p:attrNameLst>
                                          <p:attrName>ppt_w</p:attrName>
                                        </p:attrNameLst>
                                      </p:cBhvr>
                                      <p:tavLst>
                                        <p:tav tm="0">
                                          <p:val>
                                            <p:strVal val="(6*min(max(#ppt_w*#ppt_h,.3),1)-7.4)/-.7*#ppt_w"/>
                                          </p:val>
                                        </p:tav>
                                        <p:tav tm="100000">
                                          <p:val>
                                            <p:strVal val="#ppt_w"/>
                                          </p:val>
                                        </p:tav>
                                      </p:tavLst>
                                    </p:anim>
                                    <p:anim calcmode="lin" valueType="num">
                                      <p:cBhvr>
                                        <p:cTn id="26" dur="650" fill="hold"/>
                                        <p:tgtEl>
                                          <p:spTgt spid="102"/>
                                        </p:tgtEl>
                                        <p:attrNameLst>
                                          <p:attrName>ppt_h</p:attrName>
                                        </p:attrNameLst>
                                      </p:cBhvr>
                                      <p:tavLst>
                                        <p:tav tm="0">
                                          <p:val>
                                            <p:strVal val="(6*min(max(#ppt_w*#ppt_h,.3),1)-7.4)/-.7*#ppt_h"/>
                                          </p:val>
                                        </p:tav>
                                        <p:tav tm="100000">
                                          <p:val>
                                            <p:strVal val="#ppt_h"/>
                                          </p:val>
                                        </p:tav>
                                      </p:tavLst>
                                    </p:anim>
                                    <p:anim calcmode="lin" valueType="num">
                                      <p:cBhvr>
                                        <p:cTn id="27" dur="650" fill="hold"/>
                                        <p:tgtEl>
                                          <p:spTgt spid="102"/>
                                        </p:tgtEl>
                                        <p:attrNameLst>
                                          <p:attrName>ppt_x</p:attrName>
                                        </p:attrNameLst>
                                      </p:cBhvr>
                                      <p:tavLst>
                                        <p:tav tm="0">
                                          <p:val>
                                            <p:fltVal val="0.5"/>
                                          </p:val>
                                        </p:tav>
                                        <p:tav tm="100000">
                                          <p:val>
                                            <p:strVal val="#ppt_x"/>
                                          </p:val>
                                        </p:tav>
                                      </p:tavLst>
                                    </p:anim>
                                    <p:anim calcmode="lin" valueType="num">
                                      <p:cBhvr>
                                        <p:cTn id="28" dur="650" fill="hold"/>
                                        <p:tgtEl>
                                          <p:spTgt spid="102"/>
                                        </p:tgtEl>
                                        <p:attrNameLst>
                                          <p:attrName>ppt_y</p:attrName>
                                        </p:attrNameLst>
                                      </p:cBhvr>
                                      <p:tavLst>
                                        <p:tav tm="0">
                                          <p:val>
                                            <p:strVal val="1+(6*min(max(#ppt_w*#ppt_h,.3),1)-7.4)/-.7*#ppt_h/2"/>
                                          </p:val>
                                        </p:tav>
                                        <p:tav tm="100000">
                                          <p:val>
                                            <p:strVal val="#ppt_y"/>
                                          </p:val>
                                        </p:tav>
                                      </p:tavLst>
                                    </p:anim>
                                  </p:childTnLst>
                                </p:cTn>
                              </p:par>
                              <p:par>
                                <p:cTn id="29" presetID="23" presetClass="entr" presetSubtype="36" fill="hold" grpId="0" nodeType="withEffect">
                                  <p:stCondLst>
                                    <p:cond delay="250"/>
                                  </p:stCondLst>
                                  <p:childTnLst>
                                    <p:set>
                                      <p:cBhvr>
                                        <p:cTn id="30" dur="1" fill="hold">
                                          <p:stCondLst>
                                            <p:cond delay="0"/>
                                          </p:stCondLst>
                                        </p:cTn>
                                        <p:tgtEl>
                                          <p:spTgt spid="103"/>
                                        </p:tgtEl>
                                        <p:attrNameLst>
                                          <p:attrName>style.visibility</p:attrName>
                                        </p:attrNameLst>
                                      </p:cBhvr>
                                      <p:to>
                                        <p:strVal val="visible"/>
                                      </p:to>
                                    </p:set>
                                    <p:anim calcmode="lin" valueType="num">
                                      <p:cBhvr>
                                        <p:cTn id="31" dur="650" fill="hold"/>
                                        <p:tgtEl>
                                          <p:spTgt spid="103"/>
                                        </p:tgtEl>
                                        <p:attrNameLst>
                                          <p:attrName>ppt_w</p:attrName>
                                        </p:attrNameLst>
                                      </p:cBhvr>
                                      <p:tavLst>
                                        <p:tav tm="0">
                                          <p:val>
                                            <p:strVal val="(6*min(max(#ppt_w*#ppt_h,.3),1)-7.4)/-.7*#ppt_w"/>
                                          </p:val>
                                        </p:tav>
                                        <p:tav tm="100000">
                                          <p:val>
                                            <p:strVal val="#ppt_w"/>
                                          </p:val>
                                        </p:tav>
                                      </p:tavLst>
                                    </p:anim>
                                    <p:anim calcmode="lin" valueType="num">
                                      <p:cBhvr>
                                        <p:cTn id="32" dur="650" fill="hold"/>
                                        <p:tgtEl>
                                          <p:spTgt spid="103"/>
                                        </p:tgtEl>
                                        <p:attrNameLst>
                                          <p:attrName>ppt_h</p:attrName>
                                        </p:attrNameLst>
                                      </p:cBhvr>
                                      <p:tavLst>
                                        <p:tav tm="0">
                                          <p:val>
                                            <p:strVal val="(6*min(max(#ppt_w*#ppt_h,.3),1)-7.4)/-.7*#ppt_h"/>
                                          </p:val>
                                        </p:tav>
                                        <p:tav tm="100000">
                                          <p:val>
                                            <p:strVal val="#ppt_h"/>
                                          </p:val>
                                        </p:tav>
                                      </p:tavLst>
                                    </p:anim>
                                    <p:anim calcmode="lin" valueType="num">
                                      <p:cBhvr>
                                        <p:cTn id="33" dur="650" fill="hold"/>
                                        <p:tgtEl>
                                          <p:spTgt spid="103"/>
                                        </p:tgtEl>
                                        <p:attrNameLst>
                                          <p:attrName>ppt_x</p:attrName>
                                        </p:attrNameLst>
                                      </p:cBhvr>
                                      <p:tavLst>
                                        <p:tav tm="0">
                                          <p:val>
                                            <p:fltVal val="0.5"/>
                                          </p:val>
                                        </p:tav>
                                        <p:tav tm="100000">
                                          <p:val>
                                            <p:strVal val="#ppt_x"/>
                                          </p:val>
                                        </p:tav>
                                      </p:tavLst>
                                    </p:anim>
                                    <p:anim calcmode="lin" valueType="num">
                                      <p:cBhvr>
                                        <p:cTn id="34" dur="650" fill="hold"/>
                                        <p:tgtEl>
                                          <p:spTgt spid="103"/>
                                        </p:tgtEl>
                                        <p:attrNameLst>
                                          <p:attrName>ppt_y</p:attrName>
                                        </p:attrNameLst>
                                      </p:cBhvr>
                                      <p:tavLst>
                                        <p:tav tm="0">
                                          <p:val>
                                            <p:strVal val="1+(6*min(max(#ppt_w*#ppt_h,.3),1)-7.4)/-.7*#ppt_h/2"/>
                                          </p:val>
                                        </p:tav>
                                        <p:tav tm="100000">
                                          <p:val>
                                            <p:strVal val="#ppt_y"/>
                                          </p:val>
                                        </p:tav>
                                      </p:tavLst>
                                    </p:anim>
                                  </p:childTnLst>
                                </p:cTn>
                              </p:par>
                              <p:par>
                                <p:cTn id="35" presetID="23" presetClass="entr" presetSubtype="36" fill="hold" grpId="0" nodeType="withEffect">
                                  <p:stCondLst>
                                    <p:cond delay="250"/>
                                  </p:stCondLst>
                                  <p:childTnLst>
                                    <p:set>
                                      <p:cBhvr>
                                        <p:cTn id="36" dur="1" fill="hold">
                                          <p:stCondLst>
                                            <p:cond delay="0"/>
                                          </p:stCondLst>
                                        </p:cTn>
                                        <p:tgtEl>
                                          <p:spTgt spid="47"/>
                                        </p:tgtEl>
                                        <p:attrNameLst>
                                          <p:attrName>style.visibility</p:attrName>
                                        </p:attrNameLst>
                                      </p:cBhvr>
                                      <p:to>
                                        <p:strVal val="visible"/>
                                      </p:to>
                                    </p:set>
                                    <p:anim calcmode="lin" valueType="num">
                                      <p:cBhvr>
                                        <p:cTn id="37" dur="650" fill="hold"/>
                                        <p:tgtEl>
                                          <p:spTgt spid="47"/>
                                        </p:tgtEl>
                                        <p:attrNameLst>
                                          <p:attrName>ppt_w</p:attrName>
                                        </p:attrNameLst>
                                      </p:cBhvr>
                                      <p:tavLst>
                                        <p:tav tm="0">
                                          <p:val>
                                            <p:strVal val="(6*min(max(#ppt_w*#ppt_h,.3),1)-7.4)/-.7*#ppt_w"/>
                                          </p:val>
                                        </p:tav>
                                        <p:tav tm="100000">
                                          <p:val>
                                            <p:strVal val="#ppt_w"/>
                                          </p:val>
                                        </p:tav>
                                      </p:tavLst>
                                    </p:anim>
                                    <p:anim calcmode="lin" valueType="num">
                                      <p:cBhvr>
                                        <p:cTn id="38" dur="650" fill="hold"/>
                                        <p:tgtEl>
                                          <p:spTgt spid="47"/>
                                        </p:tgtEl>
                                        <p:attrNameLst>
                                          <p:attrName>ppt_h</p:attrName>
                                        </p:attrNameLst>
                                      </p:cBhvr>
                                      <p:tavLst>
                                        <p:tav tm="0">
                                          <p:val>
                                            <p:strVal val="(6*min(max(#ppt_w*#ppt_h,.3),1)-7.4)/-.7*#ppt_h"/>
                                          </p:val>
                                        </p:tav>
                                        <p:tav tm="100000">
                                          <p:val>
                                            <p:strVal val="#ppt_h"/>
                                          </p:val>
                                        </p:tav>
                                      </p:tavLst>
                                    </p:anim>
                                    <p:anim calcmode="lin" valueType="num">
                                      <p:cBhvr>
                                        <p:cTn id="39" dur="650" fill="hold"/>
                                        <p:tgtEl>
                                          <p:spTgt spid="47"/>
                                        </p:tgtEl>
                                        <p:attrNameLst>
                                          <p:attrName>ppt_x</p:attrName>
                                        </p:attrNameLst>
                                      </p:cBhvr>
                                      <p:tavLst>
                                        <p:tav tm="0">
                                          <p:val>
                                            <p:fltVal val="0.5"/>
                                          </p:val>
                                        </p:tav>
                                        <p:tav tm="100000">
                                          <p:val>
                                            <p:strVal val="#ppt_x"/>
                                          </p:val>
                                        </p:tav>
                                      </p:tavLst>
                                    </p:anim>
                                    <p:anim calcmode="lin" valueType="num">
                                      <p:cBhvr>
                                        <p:cTn id="40" dur="650" fill="hold"/>
                                        <p:tgtEl>
                                          <p:spTgt spid="47"/>
                                        </p:tgtEl>
                                        <p:attrNameLst>
                                          <p:attrName>ppt_y</p:attrName>
                                        </p:attrNameLst>
                                      </p:cBhvr>
                                      <p:tavLst>
                                        <p:tav tm="0">
                                          <p:val>
                                            <p:strVal val="1+(6*min(max(#ppt_w*#ppt_h,.3),1)-7.4)/-.7*#ppt_h/2"/>
                                          </p:val>
                                        </p:tav>
                                        <p:tav tm="100000">
                                          <p:val>
                                            <p:strVal val="#ppt_y"/>
                                          </p:val>
                                        </p:tav>
                                      </p:tavLst>
                                    </p:anim>
                                  </p:childTnLst>
                                </p:cTn>
                              </p:par>
                              <p:par>
                                <p:cTn id="41" presetID="23" presetClass="entr" presetSubtype="36" fill="hold" grpId="0" nodeType="withEffect">
                                  <p:stCondLst>
                                    <p:cond delay="500"/>
                                  </p:stCondLst>
                                  <p:childTnLst>
                                    <p:set>
                                      <p:cBhvr>
                                        <p:cTn id="42" dur="1" fill="hold">
                                          <p:stCondLst>
                                            <p:cond delay="0"/>
                                          </p:stCondLst>
                                        </p:cTn>
                                        <p:tgtEl>
                                          <p:spTgt spid="104"/>
                                        </p:tgtEl>
                                        <p:attrNameLst>
                                          <p:attrName>style.visibility</p:attrName>
                                        </p:attrNameLst>
                                      </p:cBhvr>
                                      <p:to>
                                        <p:strVal val="visible"/>
                                      </p:to>
                                    </p:set>
                                    <p:anim calcmode="lin" valueType="num">
                                      <p:cBhvr>
                                        <p:cTn id="43" dur="650" fill="hold"/>
                                        <p:tgtEl>
                                          <p:spTgt spid="104"/>
                                        </p:tgtEl>
                                        <p:attrNameLst>
                                          <p:attrName>ppt_w</p:attrName>
                                        </p:attrNameLst>
                                      </p:cBhvr>
                                      <p:tavLst>
                                        <p:tav tm="0">
                                          <p:val>
                                            <p:strVal val="(6*min(max(#ppt_w*#ppt_h,.3),1)-7.4)/-.7*#ppt_w"/>
                                          </p:val>
                                        </p:tav>
                                        <p:tav tm="100000">
                                          <p:val>
                                            <p:strVal val="#ppt_w"/>
                                          </p:val>
                                        </p:tav>
                                      </p:tavLst>
                                    </p:anim>
                                    <p:anim calcmode="lin" valueType="num">
                                      <p:cBhvr>
                                        <p:cTn id="44" dur="650" fill="hold"/>
                                        <p:tgtEl>
                                          <p:spTgt spid="104"/>
                                        </p:tgtEl>
                                        <p:attrNameLst>
                                          <p:attrName>ppt_h</p:attrName>
                                        </p:attrNameLst>
                                      </p:cBhvr>
                                      <p:tavLst>
                                        <p:tav tm="0">
                                          <p:val>
                                            <p:strVal val="(6*min(max(#ppt_w*#ppt_h,.3),1)-7.4)/-.7*#ppt_h"/>
                                          </p:val>
                                        </p:tav>
                                        <p:tav tm="100000">
                                          <p:val>
                                            <p:strVal val="#ppt_h"/>
                                          </p:val>
                                        </p:tav>
                                      </p:tavLst>
                                    </p:anim>
                                    <p:anim calcmode="lin" valueType="num">
                                      <p:cBhvr>
                                        <p:cTn id="45" dur="650" fill="hold"/>
                                        <p:tgtEl>
                                          <p:spTgt spid="104"/>
                                        </p:tgtEl>
                                        <p:attrNameLst>
                                          <p:attrName>ppt_x</p:attrName>
                                        </p:attrNameLst>
                                      </p:cBhvr>
                                      <p:tavLst>
                                        <p:tav tm="0">
                                          <p:val>
                                            <p:fltVal val="0.5"/>
                                          </p:val>
                                        </p:tav>
                                        <p:tav tm="100000">
                                          <p:val>
                                            <p:strVal val="#ppt_x"/>
                                          </p:val>
                                        </p:tav>
                                      </p:tavLst>
                                    </p:anim>
                                    <p:anim calcmode="lin" valueType="num">
                                      <p:cBhvr>
                                        <p:cTn id="46" dur="650" fill="hold"/>
                                        <p:tgtEl>
                                          <p:spTgt spid="104"/>
                                        </p:tgtEl>
                                        <p:attrNameLst>
                                          <p:attrName>ppt_y</p:attrName>
                                        </p:attrNameLst>
                                      </p:cBhvr>
                                      <p:tavLst>
                                        <p:tav tm="0">
                                          <p:val>
                                            <p:strVal val="1+(6*min(max(#ppt_w*#ppt_h,.3),1)-7.4)/-.7*#ppt_h/2"/>
                                          </p:val>
                                        </p:tav>
                                        <p:tav tm="100000">
                                          <p:val>
                                            <p:strVal val="#ppt_y"/>
                                          </p:val>
                                        </p:tav>
                                      </p:tavLst>
                                    </p:anim>
                                  </p:childTnLst>
                                </p:cTn>
                              </p:par>
                              <p:par>
                                <p:cTn id="47" presetID="23" presetClass="entr" presetSubtype="36" fill="hold" grpId="0" nodeType="withEffect">
                                  <p:stCondLst>
                                    <p:cond delay="500"/>
                                  </p:stCondLst>
                                  <p:childTnLst>
                                    <p:set>
                                      <p:cBhvr>
                                        <p:cTn id="48" dur="1" fill="hold">
                                          <p:stCondLst>
                                            <p:cond delay="0"/>
                                          </p:stCondLst>
                                        </p:cTn>
                                        <p:tgtEl>
                                          <p:spTgt spid="105"/>
                                        </p:tgtEl>
                                        <p:attrNameLst>
                                          <p:attrName>style.visibility</p:attrName>
                                        </p:attrNameLst>
                                      </p:cBhvr>
                                      <p:to>
                                        <p:strVal val="visible"/>
                                      </p:to>
                                    </p:set>
                                    <p:anim calcmode="lin" valueType="num">
                                      <p:cBhvr>
                                        <p:cTn id="49" dur="650" fill="hold"/>
                                        <p:tgtEl>
                                          <p:spTgt spid="105"/>
                                        </p:tgtEl>
                                        <p:attrNameLst>
                                          <p:attrName>ppt_w</p:attrName>
                                        </p:attrNameLst>
                                      </p:cBhvr>
                                      <p:tavLst>
                                        <p:tav tm="0">
                                          <p:val>
                                            <p:strVal val="(6*min(max(#ppt_w*#ppt_h,.3),1)-7.4)/-.7*#ppt_w"/>
                                          </p:val>
                                        </p:tav>
                                        <p:tav tm="100000">
                                          <p:val>
                                            <p:strVal val="#ppt_w"/>
                                          </p:val>
                                        </p:tav>
                                      </p:tavLst>
                                    </p:anim>
                                    <p:anim calcmode="lin" valueType="num">
                                      <p:cBhvr>
                                        <p:cTn id="50" dur="650" fill="hold"/>
                                        <p:tgtEl>
                                          <p:spTgt spid="105"/>
                                        </p:tgtEl>
                                        <p:attrNameLst>
                                          <p:attrName>ppt_h</p:attrName>
                                        </p:attrNameLst>
                                      </p:cBhvr>
                                      <p:tavLst>
                                        <p:tav tm="0">
                                          <p:val>
                                            <p:strVal val="(6*min(max(#ppt_w*#ppt_h,.3),1)-7.4)/-.7*#ppt_h"/>
                                          </p:val>
                                        </p:tav>
                                        <p:tav tm="100000">
                                          <p:val>
                                            <p:strVal val="#ppt_h"/>
                                          </p:val>
                                        </p:tav>
                                      </p:tavLst>
                                    </p:anim>
                                    <p:anim calcmode="lin" valueType="num">
                                      <p:cBhvr>
                                        <p:cTn id="51" dur="650" fill="hold"/>
                                        <p:tgtEl>
                                          <p:spTgt spid="105"/>
                                        </p:tgtEl>
                                        <p:attrNameLst>
                                          <p:attrName>ppt_x</p:attrName>
                                        </p:attrNameLst>
                                      </p:cBhvr>
                                      <p:tavLst>
                                        <p:tav tm="0">
                                          <p:val>
                                            <p:fltVal val="0.5"/>
                                          </p:val>
                                        </p:tav>
                                        <p:tav tm="100000">
                                          <p:val>
                                            <p:strVal val="#ppt_x"/>
                                          </p:val>
                                        </p:tav>
                                      </p:tavLst>
                                    </p:anim>
                                    <p:anim calcmode="lin" valueType="num">
                                      <p:cBhvr>
                                        <p:cTn id="52" dur="650" fill="hold"/>
                                        <p:tgtEl>
                                          <p:spTgt spid="105"/>
                                        </p:tgtEl>
                                        <p:attrNameLst>
                                          <p:attrName>ppt_y</p:attrName>
                                        </p:attrNameLst>
                                      </p:cBhvr>
                                      <p:tavLst>
                                        <p:tav tm="0">
                                          <p:val>
                                            <p:strVal val="1+(6*min(max(#ppt_w*#ppt_h,.3),1)-7.4)/-.7*#ppt_h/2"/>
                                          </p:val>
                                        </p:tav>
                                        <p:tav tm="100000">
                                          <p:val>
                                            <p:strVal val="#ppt_y"/>
                                          </p:val>
                                        </p:tav>
                                      </p:tavLst>
                                    </p:anim>
                                  </p:childTnLst>
                                </p:cTn>
                              </p:par>
                              <p:par>
                                <p:cTn id="53" presetID="23" presetClass="entr" presetSubtype="36" fill="hold" grpId="0" nodeType="withEffect">
                                  <p:stCondLst>
                                    <p:cond delay="500"/>
                                  </p:stCondLst>
                                  <p:childTnLst>
                                    <p:set>
                                      <p:cBhvr>
                                        <p:cTn id="54" dur="1" fill="hold">
                                          <p:stCondLst>
                                            <p:cond delay="0"/>
                                          </p:stCondLst>
                                        </p:cTn>
                                        <p:tgtEl>
                                          <p:spTgt spid="48"/>
                                        </p:tgtEl>
                                        <p:attrNameLst>
                                          <p:attrName>style.visibility</p:attrName>
                                        </p:attrNameLst>
                                      </p:cBhvr>
                                      <p:to>
                                        <p:strVal val="visible"/>
                                      </p:to>
                                    </p:set>
                                    <p:anim calcmode="lin" valueType="num">
                                      <p:cBhvr>
                                        <p:cTn id="55" dur="650" fill="hold"/>
                                        <p:tgtEl>
                                          <p:spTgt spid="48"/>
                                        </p:tgtEl>
                                        <p:attrNameLst>
                                          <p:attrName>ppt_w</p:attrName>
                                        </p:attrNameLst>
                                      </p:cBhvr>
                                      <p:tavLst>
                                        <p:tav tm="0">
                                          <p:val>
                                            <p:strVal val="(6*min(max(#ppt_w*#ppt_h,.3),1)-7.4)/-.7*#ppt_w"/>
                                          </p:val>
                                        </p:tav>
                                        <p:tav tm="100000">
                                          <p:val>
                                            <p:strVal val="#ppt_w"/>
                                          </p:val>
                                        </p:tav>
                                      </p:tavLst>
                                    </p:anim>
                                    <p:anim calcmode="lin" valueType="num">
                                      <p:cBhvr>
                                        <p:cTn id="56" dur="650" fill="hold"/>
                                        <p:tgtEl>
                                          <p:spTgt spid="48"/>
                                        </p:tgtEl>
                                        <p:attrNameLst>
                                          <p:attrName>ppt_h</p:attrName>
                                        </p:attrNameLst>
                                      </p:cBhvr>
                                      <p:tavLst>
                                        <p:tav tm="0">
                                          <p:val>
                                            <p:strVal val="(6*min(max(#ppt_w*#ppt_h,.3),1)-7.4)/-.7*#ppt_h"/>
                                          </p:val>
                                        </p:tav>
                                        <p:tav tm="100000">
                                          <p:val>
                                            <p:strVal val="#ppt_h"/>
                                          </p:val>
                                        </p:tav>
                                      </p:tavLst>
                                    </p:anim>
                                    <p:anim calcmode="lin" valueType="num">
                                      <p:cBhvr>
                                        <p:cTn id="57" dur="650" fill="hold"/>
                                        <p:tgtEl>
                                          <p:spTgt spid="48"/>
                                        </p:tgtEl>
                                        <p:attrNameLst>
                                          <p:attrName>ppt_x</p:attrName>
                                        </p:attrNameLst>
                                      </p:cBhvr>
                                      <p:tavLst>
                                        <p:tav tm="0">
                                          <p:val>
                                            <p:fltVal val="0.5"/>
                                          </p:val>
                                        </p:tav>
                                        <p:tav tm="100000">
                                          <p:val>
                                            <p:strVal val="#ppt_x"/>
                                          </p:val>
                                        </p:tav>
                                      </p:tavLst>
                                    </p:anim>
                                    <p:anim calcmode="lin" valueType="num">
                                      <p:cBhvr>
                                        <p:cTn id="58" dur="650" fill="hold"/>
                                        <p:tgtEl>
                                          <p:spTgt spid="48"/>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2" grpId="0" animBg="1"/>
      <p:bldP spid="107" grpId="0" animBg="1"/>
      <p:bldP spid="46" grpId="0" animBg="1"/>
      <p:bldP spid="47" grpId="0" animBg="1"/>
      <p:bldP spid="48" grpId="0" animBg="1"/>
      <p:bldP spid="105" grpId="0"/>
      <p:bldP spid="93" grpId="0"/>
      <p:bldP spid="10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33"/>
          <p:cNvSpPr txBox="1"/>
          <p:nvPr/>
        </p:nvSpPr>
        <p:spPr>
          <a:xfrm>
            <a:off x="8829222" y="4554847"/>
            <a:ext cx="1419678" cy="1419678"/>
          </a:xfrm>
          <a:prstGeom prst="ellipse">
            <a:avLst/>
          </a:prstGeom>
          <a:solidFill>
            <a:schemeClr val="accent5">
              <a:lumMod val="60000"/>
              <a:lumOff val="40000"/>
            </a:schemeClr>
          </a:solidFill>
        </p:spPr>
        <p:txBody>
          <a:bodyPr wrap="square" lIns="0" tIns="0" rIns="0" bIns="0" rtlCol="0" anchor="ctr">
            <a:no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培训</a:t>
            </a:r>
            <a:endParaRPr lang="en-US" altLang="zh-CN" sz="2200" dirty="0">
              <a:solidFill>
                <a:schemeClr val="bg1"/>
              </a:solidFill>
              <a:latin typeface="微软雅黑" panose="020B0503020204020204" pitchFamily="34" charset="-122"/>
              <a:ea typeface="微软雅黑" panose="020B0503020204020204" pitchFamily="34" charset="-122"/>
            </a:endParaRPr>
          </a:p>
          <a:p>
            <a:pPr algn="ctr"/>
            <a:r>
              <a:rPr lang="zh-CN" altLang="en-US" sz="2200" dirty="0">
                <a:solidFill>
                  <a:schemeClr val="bg1"/>
                </a:solidFill>
                <a:latin typeface="微软雅黑" panose="020B0503020204020204" pitchFamily="34" charset="-122"/>
                <a:ea typeface="微软雅黑" panose="020B0503020204020204" pitchFamily="34" charset="-122"/>
              </a:rPr>
              <a:t>开发</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42" name="燕尾形箭头 41"/>
          <p:cNvSpPr/>
          <p:nvPr/>
        </p:nvSpPr>
        <p:spPr>
          <a:xfrm>
            <a:off x="7833212" y="5093623"/>
            <a:ext cx="1297963" cy="342126"/>
          </a:xfrm>
          <a:prstGeom prst="notchedRightArrow">
            <a:avLst>
              <a:gd name="adj1" fmla="val 60265"/>
              <a:gd name="adj2" fmla="val 6026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3"/>
          <p:cNvSpPr txBox="1"/>
          <p:nvPr/>
        </p:nvSpPr>
        <p:spPr>
          <a:xfrm>
            <a:off x="6719445" y="4554847"/>
            <a:ext cx="1419678" cy="1419678"/>
          </a:xfrm>
          <a:prstGeom prst="ellipse">
            <a:avLst/>
          </a:prstGeom>
          <a:solidFill>
            <a:schemeClr val="accent5">
              <a:lumMod val="60000"/>
              <a:lumOff val="40000"/>
            </a:schemeClr>
          </a:solidFill>
        </p:spPr>
        <p:txBody>
          <a:bodyPr wrap="square" lIns="0" tIns="0" rIns="0" bIns="0" rtlCol="0" anchor="ctr">
            <a:no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岗位</a:t>
            </a:r>
            <a:endParaRPr lang="en-US" altLang="zh-CN" sz="2200" dirty="0">
              <a:solidFill>
                <a:schemeClr val="bg1"/>
              </a:solidFill>
              <a:latin typeface="微软雅黑" panose="020B0503020204020204" pitchFamily="34" charset="-122"/>
              <a:ea typeface="微软雅黑" panose="020B0503020204020204" pitchFamily="34" charset="-122"/>
            </a:endParaRPr>
          </a:p>
          <a:p>
            <a:pPr algn="ctr"/>
            <a:r>
              <a:rPr lang="zh-CN" altLang="en-US" sz="2200" dirty="0">
                <a:solidFill>
                  <a:schemeClr val="bg1"/>
                </a:solidFill>
                <a:latin typeface="微软雅黑" panose="020B0503020204020204" pitchFamily="34" charset="-122"/>
                <a:ea typeface="微软雅黑" panose="020B0503020204020204" pitchFamily="34" charset="-122"/>
              </a:rPr>
              <a:t>调整</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23" name="燕尾形箭头 22"/>
          <p:cNvSpPr/>
          <p:nvPr/>
        </p:nvSpPr>
        <p:spPr>
          <a:xfrm>
            <a:off x="5805655" y="5093623"/>
            <a:ext cx="1216353" cy="342126"/>
          </a:xfrm>
          <a:prstGeom prst="notchedRightArrow">
            <a:avLst>
              <a:gd name="adj1" fmla="val 60265"/>
              <a:gd name="adj2" fmla="val 6026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33"/>
          <p:cNvSpPr txBox="1"/>
          <p:nvPr/>
        </p:nvSpPr>
        <p:spPr>
          <a:xfrm>
            <a:off x="4609667" y="4554847"/>
            <a:ext cx="1419678" cy="1419678"/>
          </a:xfrm>
          <a:prstGeom prst="ellipse">
            <a:avLst/>
          </a:prstGeom>
          <a:solidFill>
            <a:schemeClr val="accent5">
              <a:lumMod val="60000"/>
              <a:lumOff val="40000"/>
            </a:schemeClr>
          </a:solidFill>
        </p:spPr>
        <p:txBody>
          <a:bodyPr wrap="square" lIns="0" tIns="0" rIns="0" bIns="0" rtlCol="0" anchor="ctr">
            <a:no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薪酬</a:t>
            </a:r>
            <a:endParaRPr lang="en-US" altLang="zh-CN" sz="2200" dirty="0">
              <a:solidFill>
                <a:schemeClr val="bg1"/>
              </a:solidFill>
              <a:latin typeface="微软雅黑" panose="020B0503020204020204" pitchFamily="34" charset="-122"/>
              <a:ea typeface="微软雅黑" panose="020B0503020204020204" pitchFamily="34" charset="-122"/>
            </a:endParaRPr>
          </a:p>
          <a:p>
            <a:pPr algn="ctr"/>
            <a:r>
              <a:rPr lang="zh-CN" altLang="en-US" sz="2200" dirty="0">
                <a:solidFill>
                  <a:schemeClr val="bg1"/>
                </a:solidFill>
                <a:latin typeface="微软雅黑" panose="020B0503020204020204" pitchFamily="34" charset="-122"/>
                <a:ea typeface="微软雅黑" panose="020B0503020204020204" pitchFamily="34" charset="-122"/>
              </a:rPr>
              <a:t>待遇</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43" name="燕尾形箭头 42"/>
          <p:cNvSpPr/>
          <p:nvPr/>
        </p:nvSpPr>
        <p:spPr>
          <a:xfrm>
            <a:off x="3676973" y="5093623"/>
            <a:ext cx="1217729" cy="342126"/>
          </a:xfrm>
          <a:prstGeom prst="notchedRightArrow">
            <a:avLst>
              <a:gd name="adj1" fmla="val 60265"/>
              <a:gd name="adj2" fmla="val 6026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dirty="0"/>
              <a:t>绩效考核与评估</a:t>
            </a:r>
            <a:endParaRPr lang="zh-CN" altLang="en-US" dirty="0"/>
          </a:p>
        </p:txBody>
      </p:sp>
      <p:sp>
        <p:nvSpPr>
          <p:cNvPr id="33" name="TextBox 29"/>
          <p:cNvSpPr txBox="1"/>
          <p:nvPr/>
        </p:nvSpPr>
        <p:spPr>
          <a:xfrm>
            <a:off x="1903757" y="4275117"/>
            <a:ext cx="1979138" cy="1979138"/>
          </a:xfrm>
          <a:prstGeom prst="ellipse">
            <a:avLst/>
          </a:prstGeom>
          <a:solidFill>
            <a:schemeClr val="accent5"/>
          </a:solidFill>
          <a:ln w="19050">
            <a:noFill/>
          </a:ln>
        </p:spPr>
        <p:txBody>
          <a:bodyPr wrap="square" lIns="0" tIns="0" rIns="0" bIns="0" rtlCol="0" anchor="ctr">
            <a:noAutofit/>
          </a:bodyPr>
          <a:lstStyle/>
          <a:p>
            <a:pPr algn="ctr"/>
            <a:r>
              <a:rPr lang="zh-CN" altLang="en-US" sz="3200" b="1" dirty="0">
                <a:solidFill>
                  <a:schemeClr val="accent4"/>
                </a:solidFill>
                <a:latin typeface="微软雅黑" panose="020B0503020204020204" pitchFamily="34" charset="-122"/>
                <a:ea typeface="微软雅黑" panose="020B0503020204020204" pitchFamily="34" charset="-122"/>
              </a:rPr>
              <a:t>月度</a:t>
            </a:r>
            <a:endParaRPr lang="en-US" altLang="zh-CN" sz="3200" b="1" dirty="0">
              <a:solidFill>
                <a:schemeClr val="accent4"/>
              </a:solidFill>
              <a:latin typeface="微软雅黑" panose="020B0503020204020204" pitchFamily="34" charset="-122"/>
              <a:ea typeface="微软雅黑" panose="020B0503020204020204" pitchFamily="34" charset="-122"/>
            </a:endParaRPr>
          </a:p>
          <a:p>
            <a:pPr algn="ctr"/>
            <a:r>
              <a:rPr lang="zh-CN" altLang="en-US" sz="3200" b="1" dirty="0">
                <a:solidFill>
                  <a:schemeClr val="accent4"/>
                </a:solidFill>
                <a:latin typeface="微软雅黑" panose="020B0503020204020204" pitchFamily="34" charset="-122"/>
                <a:ea typeface="微软雅黑" panose="020B0503020204020204" pitchFamily="34" charset="-122"/>
              </a:rPr>
              <a:t>考核</a:t>
            </a:r>
            <a:endParaRPr lang="zh-CN" altLang="en-US" sz="3200" b="1" dirty="0">
              <a:solidFill>
                <a:schemeClr val="accent4"/>
              </a:solidFill>
              <a:latin typeface="微软雅黑" panose="020B0503020204020204" pitchFamily="34" charset="-122"/>
              <a:ea typeface="微软雅黑" panose="020B0503020204020204" pitchFamily="34" charset="-122"/>
            </a:endParaRPr>
          </a:p>
        </p:txBody>
      </p:sp>
      <p:sp>
        <p:nvSpPr>
          <p:cNvPr id="37" name="TextBox 33"/>
          <p:cNvSpPr txBox="1"/>
          <p:nvPr/>
        </p:nvSpPr>
        <p:spPr>
          <a:xfrm>
            <a:off x="1714500" y="2568310"/>
            <a:ext cx="8763000" cy="1231106"/>
          </a:xfrm>
          <a:prstGeom prst="rect">
            <a:avLst/>
          </a:prstGeom>
          <a:noFill/>
        </p:spPr>
        <p:txBody>
          <a:bodyPr wrap="square" lIns="0" tIns="0" rIns="0" bIns="0" rtlCol="0">
            <a:spAutoFit/>
          </a:bodyPr>
          <a:lstStyle/>
          <a:p>
            <a:pPr>
              <a:lnSpc>
                <a:spcPts val="24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客观、公正、合理地评价员工工作业绩，激发员工潜能，提高工作热情。公司通过对员工进行月度的考核，将考核结果与员工的薪酬待遇、岗位调整、培训开发等挂钩，建立能上能下、能进能出的企业自我约束用人机制，以实现人才在公司内部各岗位的优化配置，促进公司人力资源的开发、管理与合理使用，建立高素质、精干、高效的干部员工队伍。</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32" name="TextBox 33"/>
          <p:cNvSpPr txBox="1"/>
          <p:nvPr/>
        </p:nvSpPr>
        <p:spPr>
          <a:xfrm>
            <a:off x="1943100" y="1791921"/>
            <a:ext cx="4396719" cy="369332"/>
          </a:xfrm>
          <a:prstGeom prst="rect">
            <a:avLst/>
          </a:prstGeom>
          <a:noFill/>
        </p:spPr>
        <p:txBody>
          <a:bodyPr wrap="square" lIns="0" tIns="0" rIns="0" bIns="0" rtlCol="0">
            <a:spAutoFit/>
          </a:bodyPr>
          <a:lstStyle/>
          <a:p>
            <a:pPr algn="ctr"/>
            <a:r>
              <a:rPr lang="zh-CN" altLang="en-US" sz="2400" b="1" dirty="0">
                <a:solidFill>
                  <a:schemeClr val="accent5"/>
                </a:solidFill>
                <a:latin typeface="微软雅黑" panose="020B0503020204020204" pitchFamily="34" charset="-122"/>
                <a:ea typeface="微软雅黑" panose="020B0503020204020204" pitchFamily="34" charset="-122"/>
              </a:rPr>
              <a:t>修订</a:t>
            </a:r>
            <a:r>
              <a:rPr lang="en-US" altLang="zh-CN" sz="2400" b="1" dirty="0">
                <a:solidFill>
                  <a:schemeClr val="accent5"/>
                </a:solidFill>
                <a:latin typeface="微软雅黑" panose="020B0503020204020204" pitchFamily="34" charset="-122"/>
                <a:ea typeface="微软雅黑" panose="020B0503020204020204" pitchFamily="34" charset="-122"/>
              </a:rPr>
              <a:t>《</a:t>
            </a:r>
            <a:r>
              <a:rPr lang="zh-CN" altLang="en-US" sz="2400" b="1" dirty="0">
                <a:solidFill>
                  <a:schemeClr val="accent5"/>
                </a:solidFill>
                <a:latin typeface="微软雅黑" panose="020B0503020204020204" pitchFamily="34" charset="-122"/>
                <a:ea typeface="微软雅黑" panose="020B0503020204020204" pitchFamily="34" charset="-122"/>
              </a:rPr>
              <a:t>物资公司绩效考核办法</a:t>
            </a:r>
            <a:r>
              <a:rPr lang="en-US" altLang="zh-CN" sz="2400" b="1" dirty="0">
                <a:solidFill>
                  <a:schemeClr val="accent5"/>
                </a:solidFill>
                <a:latin typeface="微软雅黑" panose="020B0503020204020204" pitchFamily="34" charset="-122"/>
                <a:ea typeface="微软雅黑" panose="020B0503020204020204" pitchFamily="34" charset="-122"/>
              </a:rPr>
              <a:t>》</a:t>
            </a:r>
            <a:endParaRPr lang="en-US" altLang="zh-CN" sz="2400" b="1" dirty="0">
              <a:solidFill>
                <a:schemeClr val="accent5"/>
              </a:solidFill>
              <a:latin typeface="微软雅黑" panose="020B0503020204020204" pitchFamily="34" charset="-122"/>
              <a:ea typeface="微软雅黑" panose="020B0503020204020204" pitchFamily="34" charset="-122"/>
            </a:endParaRPr>
          </a:p>
        </p:txBody>
      </p:sp>
      <p:sp>
        <p:nvSpPr>
          <p:cNvPr id="35" name="TextBox 33"/>
          <p:cNvSpPr txBox="1"/>
          <p:nvPr/>
        </p:nvSpPr>
        <p:spPr>
          <a:xfrm>
            <a:off x="6625468" y="1791921"/>
            <a:ext cx="3658304" cy="369332"/>
          </a:xfrm>
          <a:prstGeom prst="rect">
            <a:avLst/>
          </a:prstGeom>
          <a:noFill/>
        </p:spPr>
        <p:txBody>
          <a:bodyPr wrap="square" lIns="0" tIns="0" rIns="0" bIns="0" rtlCol="0">
            <a:spAutoFit/>
          </a:bodyPr>
          <a:lstStyle/>
          <a:p>
            <a:pPr algn="ctr"/>
            <a:r>
              <a:rPr lang="zh-CN" altLang="en-US" sz="2400" b="1" dirty="0">
                <a:solidFill>
                  <a:schemeClr val="accent5"/>
                </a:solidFill>
                <a:latin typeface="微软雅黑" panose="020B0503020204020204" pitchFamily="34" charset="-122"/>
                <a:ea typeface="微软雅黑" panose="020B0503020204020204" pitchFamily="34" charset="-122"/>
              </a:rPr>
              <a:t>编制</a:t>
            </a:r>
            <a:r>
              <a:rPr lang="en-US" altLang="zh-CN" sz="2400" b="1" dirty="0">
                <a:solidFill>
                  <a:schemeClr val="accent5"/>
                </a:solidFill>
                <a:latin typeface="微软雅黑" panose="020B0503020204020204" pitchFamily="34" charset="-122"/>
                <a:ea typeface="微软雅黑" panose="020B0503020204020204" pitchFamily="34" charset="-122"/>
              </a:rPr>
              <a:t>《</a:t>
            </a:r>
            <a:r>
              <a:rPr lang="zh-CN" altLang="en-US" sz="2400" b="1" dirty="0">
                <a:solidFill>
                  <a:schemeClr val="accent5"/>
                </a:solidFill>
                <a:latin typeface="微软雅黑" panose="020B0503020204020204" pitchFamily="34" charset="-122"/>
                <a:ea typeface="微软雅黑" panose="020B0503020204020204" pitchFamily="34" charset="-122"/>
              </a:rPr>
              <a:t>部门员工考核表</a:t>
            </a:r>
            <a:r>
              <a:rPr lang="en-US" altLang="zh-CN" sz="2400" b="1" dirty="0">
                <a:solidFill>
                  <a:schemeClr val="accent5"/>
                </a:solidFill>
                <a:latin typeface="微软雅黑" panose="020B0503020204020204" pitchFamily="34" charset="-122"/>
                <a:ea typeface="微软雅黑" panose="020B0503020204020204" pitchFamily="34" charset="-122"/>
              </a:rPr>
              <a:t>》</a:t>
            </a:r>
            <a:endParaRPr lang="zh-CN" altLang="en-US" sz="2400" b="1" dirty="0">
              <a:solidFill>
                <a:schemeClr val="accent5"/>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0-#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60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0-#ppt_w/2"/>
                                          </p:val>
                                        </p:tav>
                                        <p:tav tm="100000">
                                          <p:val>
                                            <p:strVal val="#ppt_x"/>
                                          </p:val>
                                        </p:tav>
                                      </p:tavLst>
                                    </p:anim>
                                    <p:anim calcmode="lin" valueType="num">
                                      <p:cBhvr additive="base">
                                        <p:cTn id="20" dur="500" fill="hold"/>
                                        <p:tgtEl>
                                          <p:spTgt spid="41"/>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 presetClass="entr" presetSubtype="0" fill="hold" grpId="1" nodeType="afterEffect">
                                  <p:stCondLst>
                                    <p:cond delay="0"/>
                                  </p:stCondLst>
                                  <p:childTnLst>
                                    <p:set>
                                      <p:cBhvr>
                                        <p:cTn id="23" dur="1" fill="hold">
                                          <p:stCondLst>
                                            <p:cond delay="0"/>
                                          </p:stCondLst>
                                        </p:cTn>
                                        <p:tgtEl>
                                          <p:spTgt spid="43"/>
                                        </p:tgtEl>
                                        <p:attrNameLst>
                                          <p:attrName>style.visibility</p:attrName>
                                        </p:attrNameLst>
                                      </p:cBhvr>
                                      <p:to>
                                        <p:strVal val="visible"/>
                                      </p:to>
                                    </p:set>
                                  </p:childTnLst>
                                </p:cTn>
                              </p:par>
                              <p:par>
                                <p:cTn id="24" presetID="1" presetClass="entr" presetSubtype="0" fill="hold" grpId="1" nodeType="withEffect">
                                  <p:stCondLst>
                                    <p:cond delay="0"/>
                                  </p:stCondLst>
                                  <p:childTnLst>
                                    <p:set>
                                      <p:cBhvr>
                                        <p:cTn id="25" dur="1" fill="hold">
                                          <p:stCondLst>
                                            <p:cond delay="0"/>
                                          </p:stCondLst>
                                        </p:cTn>
                                        <p:tgtEl>
                                          <p:spTgt spid="23"/>
                                        </p:tgtEl>
                                        <p:attrNameLst>
                                          <p:attrName>style.visibility</p:attrName>
                                        </p:attrNameLst>
                                      </p:cBhvr>
                                      <p:to>
                                        <p:strVal val="visible"/>
                                      </p:to>
                                    </p:set>
                                  </p:childTnLst>
                                </p:cTn>
                              </p:par>
                              <p:par>
                                <p:cTn id="26" presetID="1" presetClass="entr" presetSubtype="0" fill="hold" grpId="1" nodeType="withEffect">
                                  <p:stCondLst>
                                    <p:cond delay="0"/>
                                  </p:stCondLst>
                                  <p:childTnLst>
                                    <p:set>
                                      <p:cBhvr>
                                        <p:cTn id="27" dur="1" fill="hold">
                                          <p:stCondLst>
                                            <p:cond delay="0"/>
                                          </p:stCondLst>
                                        </p:cTn>
                                        <p:tgtEl>
                                          <p:spTgt spid="42"/>
                                        </p:tgtEl>
                                        <p:attrNameLst>
                                          <p:attrName>style.visibility</p:attrName>
                                        </p:attrNameLst>
                                      </p:cBhvr>
                                      <p:to>
                                        <p:strVal val="visible"/>
                                      </p:to>
                                    </p:set>
                                  </p:childTnLst>
                                </p:cTn>
                              </p:par>
                              <p:par>
                                <p:cTn id="28" presetID="10" presetClass="entr" presetSubtype="0" repeatCount="3000" fill="hold" grpId="2"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1000"/>
                                        <p:tgtEl>
                                          <p:spTgt spid="43"/>
                                        </p:tgtEl>
                                      </p:cBhvr>
                                    </p:animEffect>
                                  </p:childTnLst>
                                </p:cTn>
                              </p:par>
                              <p:par>
                                <p:cTn id="31" presetID="10" presetClass="entr" presetSubtype="0" repeatCount="3000" fill="hold" grpId="2"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1000"/>
                                        <p:tgtEl>
                                          <p:spTgt spid="23"/>
                                        </p:tgtEl>
                                      </p:cBhvr>
                                    </p:animEffect>
                                  </p:childTnLst>
                                </p:cTn>
                              </p:par>
                              <p:par>
                                <p:cTn id="34" presetID="10" presetClass="entr" presetSubtype="0" repeatCount="3000" fill="hold" grpId="2" nodeType="with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1000"/>
                                        <p:tgtEl>
                                          <p:spTgt spid="42"/>
                                        </p:tgtEl>
                                      </p:cBhvr>
                                    </p:animEffect>
                                  </p:childTnLst>
                                </p:cTn>
                              </p:par>
                              <p:par>
                                <p:cTn id="37" presetID="42" presetClass="path" presetSubtype="0" repeatCount="3000" accel="50000" decel="50000" fill="hold" grpId="0" nodeType="withEffect">
                                  <p:stCondLst>
                                    <p:cond delay="0"/>
                                  </p:stCondLst>
                                  <p:childTnLst>
                                    <p:animMotion origin="layout" path="M -2.29167E-6 -2.59259E-6 L -0.08398 -2.59259E-6 " pathEditMode="relative" rAng="0" ptsTypes="AA">
                                      <p:cBhvr>
                                        <p:cTn id="38" dur="1000" spd="-100000" fill="hold"/>
                                        <p:tgtEl>
                                          <p:spTgt spid="43"/>
                                        </p:tgtEl>
                                        <p:attrNameLst>
                                          <p:attrName>ppt_x</p:attrName>
                                          <p:attrName>ppt_y</p:attrName>
                                        </p:attrNameLst>
                                      </p:cBhvr>
                                      <p:rCtr x="-4206" y="0"/>
                                    </p:animMotion>
                                  </p:childTnLst>
                                </p:cTn>
                              </p:par>
                              <p:par>
                                <p:cTn id="39" presetID="42" presetClass="path" presetSubtype="0" repeatCount="3000" accel="50000" decel="50000" fill="hold" grpId="0" nodeType="withEffect">
                                  <p:stCondLst>
                                    <p:cond delay="0"/>
                                  </p:stCondLst>
                                  <p:childTnLst>
                                    <p:animMotion origin="layout" path="M -1.66667E-6 -2.59259E-6 L -0.08359 -2.59259E-6 " pathEditMode="relative" rAng="0" ptsTypes="AA">
                                      <p:cBhvr>
                                        <p:cTn id="40" dur="1000" spd="-100000" fill="hold"/>
                                        <p:tgtEl>
                                          <p:spTgt spid="23"/>
                                        </p:tgtEl>
                                        <p:attrNameLst>
                                          <p:attrName>ppt_x</p:attrName>
                                          <p:attrName>ppt_y</p:attrName>
                                        </p:attrNameLst>
                                      </p:cBhvr>
                                      <p:rCtr x="-4180" y="0"/>
                                    </p:animMotion>
                                  </p:childTnLst>
                                </p:cTn>
                              </p:par>
                              <p:par>
                                <p:cTn id="41" presetID="42" presetClass="path" presetSubtype="0" repeatCount="3000" accel="50000" decel="50000" fill="hold" grpId="0" nodeType="withEffect">
                                  <p:stCondLst>
                                    <p:cond delay="0"/>
                                  </p:stCondLst>
                                  <p:childTnLst>
                                    <p:animMotion origin="layout" path="M -3.125E-6 -2.59259E-6 L -0.08007 -2.59259E-6 " pathEditMode="relative" rAng="0" ptsTypes="AA">
                                      <p:cBhvr>
                                        <p:cTn id="42" dur="1000" spd="-100000" fill="hold"/>
                                        <p:tgtEl>
                                          <p:spTgt spid="42"/>
                                        </p:tgtEl>
                                        <p:attrNameLst>
                                          <p:attrName>ppt_x</p:attrName>
                                          <p:attrName>ppt_y</p:attrName>
                                        </p:attrNameLst>
                                      </p:cBhvr>
                                      <p:rCtr x="-401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2" grpId="1" animBg="1"/>
      <p:bldP spid="42" grpId="2" animBg="1"/>
      <p:bldP spid="40" grpId="0" animBg="1"/>
      <p:bldP spid="23" grpId="0" animBg="1"/>
      <p:bldP spid="23" grpId="1" animBg="1"/>
      <p:bldP spid="23" grpId="2" animBg="1"/>
      <p:bldP spid="39" grpId="0" animBg="1"/>
      <p:bldP spid="43" grpId="0" animBg="1"/>
      <p:bldP spid="43" grpId="1" animBg="1"/>
      <p:bldP spid="43" grpId="2" animBg="1"/>
      <p:bldP spid="3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履行职责，落实员工培训目标</a:t>
            </a:r>
            <a:endParaRPr lang="zh-CN" altLang="en-US" dirty="0"/>
          </a:p>
        </p:txBody>
      </p:sp>
      <p:sp>
        <p:nvSpPr>
          <p:cNvPr id="26" name="TextBox 34"/>
          <p:cNvSpPr txBox="1"/>
          <p:nvPr/>
        </p:nvSpPr>
        <p:spPr>
          <a:xfrm>
            <a:off x="4480173" y="2270071"/>
            <a:ext cx="3231655" cy="430887"/>
          </a:xfrm>
          <a:prstGeom prst="rect">
            <a:avLst/>
          </a:prstGeom>
          <a:noFill/>
        </p:spPr>
        <p:txBody>
          <a:bodyPr wrap="none" lIns="0" tIns="0" rIns="0" bIns="0" rtlCol="0">
            <a:spAutoFit/>
          </a:bodyPr>
          <a:lstStyle/>
          <a:p>
            <a:pPr algn="r"/>
            <a:r>
              <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rPr>
              <a:t>特别是安全教育方面</a:t>
            </a:r>
            <a:endPar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TextBox 33"/>
          <p:cNvSpPr txBox="1"/>
          <p:nvPr/>
        </p:nvSpPr>
        <p:spPr>
          <a:xfrm>
            <a:off x="1028700" y="1618803"/>
            <a:ext cx="10134600" cy="492443"/>
          </a:xfrm>
          <a:prstGeom prst="rect">
            <a:avLst/>
          </a:prstGeom>
          <a:noFill/>
        </p:spPr>
        <p:txBody>
          <a:bodyPr wrap="square" lIns="0" tIns="0" rIns="0" bIns="0" rtlCol="0" anchor="ctr">
            <a:spAutoFit/>
          </a:bodyPr>
          <a:lstStyle>
            <a:defPPr>
              <a:defRPr lang="zh-CN"/>
            </a:defPPr>
            <a:lvl1pPr algn="r">
              <a:lnSpc>
                <a:spcPts val="2000"/>
              </a:lnSpc>
              <a:defRPr sz="16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公司结合实际情况，特制定了</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《17</a:t>
            </a: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年度培训计划</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a:t>
            </a: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，并严格落实年度的培训工作任务，截止到</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12</a:t>
            </a: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月底，先后组织员工培训</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N</a:t>
            </a: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次，参训员工共计</a:t>
            </a: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N</a:t>
            </a: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人次，内容涉及企业文化、岗位职责、规章制度、品牌管理、安全教育等方面。</a:t>
            </a:r>
            <a:endPar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2" name="流程图: 数据 21"/>
          <p:cNvSpPr/>
          <p:nvPr/>
        </p:nvSpPr>
        <p:spPr>
          <a:xfrm>
            <a:off x="459036" y="2930525"/>
            <a:ext cx="4229078" cy="3390900"/>
          </a:xfrm>
          <a:prstGeom prst="flowChartInputOutput">
            <a:avLst/>
          </a:prstGeom>
          <a:no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流程图: 数据 22"/>
          <p:cNvSpPr/>
          <p:nvPr/>
        </p:nvSpPr>
        <p:spPr>
          <a:xfrm>
            <a:off x="3946537" y="2930525"/>
            <a:ext cx="4229078" cy="3390900"/>
          </a:xfrm>
          <a:prstGeom prst="flowChartInputOutput">
            <a:avLst/>
          </a:prstGeom>
          <a:no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流程图: 数据 24"/>
          <p:cNvSpPr/>
          <p:nvPr/>
        </p:nvSpPr>
        <p:spPr>
          <a:xfrm>
            <a:off x="7434038" y="2930525"/>
            <a:ext cx="4229078" cy="3390900"/>
          </a:xfrm>
          <a:prstGeom prst="flowChartInputOutput">
            <a:avLst/>
          </a:prstGeom>
          <a:no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33"/>
          <p:cNvSpPr txBox="1"/>
          <p:nvPr/>
        </p:nvSpPr>
        <p:spPr>
          <a:xfrm>
            <a:off x="1247422" y="4071278"/>
            <a:ext cx="2652306" cy="1974900"/>
          </a:xfrm>
          <a:prstGeom prst="rect">
            <a:avLst/>
          </a:prstGeom>
          <a:noFill/>
        </p:spPr>
        <p:txBody>
          <a:bodyPr wrap="square" lIns="0" tIns="0" rIns="0" bIns="0" rtlCol="0">
            <a:spAutoFit/>
          </a:bodyPr>
          <a:lstStyle/>
          <a:p>
            <a:pPr algn="just">
              <a:lnSpc>
                <a:spcPts val="22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通过对岗位性质等分类，又针对性的制定新进员工三级安全教育、仓储管理安全培训、驾驶员安全培训、安全知识专题讲座等四大安全培训模块，并收集大量培训资料，如</a:t>
            </a: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PPT</a:t>
            </a: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课件、视频、法律条例等。</a:t>
            </a:r>
            <a:endPar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9" name="TextBox 33"/>
          <p:cNvSpPr txBox="1"/>
          <p:nvPr/>
        </p:nvSpPr>
        <p:spPr>
          <a:xfrm>
            <a:off x="4734923" y="4071278"/>
            <a:ext cx="2652306" cy="1128514"/>
          </a:xfrm>
          <a:prstGeom prst="rect">
            <a:avLst/>
          </a:prstGeom>
          <a:noFill/>
        </p:spPr>
        <p:txBody>
          <a:bodyPr wrap="square" lIns="0" tIns="0" rIns="0" bIns="0" rtlCol="0">
            <a:spAutoFit/>
          </a:bodyPr>
          <a:lstStyle>
            <a:defPPr>
              <a:defRPr lang="zh-CN"/>
            </a:defPPr>
            <a:lvl1pPr algn="just">
              <a:lnSpc>
                <a:spcPts val="2200"/>
              </a:lnSpc>
              <a:defRPr sz="16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en-US" altLang="zh-CN" dirty="0"/>
              <a:t>6</a:t>
            </a:r>
            <a:r>
              <a:rPr lang="zh-CN" altLang="en-US" dirty="0"/>
              <a:t>月初，公司又组织机关全体员工、各驻地库房主管参加“安全月启动仪式“，随后实地参观。</a:t>
            </a:r>
            <a:endParaRPr lang="en-US" altLang="zh-CN" dirty="0"/>
          </a:p>
        </p:txBody>
      </p:sp>
      <p:sp>
        <p:nvSpPr>
          <p:cNvPr id="34" name="TextBox 33"/>
          <p:cNvSpPr txBox="1"/>
          <p:nvPr/>
        </p:nvSpPr>
        <p:spPr>
          <a:xfrm>
            <a:off x="8222424" y="4071278"/>
            <a:ext cx="2652306" cy="1692771"/>
          </a:xfrm>
          <a:prstGeom prst="rect">
            <a:avLst/>
          </a:prstGeom>
          <a:noFill/>
        </p:spPr>
        <p:txBody>
          <a:bodyPr wrap="square" lIns="0" tIns="0" rIns="0" bIns="0" rtlCol="0">
            <a:spAutoFit/>
          </a:bodyPr>
          <a:lstStyle>
            <a:defPPr>
              <a:defRPr lang="zh-CN"/>
            </a:defPPr>
            <a:lvl1pPr algn="just">
              <a:lnSpc>
                <a:spcPts val="2200"/>
              </a:lnSpc>
              <a:defRPr sz="16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dirty="0"/>
              <a:t>目前，仓储安全、安全知识讲座已形成次</a:t>
            </a:r>
            <a:r>
              <a:rPr lang="en-US" altLang="zh-CN" dirty="0"/>
              <a:t>/</a:t>
            </a:r>
            <a:r>
              <a:rPr lang="zh-CN" altLang="en-US" dirty="0"/>
              <a:t>半年的周期性培训；驾驶员安全培训形成次</a:t>
            </a:r>
            <a:r>
              <a:rPr lang="en-US" altLang="zh-CN" dirty="0"/>
              <a:t>/</a:t>
            </a:r>
            <a:r>
              <a:rPr lang="zh-CN" altLang="en-US" dirty="0"/>
              <a:t>月的周期性培训；新进员工三级安全教育培训已是员工岗前入职培训的重中之重。</a:t>
            </a:r>
            <a:endParaRPr lang="en-US" altLang="zh-CN" dirty="0"/>
          </a:p>
        </p:txBody>
      </p:sp>
      <p:sp>
        <p:nvSpPr>
          <p:cNvPr id="21" name="任意多边形 20"/>
          <p:cNvSpPr/>
          <p:nvPr/>
        </p:nvSpPr>
        <p:spPr>
          <a:xfrm rot="5400000">
            <a:off x="1650618" y="2553996"/>
            <a:ext cx="745200" cy="1900791"/>
          </a:xfrm>
          <a:custGeom>
            <a:avLst/>
            <a:gdLst>
              <a:gd name="connsiteX0" fmla="*/ 0 w 745200"/>
              <a:gd name="connsiteY0" fmla="*/ 1714910 h 1900791"/>
              <a:gd name="connsiteX1" fmla="*/ 0 w 745200"/>
              <a:gd name="connsiteY1" fmla="*/ 372600 h 1900791"/>
              <a:gd name="connsiteX2" fmla="*/ 372600 w 745200"/>
              <a:gd name="connsiteY2" fmla="*/ 0 h 1900791"/>
              <a:gd name="connsiteX3" fmla="*/ 745200 w 745200"/>
              <a:gd name="connsiteY3" fmla="*/ 372600 h 1900791"/>
              <a:gd name="connsiteX4" fmla="*/ 745200 w 745200"/>
              <a:gd name="connsiteY4" fmla="*/ 1900791 h 1900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200" h="1900791">
                <a:moveTo>
                  <a:pt x="0" y="1714910"/>
                </a:moveTo>
                <a:lnTo>
                  <a:pt x="0" y="372600"/>
                </a:lnTo>
                <a:cubicBezTo>
                  <a:pt x="0" y="166819"/>
                  <a:pt x="166819" y="0"/>
                  <a:pt x="372600" y="0"/>
                </a:cubicBezTo>
                <a:cubicBezTo>
                  <a:pt x="578381" y="0"/>
                  <a:pt x="745200" y="166819"/>
                  <a:pt x="745200" y="372600"/>
                </a:cubicBezTo>
                <a:lnTo>
                  <a:pt x="745200" y="1900791"/>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2405352" y="3330575"/>
            <a:ext cx="336448" cy="346074"/>
          </a:xfrm>
          <a:custGeom>
            <a:avLst/>
            <a:gdLst>
              <a:gd name="connsiteX0" fmla="*/ 512071 w 1268618"/>
              <a:gd name="connsiteY0" fmla="*/ 1123964 h 1304914"/>
              <a:gd name="connsiteX1" fmla="*/ 764485 w 1268618"/>
              <a:gd name="connsiteY1" fmla="*/ 1123964 h 1304914"/>
              <a:gd name="connsiteX2" fmla="*/ 764485 w 1268618"/>
              <a:gd name="connsiteY2" fmla="*/ 1178707 h 1304914"/>
              <a:gd name="connsiteX3" fmla="*/ 638278 w 1268618"/>
              <a:gd name="connsiteY3" fmla="*/ 1304914 h 1304914"/>
              <a:gd name="connsiteX4" fmla="*/ 512071 w 1268618"/>
              <a:gd name="connsiteY4" fmla="*/ 1178707 h 1304914"/>
              <a:gd name="connsiteX5" fmla="*/ 294217 w 1268618"/>
              <a:gd name="connsiteY5" fmla="*/ 871551 h 1304914"/>
              <a:gd name="connsiteX6" fmla="*/ 963289 w 1268618"/>
              <a:gd name="connsiteY6" fmla="*/ 871551 h 1304914"/>
              <a:gd name="connsiteX7" fmla="*/ 1083572 w 1268618"/>
              <a:gd name="connsiteY7" fmla="*/ 986053 h 1304914"/>
              <a:gd name="connsiteX8" fmla="*/ 963289 w 1268618"/>
              <a:gd name="connsiteY8" fmla="*/ 1096976 h 1304914"/>
              <a:gd name="connsiteX9" fmla="*/ 294217 w 1268618"/>
              <a:gd name="connsiteY9" fmla="*/ 1096976 h 1304914"/>
              <a:gd name="connsiteX10" fmla="*/ 173934 w 1268618"/>
              <a:gd name="connsiteY10" fmla="*/ 986053 h 1304914"/>
              <a:gd name="connsiteX11" fmla="*/ 294217 w 1268618"/>
              <a:gd name="connsiteY11" fmla="*/ 871551 h 1304914"/>
              <a:gd name="connsiteX12" fmla="*/ 638278 w 1268618"/>
              <a:gd name="connsiteY12" fmla="*/ 263538 h 1304914"/>
              <a:gd name="connsiteX13" fmla="*/ 934553 w 1268618"/>
              <a:gd name="connsiteY13" fmla="*/ 506910 h 1304914"/>
              <a:gd name="connsiteX14" fmla="*/ 939427 w 1268618"/>
              <a:gd name="connsiteY14" fmla="*/ 555638 h 1304914"/>
              <a:gd name="connsiteX15" fmla="*/ 940697 w 1268618"/>
              <a:gd name="connsiteY15" fmla="*/ 555638 h 1304914"/>
              <a:gd name="connsiteX16" fmla="*/ 940697 w 1268618"/>
              <a:gd name="connsiteY16" fmla="*/ 568338 h 1304914"/>
              <a:gd name="connsiteX17" fmla="*/ 940697 w 1268618"/>
              <a:gd name="connsiteY17" fmla="*/ 833056 h 1304914"/>
              <a:gd name="connsiteX18" fmla="*/ 335859 w 1268618"/>
              <a:gd name="connsiteY18" fmla="*/ 833056 h 1304914"/>
              <a:gd name="connsiteX19" fmla="*/ 335859 w 1268618"/>
              <a:gd name="connsiteY19" fmla="*/ 568338 h 1304914"/>
              <a:gd name="connsiteX20" fmla="*/ 335859 w 1268618"/>
              <a:gd name="connsiteY20" fmla="*/ 555638 h 1304914"/>
              <a:gd name="connsiteX21" fmla="*/ 337129 w 1268618"/>
              <a:gd name="connsiteY21" fmla="*/ 555638 h 1304914"/>
              <a:gd name="connsiteX22" fmla="*/ 342003 w 1268618"/>
              <a:gd name="connsiteY22" fmla="*/ 506910 h 1304914"/>
              <a:gd name="connsiteX23" fmla="*/ 638278 w 1268618"/>
              <a:gd name="connsiteY23" fmla="*/ 263538 h 1304914"/>
              <a:gd name="connsiteX24" fmla="*/ 339161 w 1268618"/>
              <a:gd name="connsiteY24" fmla="*/ 118402 h 1304914"/>
              <a:gd name="connsiteX25" fmla="*/ 365883 w 1268618"/>
              <a:gd name="connsiteY25" fmla="*/ 131645 h 1304914"/>
              <a:gd name="connsiteX26" fmla="*/ 358382 w 1268618"/>
              <a:gd name="connsiteY26" fmla="*/ 184620 h 1304914"/>
              <a:gd name="connsiteX27" fmla="*/ 275872 w 1268618"/>
              <a:gd name="connsiteY27" fmla="*/ 612201 h 1304914"/>
              <a:gd name="connsiteX28" fmla="*/ 257120 w 1268618"/>
              <a:gd name="connsiteY28" fmla="*/ 661392 h 1304914"/>
              <a:gd name="connsiteX29" fmla="*/ 242118 w 1268618"/>
              <a:gd name="connsiteY29" fmla="*/ 665176 h 1304914"/>
              <a:gd name="connsiteX30" fmla="*/ 208363 w 1268618"/>
              <a:gd name="connsiteY30" fmla="*/ 642473 h 1304914"/>
              <a:gd name="connsiteX31" fmla="*/ 309626 w 1268618"/>
              <a:gd name="connsiteY31" fmla="*/ 127862 h 1304914"/>
              <a:gd name="connsiteX32" fmla="*/ 339161 w 1268618"/>
              <a:gd name="connsiteY32" fmla="*/ 118402 h 1304914"/>
              <a:gd name="connsiteX33" fmla="*/ 930130 w 1268618"/>
              <a:gd name="connsiteY33" fmla="*/ 118402 h 1304914"/>
              <a:gd name="connsiteX34" fmla="*/ 959350 w 1268618"/>
              <a:gd name="connsiteY34" fmla="*/ 127862 h 1304914"/>
              <a:gd name="connsiteX35" fmla="*/ 1061148 w 1268618"/>
              <a:gd name="connsiteY35" fmla="*/ 642473 h 1304914"/>
              <a:gd name="connsiteX36" fmla="*/ 1027215 w 1268618"/>
              <a:gd name="connsiteY36" fmla="*/ 665176 h 1304914"/>
              <a:gd name="connsiteX37" fmla="*/ 1012134 w 1268618"/>
              <a:gd name="connsiteY37" fmla="*/ 661392 h 1304914"/>
              <a:gd name="connsiteX38" fmla="*/ 993283 w 1268618"/>
              <a:gd name="connsiteY38" fmla="*/ 612201 h 1304914"/>
              <a:gd name="connsiteX39" fmla="*/ 910336 w 1268618"/>
              <a:gd name="connsiteY39" fmla="*/ 184620 h 1304914"/>
              <a:gd name="connsiteX40" fmla="*/ 906565 w 1268618"/>
              <a:gd name="connsiteY40" fmla="*/ 131645 h 1304914"/>
              <a:gd name="connsiteX41" fmla="*/ 930130 w 1268618"/>
              <a:gd name="connsiteY41" fmla="*/ 118402 h 1304914"/>
              <a:gd name="connsiteX42" fmla="*/ 1052951 w 1268618"/>
              <a:gd name="connsiteY42" fmla="*/ 451 h 1304914"/>
              <a:gd name="connsiteX43" fmla="*/ 1079300 w 1268618"/>
              <a:gd name="connsiteY43" fmla="*/ 6596 h 1304914"/>
              <a:gd name="connsiteX44" fmla="*/ 1222339 w 1268618"/>
              <a:gd name="connsiteY44" fmla="*/ 694874 h 1304914"/>
              <a:gd name="connsiteX45" fmla="*/ 1184697 w 1268618"/>
              <a:gd name="connsiteY45" fmla="*/ 717564 h 1304914"/>
              <a:gd name="connsiteX46" fmla="*/ 1173404 w 1268618"/>
              <a:gd name="connsiteY46" fmla="*/ 717564 h 1304914"/>
              <a:gd name="connsiteX47" fmla="*/ 1150819 w 1268618"/>
              <a:gd name="connsiteY47" fmla="*/ 668401 h 1304914"/>
              <a:gd name="connsiteX48" fmla="*/ 1034130 w 1268618"/>
              <a:gd name="connsiteY48" fmla="*/ 67104 h 1304914"/>
              <a:gd name="connsiteX49" fmla="*/ 1026602 w 1268618"/>
              <a:gd name="connsiteY49" fmla="*/ 14160 h 1304914"/>
              <a:gd name="connsiteX50" fmla="*/ 1052951 w 1268618"/>
              <a:gd name="connsiteY50" fmla="*/ 451 h 1304914"/>
              <a:gd name="connsiteX51" fmla="*/ 215667 w 1268618"/>
              <a:gd name="connsiteY51" fmla="*/ 451 h 1304914"/>
              <a:gd name="connsiteX52" fmla="*/ 242016 w 1268618"/>
              <a:gd name="connsiteY52" fmla="*/ 14160 h 1304914"/>
              <a:gd name="connsiteX53" fmla="*/ 234488 w 1268618"/>
              <a:gd name="connsiteY53" fmla="*/ 67104 h 1304914"/>
              <a:gd name="connsiteX54" fmla="*/ 117799 w 1268618"/>
              <a:gd name="connsiteY54" fmla="*/ 668401 h 1304914"/>
              <a:gd name="connsiteX55" fmla="*/ 95214 w 1268618"/>
              <a:gd name="connsiteY55" fmla="*/ 717564 h 1304914"/>
              <a:gd name="connsiteX56" fmla="*/ 83921 w 1268618"/>
              <a:gd name="connsiteY56" fmla="*/ 717564 h 1304914"/>
              <a:gd name="connsiteX57" fmla="*/ 46279 w 1268618"/>
              <a:gd name="connsiteY57" fmla="*/ 694874 h 1304914"/>
              <a:gd name="connsiteX58" fmla="*/ 189318 w 1268618"/>
              <a:gd name="connsiteY58" fmla="*/ 6596 h 1304914"/>
              <a:gd name="connsiteX59" fmla="*/ 215667 w 1268618"/>
              <a:gd name="connsiteY59" fmla="*/ 451 h 1304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268618" h="1304914">
                <a:moveTo>
                  <a:pt x="512071" y="1123964"/>
                </a:moveTo>
                <a:lnTo>
                  <a:pt x="764485" y="1123964"/>
                </a:lnTo>
                <a:lnTo>
                  <a:pt x="764485" y="1178707"/>
                </a:lnTo>
                <a:cubicBezTo>
                  <a:pt x="764485" y="1248409"/>
                  <a:pt x="707980" y="1304914"/>
                  <a:pt x="638278" y="1304914"/>
                </a:cubicBezTo>
                <a:cubicBezTo>
                  <a:pt x="568576" y="1304914"/>
                  <a:pt x="512071" y="1248409"/>
                  <a:pt x="512071" y="1178707"/>
                </a:cubicBezTo>
                <a:close/>
                <a:moveTo>
                  <a:pt x="294217" y="871551"/>
                </a:moveTo>
                <a:cubicBezTo>
                  <a:pt x="963289" y="871551"/>
                  <a:pt x="963289" y="871551"/>
                  <a:pt x="963289" y="871551"/>
                </a:cubicBezTo>
                <a:cubicBezTo>
                  <a:pt x="1030948" y="871551"/>
                  <a:pt x="1083572" y="921645"/>
                  <a:pt x="1083572" y="986053"/>
                </a:cubicBezTo>
                <a:cubicBezTo>
                  <a:pt x="1083572" y="1046882"/>
                  <a:pt x="1030948" y="1096976"/>
                  <a:pt x="963289" y="1096976"/>
                </a:cubicBezTo>
                <a:cubicBezTo>
                  <a:pt x="294217" y="1096976"/>
                  <a:pt x="294217" y="1096976"/>
                  <a:pt x="294217" y="1096976"/>
                </a:cubicBezTo>
                <a:cubicBezTo>
                  <a:pt x="226558" y="1096976"/>
                  <a:pt x="173934" y="1046882"/>
                  <a:pt x="173934" y="986053"/>
                </a:cubicBezTo>
                <a:cubicBezTo>
                  <a:pt x="173934" y="921645"/>
                  <a:pt x="226558" y="871551"/>
                  <a:pt x="294217" y="871551"/>
                </a:cubicBezTo>
                <a:close/>
                <a:moveTo>
                  <a:pt x="638278" y="263538"/>
                </a:moveTo>
                <a:cubicBezTo>
                  <a:pt x="784422" y="263538"/>
                  <a:pt x="906354" y="368018"/>
                  <a:pt x="934553" y="506910"/>
                </a:cubicBezTo>
                <a:lnTo>
                  <a:pt x="939427" y="555638"/>
                </a:lnTo>
                <a:lnTo>
                  <a:pt x="940697" y="555638"/>
                </a:lnTo>
                <a:lnTo>
                  <a:pt x="940697" y="568338"/>
                </a:lnTo>
                <a:lnTo>
                  <a:pt x="940697" y="833056"/>
                </a:lnTo>
                <a:lnTo>
                  <a:pt x="335859" y="833056"/>
                </a:lnTo>
                <a:lnTo>
                  <a:pt x="335859" y="568338"/>
                </a:lnTo>
                <a:lnTo>
                  <a:pt x="335859" y="555638"/>
                </a:lnTo>
                <a:lnTo>
                  <a:pt x="337129" y="555638"/>
                </a:lnTo>
                <a:lnTo>
                  <a:pt x="342003" y="506910"/>
                </a:lnTo>
                <a:cubicBezTo>
                  <a:pt x="370203" y="368018"/>
                  <a:pt x="492135" y="263538"/>
                  <a:pt x="638278" y="263538"/>
                </a:cubicBezTo>
                <a:close/>
                <a:moveTo>
                  <a:pt x="339161" y="118402"/>
                </a:moveTo>
                <a:cubicBezTo>
                  <a:pt x="349006" y="119348"/>
                  <a:pt x="358383" y="124078"/>
                  <a:pt x="365883" y="131645"/>
                </a:cubicBezTo>
                <a:cubicBezTo>
                  <a:pt x="377135" y="146781"/>
                  <a:pt x="373384" y="173268"/>
                  <a:pt x="358382" y="184620"/>
                </a:cubicBezTo>
                <a:cubicBezTo>
                  <a:pt x="350882" y="192188"/>
                  <a:pt x="170859" y="347328"/>
                  <a:pt x="275872" y="612201"/>
                </a:cubicBezTo>
                <a:cubicBezTo>
                  <a:pt x="283373" y="631121"/>
                  <a:pt x="275872" y="653824"/>
                  <a:pt x="257120" y="661392"/>
                </a:cubicBezTo>
                <a:cubicBezTo>
                  <a:pt x="253369" y="665176"/>
                  <a:pt x="245868" y="665176"/>
                  <a:pt x="242118" y="665176"/>
                </a:cubicBezTo>
                <a:cubicBezTo>
                  <a:pt x="227116" y="665176"/>
                  <a:pt x="212114" y="657608"/>
                  <a:pt x="208363" y="642473"/>
                </a:cubicBezTo>
                <a:cubicBezTo>
                  <a:pt x="77097" y="320841"/>
                  <a:pt x="309626" y="127862"/>
                  <a:pt x="309626" y="127862"/>
                </a:cubicBezTo>
                <a:cubicBezTo>
                  <a:pt x="319003" y="120294"/>
                  <a:pt x="329316" y="117456"/>
                  <a:pt x="339161" y="118402"/>
                </a:cubicBezTo>
                <a:close/>
                <a:moveTo>
                  <a:pt x="930130" y="118402"/>
                </a:moveTo>
                <a:cubicBezTo>
                  <a:pt x="939556" y="117456"/>
                  <a:pt x="949924" y="120294"/>
                  <a:pt x="959350" y="127862"/>
                </a:cubicBezTo>
                <a:cubicBezTo>
                  <a:pt x="959350" y="127862"/>
                  <a:pt x="1193109" y="320841"/>
                  <a:pt x="1061148" y="642473"/>
                </a:cubicBezTo>
                <a:cubicBezTo>
                  <a:pt x="1057378" y="657608"/>
                  <a:pt x="1042297" y="665176"/>
                  <a:pt x="1027215" y="665176"/>
                </a:cubicBezTo>
                <a:cubicBezTo>
                  <a:pt x="1023445" y="665176"/>
                  <a:pt x="1015904" y="665176"/>
                  <a:pt x="1012134" y="661392"/>
                </a:cubicBezTo>
                <a:cubicBezTo>
                  <a:pt x="993283" y="653824"/>
                  <a:pt x="985742" y="631121"/>
                  <a:pt x="993283" y="612201"/>
                </a:cubicBezTo>
                <a:cubicBezTo>
                  <a:pt x="1098851" y="347328"/>
                  <a:pt x="917876" y="192188"/>
                  <a:pt x="910336" y="184620"/>
                </a:cubicBezTo>
                <a:cubicBezTo>
                  <a:pt x="895254" y="173268"/>
                  <a:pt x="891484" y="146781"/>
                  <a:pt x="906565" y="131645"/>
                </a:cubicBezTo>
                <a:cubicBezTo>
                  <a:pt x="912221" y="124078"/>
                  <a:pt x="920704" y="119348"/>
                  <a:pt x="930130" y="118402"/>
                </a:cubicBezTo>
                <a:close/>
                <a:moveTo>
                  <a:pt x="1052951" y="451"/>
                </a:moveTo>
                <a:cubicBezTo>
                  <a:pt x="1062361" y="-967"/>
                  <a:pt x="1071772" y="924"/>
                  <a:pt x="1079300" y="6596"/>
                </a:cubicBezTo>
                <a:cubicBezTo>
                  <a:pt x="1083064" y="10378"/>
                  <a:pt x="1380434" y="252409"/>
                  <a:pt x="1222339" y="694874"/>
                </a:cubicBezTo>
                <a:cubicBezTo>
                  <a:pt x="1214810" y="710000"/>
                  <a:pt x="1199754" y="717564"/>
                  <a:pt x="1184697" y="717564"/>
                </a:cubicBezTo>
                <a:cubicBezTo>
                  <a:pt x="1180933" y="717564"/>
                  <a:pt x="1177169" y="717564"/>
                  <a:pt x="1173404" y="717564"/>
                </a:cubicBezTo>
                <a:cubicBezTo>
                  <a:pt x="1154584" y="710000"/>
                  <a:pt x="1143291" y="687310"/>
                  <a:pt x="1150819" y="668401"/>
                </a:cubicBezTo>
                <a:cubicBezTo>
                  <a:pt x="1293858" y="275100"/>
                  <a:pt x="1037894" y="70886"/>
                  <a:pt x="1034130" y="67104"/>
                </a:cubicBezTo>
                <a:cubicBezTo>
                  <a:pt x="1019073" y="55759"/>
                  <a:pt x="1015309" y="29287"/>
                  <a:pt x="1026602" y="14160"/>
                </a:cubicBezTo>
                <a:cubicBezTo>
                  <a:pt x="1034130" y="6596"/>
                  <a:pt x="1043540" y="1869"/>
                  <a:pt x="1052951" y="451"/>
                </a:cubicBezTo>
                <a:close/>
                <a:moveTo>
                  <a:pt x="215667" y="451"/>
                </a:moveTo>
                <a:cubicBezTo>
                  <a:pt x="225078" y="1869"/>
                  <a:pt x="234488" y="6596"/>
                  <a:pt x="242016" y="14160"/>
                </a:cubicBezTo>
                <a:cubicBezTo>
                  <a:pt x="253309" y="29287"/>
                  <a:pt x="249545" y="55759"/>
                  <a:pt x="234488" y="67104"/>
                </a:cubicBezTo>
                <a:cubicBezTo>
                  <a:pt x="223195" y="74668"/>
                  <a:pt x="-21476" y="278882"/>
                  <a:pt x="117799" y="668401"/>
                </a:cubicBezTo>
                <a:cubicBezTo>
                  <a:pt x="125327" y="687310"/>
                  <a:pt x="114034" y="710000"/>
                  <a:pt x="95214" y="717564"/>
                </a:cubicBezTo>
                <a:cubicBezTo>
                  <a:pt x="91449" y="717564"/>
                  <a:pt x="87685" y="717564"/>
                  <a:pt x="83921" y="717564"/>
                </a:cubicBezTo>
                <a:cubicBezTo>
                  <a:pt x="68864" y="717564"/>
                  <a:pt x="53808" y="710000"/>
                  <a:pt x="46279" y="694874"/>
                </a:cubicBezTo>
                <a:cubicBezTo>
                  <a:pt x="-111816" y="252409"/>
                  <a:pt x="185554" y="10378"/>
                  <a:pt x="189318" y="6596"/>
                </a:cubicBezTo>
                <a:cubicBezTo>
                  <a:pt x="196846" y="924"/>
                  <a:pt x="206257" y="-967"/>
                  <a:pt x="215667" y="451"/>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rot="5400000">
            <a:off x="5136769" y="2553997"/>
            <a:ext cx="745200" cy="1900791"/>
          </a:xfrm>
          <a:custGeom>
            <a:avLst/>
            <a:gdLst>
              <a:gd name="connsiteX0" fmla="*/ 0 w 745200"/>
              <a:gd name="connsiteY0" fmla="*/ 1714910 h 1900791"/>
              <a:gd name="connsiteX1" fmla="*/ 0 w 745200"/>
              <a:gd name="connsiteY1" fmla="*/ 372600 h 1900791"/>
              <a:gd name="connsiteX2" fmla="*/ 372600 w 745200"/>
              <a:gd name="connsiteY2" fmla="*/ 0 h 1900791"/>
              <a:gd name="connsiteX3" fmla="*/ 745200 w 745200"/>
              <a:gd name="connsiteY3" fmla="*/ 372600 h 1900791"/>
              <a:gd name="connsiteX4" fmla="*/ 745200 w 745200"/>
              <a:gd name="connsiteY4" fmla="*/ 1900791 h 1900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200" h="1900791">
                <a:moveTo>
                  <a:pt x="0" y="1714910"/>
                </a:moveTo>
                <a:lnTo>
                  <a:pt x="0" y="372600"/>
                </a:lnTo>
                <a:cubicBezTo>
                  <a:pt x="0" y="166819"/>
                  <a:pt x="166819" y="0"/>
                  <a:pt x="372600" y="0"/>
                </a:cubicBezTo>
                <a:cubicBezTo>
                  <a:pt x="578381" y="0"/>
                  <a:pt x="745200" y="166819"/>
                  <a:pt x="745200" y="372600"/>
                </a:cubicBezTo>
                <a:lnTo>
                  <a:pt x="745200" y="1900791"/>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rot="5400000">
            <a:off x="8622845" y="2553999"/>
            <a:ext cx="745200" cy="1900791"/>
          </a:xfrm>
          <a:custGeom>
            <a:avLst/>
            <a:gdLst>
              <a:gd name="connsiteX0" fmla="*/ 0 w 745200"/>
              <a:gd name="connsiteY0" fmla="*/ 1714910 h 1900791"/>
              <a:gd name="connsiteX1" fmla="*/ 0 w 745200"/>
              <a:gd name="connsiteY1" fmla="*/ 372600 h 1900791"/>
              <a:gd name="connsiteX2" fmla="*/ 372600 w 745200"/>
              <a:gd name="connsiteY2" fmla="*/ 0 h 1900791"/>
              <a:gd name="connsiteX3" fmla="*/ 745200 w 745200"/>
              <a:gd name="connsiteY3" fmla="*/ 372600 h 1900791"/>
              <a:gd name="connsiteX4" fmla="*/ 745200 w 745200"/>
              <a:gd name="connsiteY4" fmla="*/ 1900791 h 1900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200" h="1900791">
                <a:moveTo>
                  <a:pt x="0" y="1714910"/>
                </a:moveTo>
                <a:lnTo>
                  <a:pt x="0" y="372600"/>
                </a:lnTo>
                <a:cubicBezTo>
                  <a:pt x="0" y="166819"/>
                  <a:pt x="166819" y="0"/>
                  <a:pt x="372600" y="0"/>
                </a:cubicBezTo>
                <a:cubicBezTo>
                  <a:pt x="578381" y="0"/>
                  <a:pt x="745200" y="166819"/>
                  <a:pt x="745200" y="372600"/>
                </a:cubicBezTo>
                <a:lnTo>
                  <a:pt x="745200" y="1900791"/>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bwMode="auto">
          <a:xfrm>
            <a:off x="5889302" y="3309399"/>
            <a:ext cx="343550" cy="342706"/>
          </a:xfrm>
          <a:custGeom>
            <a:avLst/>
            <a:gdLst>
              <a:gd name="connsiteX0" fmla="*/ 222781 w 1295400"/>
              <a:gd name="connsiteY0" fmla="*/ 1074737 h 1292224"/>
              <a:gd name="connsiteX1" fmla="*/ 1053570 w 1295400"/>
              <a:gd name="connsiteY1" fmla="*/ 1074737 h 1292224"/>
              <a:gd name="connsiteX2" fmla="*/ 1096963 w 1295400"/>
              <a:gd name="connsiteY2" fmla="*/ 1118130 h 1292224"/>
              <a:gd name="connsiteX3" fmla="*/ 1096963 w 1295400"/>
              <a:gd name="connsiteY3" fmla="*/ 1248831 h 1292224"/>
              <a:gd name="connsiteX4" fmla="*/ 1053570 w 1295400"/>
              <a:gd name="connsiteY4" fmla="*/ 1292224 h 1292224"/>
              <a:gd name="connsiteX5" fmla="*/ 222781 w 1295400"/>
              <a:gd name="connsiteY5" fmla="*/ 1292224 h 1292224"/>
              <a:gd name="connsiteX6" fmla="*/ 179388 w 1295400"/>
              <a:gd name="connsiteY6" fmla="*/ 1248831 h 1292224"/>
              <a:gd name="connsiteX7" fmla="*/ 179388 w 1295400"/>
              <a:gd name="connsiteY7" fmla="*/ 1118130 h 1292224"/>
              <a:gd name="connsiteX8" fmla="*/ 222781 w 1295400"/>
              <a:gd name="connsiteY8" fmla="*/ 1074737 h 1292224"/>
              <a:gd name="connsiteX9" fmla="*/ 1145988 w 1295400"/>
              <a:gd name="connsiteY9" fmla="*/ 592137 h 1292224"/>
              <a:gd name="connsiteX10" fmla="*/ 1254312 w 1295400"/>
              <a:gd name="connsiteY10" fmla="*/ 592137 h 1292224"/>
              <a:gd name="connsiteX11" fmla="*/ 1295400 w 1295400"/>
              <a:gd name="connsiteY11" fmla="*/ 633714 h 1292224"/>
              <a:gd name="connsiteX12" fmla="*/ 1254312 w 1295400"/>
              <a:gd name="connsiteY12" fmla="*/ 671512 h 1292224"/>
              <a:gd name="connsiteX13" fmla="*/ 1145988 w 1295400"/>
              <a:gd name="connsiteY13" fmla="*/ 671512 h 1292224"/>
              <a:gd name="connsiteX14" fmla="*/ 1104900 w 1295400"/>
              <a:gd name="connsiteY14" fmla="*/ 633714 h 1292224"/>
              <a:gd name="connsiteX15" fmla="*/ 1145988 w 1295400"/>
              <a:gd name="connsiteY15" fmla="*/ 592137 h 1292224"/>
              <a:gd name="connsiteX16" fmla="*/ 37465 w 1295400"/>
              <a:gd name="connsiteY16" fmla="*/ 592137 h 1292224"/>
              <a:gd name="connsiteX17" fmla="*/ 149860 w 1295400"/>
              <a:gd name="connsiteY17" fmla="*/ 592137 h 1292224"/>
              <a:gd name="connsiteX18" fmla="*/ 187325 w 1295400"/>
              <a:gd name="connsiteY18" fmla="*/ 633714 h 1292224"/>
              <a:gd name="connsiteX19" fmla="*/ 149860 w 1295400"/>
              <a:gd name="connsiteY19" fmla="*/ 671512 h 1292224"/>
              <a:gd name="connsiteX20" fmla="*/ 37465 w 1295400"/>
              <a:gd name="connsiteY20" fmla="*/ 671512 h 1292224"/>
              <a:gd name="connsiteX21" fmla="*/ 0 w 1295400"/>
              <a:gd name="connsiteY21" fmla="*/ 633714 h 1292224"/>
              <a:gd name="connsiteX22" fmla="*/ 37465 w 1295400"/>
              <a:gd name="connsiteY22" fmla="*/ 592137 h 1292224"/>
              <a:gd name="connsiteX23" fmla="*/ 634905 w 1295400"/>
              <a:gd name="connsiteY23" fmla="*/ 428625 h 1292224"/>
              <a:gd name="connsiteX24" fmla="*/ 597469 w 1295400"/>
              <a:gd name="connsiteY24" fmla="*/ 466445 h 1292224"/>
              <a:gd name="connsiteX25" fmla="*/ 631162 w 1295400"/>
              <a:gd name="connsiteY25" fmla="*/ 504265 h 1292224"/>
              <a:gd name="connsiteX26" fmla="*/ 769677 w 1295400"/>
              <a:gd name="connsiteY26" fmla="*/ 647980 h 1292224"/>
              <a:gd name="connsiteX27" fmla="*/ 807114 w 1295400"/>
              <a:gd name="connsiteY27" fmla="*/ 685800 h 1292224"/>
              <a:gd name="connsiteX28" fmla="*/ 844550 w 1295400"/>
              <a:gd name="connsiteY28" fmla="*/ 644198 h 1292224"/>
              <a:gd name="connsiteX29" fmla="*/ 634905 w 1295400"/>
              <a:gd name="connsiteY29" fmla="*/ 428625 h 1292224"/>
              <a:gd name="connsiteX30" fmla="*/ 639763 w 1295400"/>
              <a:gd name="connsiteY30" fmla="*/ 261936 h 1292224"/>
              <a:gd name="connsiteX31" fmla="*/ 1013023 w 1295400"/>
              <a:gd name="connsiteY31" fmla="*/ 568686 h 1292224"/>
              <a:gd name="connsiteX32" fmla="*/ 1019494 w 1295400"/>
              <a:gd name="connsiteY32" fmla="*/ 633411 h 1292224"/>
              <a:gd name="connsiteX33" fmla="*/ 1020763 w 1295400"/>
              <a:gd name="connsiteY33" fmla="*/ 633411 h 1292224"/>
              <a:gd name="connsiteX34" fmla="*/ 1020763 w 1295400"/>
              <a:gd name="connsiteY34" fmla="*/ 646111 h 1292224"/>
              <a:gd name="connsiteX35" fmla="*/ 1020763 w 1295400"/>
              <a:gd name="connsiteY35" fmla="*/ 1030286 h 1292224"/>
              <a:gd name="connsiteX36" fmla="*/ 639763 w 1295400"/>
              <a:gd name="connsiteY36" fmla="*/ 1030286 h 1292224"/>
              <a:gd name="connsiteX37" fmla="*/ 258763 w 1295400"/>
              <a:gd name="connsiteY37" fmla="*/ 1030286 h 1292224"/>
              <a:gd name="connsiteX38" fmla="*/ 258763 w 1295400"/>
              <a:gd name="connsiteY38" fmla="*/ 646111 h 1292224"/>
              <a:gd name="connsiteX39" fmla="*/ 258763 w 1295400"/>
              <a:gd name="connsiteY39" fmla="*/ 633411 h 1292224"/>
              <a:gd name="connsiteX40" fmla="*/ 260033 w 1295400"/>
              <a:gd name="connsiteY40" fmla="*/ 633411 h 1292224"/>
              <a:gd name="connsiteX41" fmla="*/ 266504 w 1295400"/>
              <a:gd name="connsiteY41" fmla="*/ 568686 h 1292224"/>
              <a:gd name="connsiteX42" fmla="*/ 639763 w 1295400"/>
              <a:gd name="connsiteY42" fmla="*/ 261936 h 1292224"/>
              <a:gd name="connsiteX43" fmla="*/ 1074161 w 1295400"/>
              <a:gd name="connsiteY43" fmla="*/ 183139 h 1292224"/>
              <a:gd name="connsiteX44" fmla="*/ 1104179 w 1295400"/>
              <a:gd name="connsiteY44" fmla="*/ 194396 h 1292224"/>
              <a:gd name="connsiteX45" fmla="*/ 1104179 w 1295400"/>
              <a:gd name="connsiteY45" fmla="*/ 254433 h 1292224"/>
              <a:gd name="connsiteX46" fmla="*/ 1025381 w 1295400"/>
              <a:gd name="connsiteY46" fmla="*/ 329478 h 1292224"/>
              <a:gd name="connsiteX47" fmla="*/ 969097 w 1295400"/>
              <a:gd name="connsiteY47" fmla="*/ 329478 h 1292224"/>
              <a:gd name="connsiteX48" fmla="*/ 969097 w 1295400"/>
              <a:gd name="connsiteY48" fmla="*/ 273194 h 1292224"/>
              <a:gd name="connsiteX49" fmla="*/ 1044143 w 1295400"/>
              <a:gd name="connsiteY49" fmla="*/ 194396 h 1292224"/>
              <a:gd name="connsiteX50" fmla="*/ 1074161 w 1295400"/>
              <a:gd name="connsiteY50" fmla="*/ 183139 h 1292224"/>
              <a:gd name="connsiteX51" fmla="*/ 230476 w 1295400"/>
              <a:gd name="connsiteY51" fmla="*/ 183139 h 1292224"/>
              <a:gd name="connsiteX52" fmla="*/ 258618 w 1295400"/>
              <a:gd name="connsiteY52" fmla="*/ 194396 h 1292224"/>
              <a:gd name="connsiteX53" fmla="*/ 337416 w 1295400"/>
              <a:gd name="connsiteY53" fmla="*/ 273194 h 1292224"/>
              <a:gd name="connsiteX54" fmla="*/ 337416 w 1295400"/>
              <a:gd name="connsiteY54" fmla="*/ 329478 h 1292224"/>
              <a:gd name="connsiteX55" fmla="*/ 281132 w 1295400"/>
              <a:gd name="connsiteY55" fmla="*/ 329478 h 1292224"/>
              <a:gd name="connsiteX56" fmla="*/ 202334 w 1295400"/>
              <a:gd name="connsiteY56" fmla="*/ 250680 h 1292224"/>
              <a:gd name="connsiteX57" fmla="*/ 202334 w 1295400"/>
              <a:gd name="connsiteY57" fmla="*/ 194396 h 1292224"/>
              <a:gd name="connsiteX58" fmla="*/ 230476 w 1295400"/>
              <a:gd name="connsiteY58" fmla="*/ 183139 h 1292224"/>
              <a:gd name="connsiteX59" fmla="*/ 649288 w 1295400"/>
              <a:gd name="connsiteY59" fmla="*/ 0 h 1292224"/>
              <a:gd name="connsiteX60" fmla="*/ 690563 w 1295400"/>
              <a:gd name="connsiteY60" fmla="*/ 41773 h 1292224"/>
              <a:gd name="connsiteX61" fmla="*/ 690563 w 1295400"/>
              <a:gd name="connsiteY61" fmla="*/ 151902 h 1292224"/>
              <a:gd name="connsiteX62" fmla="*/ 649288 w 1295400"/>
              <a:gd name="connsiteY62" fmla="*/ 193675 h 1292224"/>
              <a:gd name="connsiteX63" fmla="*/ 608013 w 1295400"/>
              <a:gd name="connsiteY63" fmla="*/ 151902 h 1292224"/>
              <a:gd name="connsiteX64" fmla="*/ 608013 w 1295400"/>
              <a:gd name="connsiteY64" fmla="*/ 41773 h 1292224"/>
              <a:gd name="connsiteX65" fmla="*/ 649288 w 1295400"/>
              <a:gd name="connsiteY65" fmla="*/ 0 h 1292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295400" h="1292224">
                <a:moveTo>
                  <a:pt x="222781" y="1074737"/>
                </a:moveTo>
                <a:lnTo>
                  <a:pt x="1053570" y="1074737"/>
                </a:lnTo>
                <a:cubicBezTo>
                  <a:pt x="1077535" y="1074737"/>
                  <a:pt x="1096963" y="1094165"/>
                  <a:pt x="1096963" y="1118130"/>
                </a:cubicBezTo>
                <a:lnTo>
                  <a:pt x="1096963" y="1248831"/>
                </a:lnTo>
                <a:cubicBezTo>
                  <a:pt x="1096963" y="1272796"/>
                  <a:pt x="1077535" y="1292224"/>
                  <a:pt x="1053570" y="1292224"/>
                </a:cubicBezTo>
                <a:lnTo>
                  <a:pt x="222781" y="1292224"/>
                </a:lnTo>
                <a:cubicBezTo>
                  <a:pt x="198816" y="1292224"/>
                  <a:pt x="179388" y="1272796"/>
                  <a:pt x="179388" y="1248831"/>
                </a:cubicBezTo>
                <a:lnTo>
                  <a:pt x="179388" y="1118130"/>
                </a:lnTo>
                <a:cubicBezTo>
                  <a:pt x="179388" y="1094165"/>
                  <a:pt x="198816" y="1074737"/>
                  <a:pt x="222781" y="1074737"/>
                </a:cubicBezTo>
                <a:close/>
                <a:moveTo>
                  <a:pt x="1145988" y="592137"/>
                </a:moveTo>
                <a:lnTo>
                  <a:pt x="1254312" y="592137"/>
                </a:lnTo>
                <a:cubicBezTo>
                  <a:pt x="1276724" y="592137"/>
                  <a:pt x="1295400" y="611036"/>
                  <a:pt x="1295400" y="633714"/>
                </a:cubicBezTo>
                <a:cubicBezTo>
                  <a:pt x="1295400" y="656393"/>
                  <a:pt x="1276724" y="671512"/>
                  <a:pt x="1254312" y="671512"/>
                </a:cubicBezTo>
                <a:cubicBezTo>
                  <a:pt x="1145988" y="671512"/>
                  <a:pt x="1145988" y="671512"/>
                  <a:pt x="1145988" y="671512"/>
                </a:cubicBezTo>
                <a:cubicBezTo>
                  <a:pt x="1123577" y="671512"/>
                  <a:pt x="1104900" y="656393"/>
                  <a:pt x="1104900" y="633714"/>
                </a:cubicBezTo>
                <a:cubicBezTo>
                  <a:pt x="1104900" y="611036"/>
                  <a:pt x="1123577" y="592137"/>
                  <a:pt x="1145988" y="592137"/>
                </a:cubicBezTo>
                <a:close/>
                <a:moveTo>
                  <a:pt x="37465" y="592137"/>
                </a:moveTo>
                <a:lnTo>
                  <a:pt x="149860" y="592137"/>
                </a:lnTo>
                <a:cubicBezTo>
                  <a:pt x="172339" y="592137"/>
                  <a:pt x="187325" y="611036"/>
                  <a:pt x="187325" y="633714"/>
                </a:cubicBezTo>
                <a:cubicBezTo>
                  <a:pt x="187325" y="656393"/>
                  <a:pt x="172339" y="671512"/>
                  <a:pt x="149860" y="671512"/>
                </a:cubicBezTo>
                <a:cubicBezTo>
                  <a:pt x="37465" y="671512"/>
                  <a:pt x="37465" y="671512"/>
                  <a:pt x="37465" y="671512"/>
                </a:cubicBezTo>
                <a:cubicBezTo>
                  <a:pt x="18732" y="671512"/>
                  <a:pt x="0" y="656393"/>
                  <a:pt x="0" y="633714"/>
                </a:cubicBezTo>
                <a:cubicBezTo>
                  <a:pt x="0" y="611036"/>
                  <a:pt x="18732" y="592137"/>
                  <a:pt x="37465" y="592137"/>
                </a:cubicBezTo>
                <a:close/>
                <a:moveTo>
                  <a:pt x="634905" y="428625"/>
                </a:moveTo>
                <a:cubicBezTo>
                  <a:pt x="612444" y="428625"/>
                  <a:pt x="597469" y="443753"/>
                  <a:pt x="597469" y="466445"/>
                </a:cubicBezTo>
                <a:cubicBezTo>
                  <a:pt x="593725" y="485355"/>
                  <a:pt x="612444" y="504265"/>
                  <a:pt x="631162" y="504265"/>
                </a:cubicBezTo>
                <a:cubicBezTo>
                  <a:pt x="638649" y="504265"/>
                  <a:pt x="765933" y="508047"/>
                  <a:pt x="769677" y="647980"/>
                </a:cubicBezTo>
                <a:cubicBezTo>
                  <a:pt x="769677" y="666890"/>
                  <a:pt x="788395" y="685800"/>
                  <a:pt x="807114" y="685800"/>
                </a:cubicBezTo>
                <a:cubicBezTo>
                  <a:pt x="829576" y="682018"/>
                  <a:pt x="844550" y="666890"/>
                  <a:pt x="844550" y="644198"/>
                </a:cubicBezTo>
                <a:cubicBezTo>
                  <a:pt x="837063" y="477791"/>
                  <a:pt x="706035" y="432407"/>
                  <a:pt x="634905" y="428625"/>
                </a:cubicBezTo>
                <a:close/>
                <a:moveTo>
                  <a:pt x="639763" y="261936"/>
                </a:moveTo>
                <a:cubicBezTo>
                  <a:pt x="823881" y="261936"/>
                  <a:pt x="977496" y="393624"/>
                  <a:pt x="1013023" y="568686"/>
                </a:cubicBezTo>
                <a:lnTo>
                  <a:pt x="1019494" y="633411"/>
                </a:lnTo>
                <a:lnTo>
                  <a:pt x="1020763" y="633411"/>
                </a:lnTo>
                <a:lnTo>
                  <a:pt x="1020763" y="646111"/>
                </a:lnTo>
                <a:lnTo>
                  <a:pt x="1020763" y="1030286"/>
                </a:lnTo>
                <a:lnTo>
                  <a:pt x="639763" y="1030286"/>
                </a:lnTo>
                <a:lnTo>
                  <a:pt x="258763" y="1030286"/>
                </a:lnTo>
                <a:lnTo>
                  <a:pt x="258763" y="646111"/>
                </a:lnTo>
                <a:lnTo>
                  <a:pt x="258763" y="633411"/>
                </a:lnTo>
                <a:lnTo>
                  <a:pt x="260033" y="633411"/>
                </a:lnTo>
                <a:lnTo>
                  <a:pt x="266504" y="568686"/>
                </a:lnTo>
                <a:cubicBezTo>
                  <a:pt x="302031" y="393624"/>
                  <a:pt x="455646" y="261936"/>
                  <a:pt x="639763" y="261936"/>
                </a:cubicBezTo>
                <a:close/>
                <a:moveTo>
                  <a:pt x="1074161" y="183139"/>
                </a:moveTo>
                <a:cubicBezTo>
                  <a:pt x="1084480" y="183139"/>
                  <a:pt x="1094798" y="186892"/>
                  <a:pt x="1104179" y="194396"/>
                </a:cubicBezTo>
                <a:cubicBezTo>
                  <a:pt x="1119188" y="213158"/>
                  <a:pt x="1119188" y="235671"/>
                  <a:pt x="1104179" y="254433"/>
                </a:cubicBezTo>
                <a:cubicBezTo>
                  <a:pt x="1025381" y="329478"/>
                  <a:pt x="1025381" y="329478"/>
                  <a:pt x="1025381" y="329478"/>
                </a:cubicBezTo>
                <a:cubicBezTo>
                  <a:pt x="1010372" y="344487"/>
                  <a:pt x="984106" y="344487"/>
                  <a:pt x="969097" y="329478"/>
                </a:cubicBezTo>
                <a:cubicBezTo>
                  <a:pt x="954088" y="314469"/>
                  <a:pt x="954088" y="288203"/>
                  <a:pt x="969097" y="273194"/>
                </a:cubicBezTo>
                <a:lnTo>
                  <a:pt x="1044143" y="194396"/>
                </a:lnTo>
                <a:cubicBezTo>
                  <a:pt x="1053524" y="186892"/>
                  <a:pt x="1063842" y="183139"/>
                  <a:pt x="1074161" y="183139"/>
                </a:cubicBezTo>
                <a:close/>
                <a:moveTo>
                  <a:pt x="230476" y="183139"/>
                </a:moveTo>
                <a:cubicBezTo>
                  <a:pt x="240795" y="183139"/>
                  <a:pt x="251114" y="186892"/>
                  <a:pt x="258618" y="194396"/>
                </a:cubicBezTo>
                <a:cubicBezTo>
                  <a:pt x="337416" y="273194"/>
                  <a:pt x="337416" y="273194"/>
                  <a:pt x="337416" y="273194"/>
                </a:cubicBezTo>
                <a:cubicBezTo>
                  <a:pt x="352425" y="288203"/>
                  <a:pt x="352425" y="314469"/>
                  <a:pt x="337416" y="329478"/>
                </a:cubicBezTo>
                <a:cubicBezTo>
                  <a:pt x="322407" y="344487"/>
                  <a:pt x="296141" y="344487"/>
                  <a:pt x="281132" y="329478"/>
                </a:cubicBezTo>
                <a:lnTo>
                  <a:pt x="202334" y="250680"/>
                </a:lnTo>
                <a:cubicBezTo>
                  <a:pt x="187325" y="235671"/>
                  <a:pt x="187325" y="213158"/>
                  <a:pt x="202334" y="194396"/>
                </a:cubicBezTo>
                <a:cubicBezTo>
                  <a:pt x="209839" y="186892"/>
                  <a:pt x="220158" y="183139"/>
                  <a:pt x="230476" y="183139"/>
                </a:cubicBezTo>
                <a:close/>
                <a:moveTo>
                  <a:pt x="649288" y="0"/>
                </a:moveTo>
                <a:cubicBezTo>
                  <a:pt x="671802" y="0"/>
                  <a:pt x="690563" y="18988"/>
                  <a:pt x="690563" y="41773"/>
                </a:cubicBezTo>
                <a:lnTo>
                  <a:pt x="690563" y="151902"/>
                </a:lnTo>
                <a:cubicBezTo>
                  <a:pt x="690563" y="174687"/>
                  <a:pt x="671802" y="193675"/>
                  <a:pt x="649288" y="193675"/>
                </a:cubicBezTo>
                <a:cubicBezTo>
                  <a:pt x="626775" y="193675"/>
                  <a:pt x="608013" y="174687"/>
                  <a:pt x="608013" y="151902"/>
                </a:cubicBezTo>
                <a:cubicBezTo>
                  <a:pt x="608013" y="41773"/>
                  <a:pt x="608013" y="41773"/>
                  <a:pt x="608013" y="41773"/>
                </a:cubicBezTo>
                <a:cubicBezTo>
                  <a:pt x="608013" y="18988"/>
                  <a:pt x="626775" y="0"/>
                  <a:pt x="649288" y="0"/>
                </a:cubicBezTo>
                <a:close/>
              </a:path>
            </a:pathLst>
          </a:custGeom>
          <a:solidFill>
            <a:schemeClr val="bg1"/>
          </a:solidFill>
          <a:ln w="14288" cap="flat">
            <a:noFill/>
            <a:prstDash val="solid"/>
            <a:miter lim="800000"/>
          </a:ln>
        </p:spPr>
        <p:txBody>
          <a:bodyPr vert="horz" wrap="square" lIns="91440" tIns="45720" rIns="91440" bIns="45720" numCol="1" anchor="t" anchorCtr="0" compatLnSpc="1">
            <a:noAutofit/>
          </a:bodyPr>
          <a:lstStyle/>
          <a:p>
            <a:endParaRPr lang="zh-CN" altLang="en-US"/>
          </a:p>
        </p:txBody>
      </p:sp>
      <p:sp>
        <p:nvSpPr>
          <p:cNvPr id="62" name="任意多边形 61"/>
          <p:cNvSpPr/>
          <p:nvPr/>
        </p:nvSpPr>
        <p:spPr bwMode="auto">
          <a:xfrm>
            <a:off x="9375495" y="3333941"/>
            <a:ext cx="346164" cy="339342"/>
          </a:xfrm>
          <a:custGeom>
            <a:avLst/>
            <a:gdLst>
              <a:gd name="connsiteX0" fmla="*/ 96300 w 1305258"/>
              <a:gd name="connsiteY0" fmla="*/ 900112 h 1279525"/>
              <a:gd name="connsiteX1" fmla="*/ 1205963 w 1305258"/>
              <a:gd name="connsiteY1" fmla="*/ 900112 h 1279525"/>
              <a:gd name="connsiteX2" fmla="*/ 653012 w 1305258"/>
              <a:gd name="connsiteY2" fmla="*/ 1279525 h 1279525"/>
              <a:gd name="connsiteX3" fmla="*/ 96300 w 1305258"/>
              <a:gd name="connsiteY3" fmla="*/ 900112 h 1279525"/>
              <a:gd name="connsiteX4" fmla="*/ 117732 w 1305258"/>
              <a:gd name="connsiteY4" fmla="*/ 773906 h 1279525"/>
              <a:gd name="connsiteX5" fmla="*/ 1184531 w 1305258"/>
              <a:gd name="connsiteY5" fmla="*/ 773906 h 1279525"/>
              <a:gd name="connsiteX6" fmla="*/ 1205963 w 1305258"/>
              <a:gd name="connsiteY6" fmla="*/ 795338 h 1279525"/>
              <a:gd name="connsiteX7" fmla="*/ 1205963 w 1305258"/>
              <a:gd name="connsiteY7" fmla="*/ 838198 h 1279525"/>
              <a:gd name="connsiteX8" fmla="*/ 1184531 w 1305258"/>
              <a:gd name="connsiteY8" fmla="*/ 859630 h 1279525"/>
              <a:gd name="connsiteX9" fmla="*/ 117732 w 1305258"/>
              <a:gd name="connsiteY9" fmla="*/ 859630 h 1279525"/>
              <a:gd name="connsiteX10" fmla="*/ 96300 w 1305258"/>
              <a:gd name="connsiteY10" fmla="*/ 838198 h 1279525"/>
              <a:gd name="connsiteX11" fmla="*/ 96300 w 1305258"/>
              <a:gd name="connsiteY11" fmla="*/ 795338 h 1279525"/>
              <a:gd name="connsiteX12" fmla="*/ 117732 w 1305258"/>
              <a:gd name="connsiteY12" fmla="*/ 773906 h 1279525"/>
              <a:gd name="connsiteX13" fmla="*/ 770995 w 1305258"/>
              <a:gd name="connsiteY13" fmla="*/ 252961 h 1279525"/>
              <a:gd name="connsiteX14" fmla="*/ 766292 w 1305258"/>
              <a:gd name="connsiteY14" fmla="*/ 253020 h 1279525"/>
              <a:gd name="connsiteX15" fmla="*/ 551848 w 1305258"/>
              <a:gd name="connsiteY15" fmla="*/ 253020 h 1279525"/>
              <a:gd name="connsiteX16" fmla="*/ 525513 w 1305258"/>
              <a:gd name="connsiteY16" fmla="*/ 279501 h 1279525"/>
              <a:gd name="connsiteX17" fmla="*/ 525513 w 1305258"/>
              <a:gd name="connsiteY17" fmla="*/ 445952 h 1279525"/>
              <a:gd name="connsiteX18" fmla="*/ 660951 w 1305258"/>
              <a:gd name="connsiteY18" fmla="*/ 604837 h 1279525"/>
              <a:gd name="connsiteX19" fmla="*/ 796389 w 1305258"/>
              <a:gd name="connsiteY19" fmla="*/ 449735 h 1279525"/>
              <a:gd name="connsiteX20" fmla="*/ 796389 w 1305258"/>
              <a:gd name="connsiteY20" fmla="*/ 283284 h 1279525"/>
              <a:gd name="connsiteX21" fmla="*/ 770995 w 1305258"/>
              <a:gd name="connsiteY21" fmla="*/ 252961 h 1279525"/>
              <a:gd name="connsiteX22" fmla="*/ 656978 w 1305258"/>
              <a:gd name="connsiteY22" fmla="*/ 0 h 1279525"/>
              <a:gd name="connsiteX23" fmla="*/ 825937 w 1305258"/>
              <a:gd name="connsiteY23" fmla="*/ 49147 h 1279525"/>
              <a:gd name="connsiteX24" fmla="*/ 1246456 w 1305258"/>
              <a:gd name="connsiteY24" fmla="*/ 366713 h 1279525"/>
              <a:gd name="connsiteX25" fmla="*/ 1287757 w 1305258"/>
              <a:gd name="connsiteY25" fmla="*/ 570862 h 1279525"/>
              <a:gd name="connsiteX26" fmla="*/ 1208909 w 1305258"/>
              <a:gd name="connsiteY26" fmla="*/ 733425 h 1279525"/>
              <a:gd name="connsiteX27" fmla="*/ 97538 w 1305258"/>
              <a:gd name="connsiteY27" fmla="*/ 733425 h 1279525"/>
              <a:gd name="connsiteX28" fmla="*/ 14936 w 1305258"/>
              <a:gd name="connsiteY28" fmla="*/ 574642 h 1279525"/>
              <a:gd name="connsiteX29" fmla="*/ 44973 w 1305258"/>
              <a:gd name="connsiteY29" fmla="*/ 389396 h 1279525"/>
              <a:gd name="connsiteX30" fmla="*/ 465492 w 1305258"/>
              <a:gd name="connsiteY30" fmla="*/ 49147 h 1279525"/>
              <a:gd name="connsiteX31" fmla="*/ 656978 w 1305258"/>
              <a:gd name="connsiteY31" fmla="*/ 0 h 127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305258" h="1279525">
                <a:moveTo>
                  <a:pt x="96300" y="900112"/>
                </a:moveTo>
                <a:lnTo>
                  <a:pt x="1205963" y="900112"/>
                </a:lnTo>
                <a:cubicBezTo>
                  <a:pt x="1205963" y="900112"/>
                  <a:pt x="1187155" y="1279525"/>
                  <a:pt x="653012" y="1279525"/>
                </a:cubicBezTo>
                <a:cubicBezTo>
                  <a:pt x="118869" y="1279525"/>
                  <a:pt x="96300" y="900112"/>
                  <a:pt x="96300" y="900112"/>
                </a:cubicBezTo>
                <a:close/>
                <a:moveTo>
                  <a:pt x="117732" y="773906"/>
                </a:moveTo>
                <a:lnTo>
                  <a:pt x="1184531" y="773906"/>
                </a:lnTo>
                <a:cubicBezTo>
                  <a:pt x="1196368" y="773906"/>
                  <a:pt x="1205963" y="783501"/>
                  <a:pt x="1205963" y="795338"/>
                </a:cubicBezTo>
                <a:lnTo>
                  <a:pt x="1205963" y="838198"/>
                </a:lnTo>
                <a:cubicBezTo>
                  <a:pt x="1205963" y="850035"/>
                  <a:pt x="1196368" y="859630"/>
                  <a:pt x="1184531" y="859630"/>
                </a:cubicBezTo>
                <a:lnTo>
                  <a:pt x="117732" y="859630"/>
                </a:lnTo>
                <a:cubicBezTo>
                  <a:pt x="105895" y="859630"/>
                  <a:pt x="96300" y="850035"/>
                  <a:pt x="96300" y="838198"/>
                </a:cubicBezTo>
                <a:lnTo>
                  <a:pt x="96300" y="795338"/>
                </a:lnTo>
                <a:cubicBezTo>
                  <a:pt x="96300" y="783501"/>
                  <a:pt x="105895" y="773906"/>
                  <a:pt x="117732" y="773906"/>
                </a:cubicBezTo>
                <a:close/>
                <a:moveTo>
                  <a:pt x="770995" y="252961"/>
                </a:moveTo>
                <a:cubicBezTo>
                  <a:pt x="768173" y="252784"/>
                  <a:pt x="766292" y="253020"/>
                  <a:pt x="766292" y="253020"/>
                </a:cubicBezTo>
                <a:cubicBezTo>
                  <a:pt x="766292" y="253020"/>
                  <a:pt x="581946" y="253020"/>
                  <a:pt x="551848" y="253020"/>
                </a:cubicBezTo>
                <a:cubicBezTo>
                  <a:pt x="521751" y="253020"/>
                  <a:pt x="525513" y="279501"/>
                  <a:pt x="525513" y="279501"/>
                </a:cubicBezTo>
                <a:cubicBezTo>
                  <a:pt x="525513" y="279501"/>
                  <a:pt x="525513" y="389207"/>
                  <a:pt x="525513" y="445952"/>
                </a:cubicBezTo>
                <a:cubicBezTo>
                  <a:pt x="525513" y="525395"/>
                  <a:pt x="589470" y="604837"/>
                  <a:pt x="660951" y="604837"/>
                </a:cubicBezTo>
                <a:cubicBezTo>
                  <a:pt x="724908" y="604837"/>
                  <a:pt x="796389" y="525395"/>
                  <a:pt x="796389" y="449735"/>
                </a:cubicBezTo>
                <a:cubicBezTo>
                  <a:pt x="796389" y="396773"/>
                  <a:pt x="796389" y="317331"/>
                  <a:pt x="796389" y="283284"/>
                </a:cubicBezTo>
                <a:cubicBezTo>
                  <a:pt x="796389" y="257749"/>
                  <a:pt x="779459" y="253493"/>
                  <a:pt x="770995" y="252961"/>
                </a:cubicBezTo>
                <a:close/>
                <a:moveTo>
                  <a:pt x="656978" y="0"/>
                </a:moveTo>
                <a:cubicBezTo>
                  <a:pt x="792145" y="0"/>
                  <a:pt x="825937" y="49147"/>
                  <a:pt x="825937" y="49147"/>
                </a:cubicBezTo>
                <a:cubicBezTo>
                  <a:pt x="1246456" y="366713"/>
                  <a:pt x="1246456" y="366713"/>
                  <a:pt x="1246456" y="366713"/>
                </a:cubicBezTo>
                <a:cubicBezTo>
                  <a:pt x="1246456" y="366713"/>
                  <a:pt x="1344076" y="453665"/>
                  <a:pt x="1287757" y="570862"/>
                </a:cubicBezTo>
                <a:cubicBezTo>
                  <a:pt x="1208909" y="733425"/>
                  <a:pt x="1208909" y="733425"/>
                  <a:pt x="1208909" y="733425"/>
                </a:cubicBezTo>
                <a:lnTo>
                  <a:pt x="97538" y="733425"/>
                </a:lnTo>
                <a:cubicBezTo>
                  <a:pt x="14936" y="574642"/>
                  <a:pt x="14936" y="574642"/>
                  <a:pt x="14936" y="574642"/>
                </a:cubicBezTo>
                <a:cubicBezTo>
                  <a:pt x="14936" y="574642"/>
                  <a:pt x="-33874" y="465007"/>
                  <a:pt x="44973" y="389396"/>
                </a:cubicBezTo>
                <a:cubicBezTo>
                  <a:pt x="123821" y="317566"/>
                  <a:pt x="465492" y="49147"/>
                  <a:pt x="465492" y="49147"/>
                </a:cubicBezTo>
                <a:cubicBezTo>
                  <a:pt x="465492" y="49147"/>
                  <a:pt x="521812" y="0"/>
                  <a:pt x="656978" y="0"/>
                </a:cubicBezTo>
                <a:close/>
              </a:path>
            </a:pathLst>
          </a:custGeom>
          <a:solidFill>
            <a:schemeClr val="accent4"/>
          </a:solidFill>
          <a:ln w="14288" cap="flat">
            <a:noFill/>
            <a:prstDash val="solid"/>
            <a:miter lim="800000"/>
          </a:ln>
        </p:spPr>
        <p:txBody>
          <a:bodyPr vert="horz" wrap="square" lIns="91440" tIns="45720" rIns="91440" bIns="45720" numCol="1" anchor="t" anchorCtr="0" compatLnSpc="1">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0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40000">
                                          <p:cBhvr additive="base">
                                            <p:cTn id="7" dur="10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p:tgtEl>
                                              <p:spTgt spid="21"/>
                                            </p:tgtEl>
                                            <p:attrNameLst>
                                              <p:attrName>ppt_x</p:attrName>
                                            </p:attrNameLst>
                                          </p:cBhvr>
                                          <p:tavLst>
                                            <p:tav tm="0">
                                              <p:val>
                                                <p:strVal val="#ppt_x-#ppt_w*1.125000"/>
                                              </p:val>
                                            </p:tav>
                                            <p:tav tm="100000">
                                              <p:val>
                                                <p:strVal val="#ppt_x"/>
                                              </p:val>
                                            </p:tav>
                                          </p:tavLst>
                                        </p:anim>
                                        <p:animEffect transition="in" filter="wipe(right)">
                                          <p:cBhvr>
                                            <p:cTn id="13" dur="500"/>
                                            <p:tgtEl>
                                              <p:spTgt spid="21"/>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63"/>
                                            </p:tgtEl>
                                            <p:attrNameLst>
                                              <p:attrName>style.visibility</p:attrName>
                                            </p:attrNameLst>
                                          </p:cBhvr>
                                          <p:to>
                                            <p:strVal val="visible"/>
                                          </p:to>
                                        </p:set>
                                        <p:anim calcmode="lin" valueType="num">
                                          <p:cBhvr additive="base">
                                            <p:cTn id="16" dur="500"/>
                                            <p:tgtEl>
                                              <p:spTgt spid="63"/>
                                            </p:tgtEl>
                                            <p:attrNameLst>
                                              <p:attrName>ppt_x</p:attrName>
                                            </p:attrNameLst>
                                          </p:cBhvr>
                                          <p:tavLst>
                                            <p:tav tm="0">
                                              <p:val>
                                                <p:strVal val="#ppt_x-#ppt_w*1.125000"/>
                                              </p:val>
                                            </p:tav>
                                            <p:tav tm="100000">
                                              <p:val>
                                                <p:strVal val="#ppt_x"/>
                                              </p:val>
                                            </p:tav>
                                          </p:tavLst>
                                        </p:anim>
                                        <p:animEffect transition="in" filter="wipe(right)">
                                          <p:cBhvr>
                                            <p:cTn id="17" dur="500"/>
                                            <p:tgtEl>
                                              <p:spTgt spid="63"/>
                                            </p:tgtEl>
                                          </p:cBhvr>
                                        </p:animEffect>
                                      </p:childTnLst>
                                    </p:cTn>
                                  </p:par>
                                  <p:par>
                                    <p:cTn id="18" presetID="12" presetClass="entr" presetSubtype="8" fill="hold" grpId="0" nodeType="withEffect">
                                      <p:stCondLst>
                                        <p:cond delay="30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p:tgtEl>
                                              <p:spTgt spid="24"/>
                                            </p:tgtEl>
                                            <p:attrNameLst>
                                              <p:attrName>ppt_x</p:attrName>
                                            </p:attrNameLst>
                                          </p:cBhvr>
                                          <p:tavLst>
                                            <p:tav tm="0">
                                              <p:val>
                                                <p:strVal val="#ppt_x-#ppt_w*1.125000"/>
                                              </p:val>
                                            </p:tav>
                                            <p:tav tm="100000">
                                              <p:val>
                                                <p:strVal val="#ppt_x"/>
                                              </p:val>
                                            </p:tav>
                                          </p:tavLst>
                                        </p:anim>
                                        <p:animEffect transition="in" filter="wipe(right)">
                                          <p:cBhvr>
                                            <p:cTn id="21" dur="500"/>
                                            <p:tgtEl>
                                              <p:spTgt spid="24"/>
                                            </p:tgtEl>
                                          </p:cBhvr>
                                        </p:animEffect>
                                      </p:childTnLst>
                                    </p:cTn>
                                  </p:par>
                                  <p:par>
                                    <p:cTn id="22" presetID="12" presetClass="entr" presetSubtype="8" fill="hold" grpId="0" nodeType="withEffect">
                                      <p:stCondLst>
                                        <p:cond delay="60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p:tgtEl>
                                              <p:spTgt spid="27"/>
                                            </p:tgtEl>
                                            <p:attrNameLst>
                                              <p:attrName>ppt_x</p:attrName>
                                            </p:attrNameLst>
                                          </p:cBhvr>
                                          <p:tavLst>
                                            <p:tav tm="0">
                                              <p:val>
                                                <p:strVal val="#ppt_x-#ppt_w*1.125000"/>
                                              </p:val>
                                            </p:tav>
                                            <p:tav tm="100000">
                                              <p:val>
                                                <p:strVal val="#ppt_x"/>
                                              </p:val>
                                            </p:tav>
                                          </p:tavLst>
                                        </p:anim>
                                        <p:animEffect transition="in" filter="wipe(right)">
                                          <p:cBhvr>
                                            <p:cTn id="25" dur="500"/>
                                            <p:tgtEl>
                                              <p:spTgt spid="27"/>
                                            </p:tgtEl>
                                          </p:cBhvr>
                                        </p:animEffect>
                                      </p:childTnLst>
                                    </p:cTn>
                                  </p:par>
                                  <p:par>
                                    <p:cTn id="26" presetID="12" presetClass="entr" presetSubtype="8" fill="hold" grpId="0" nodeType="withEffect">
                                      <p:stCondLst>
                                        <p:cond delay="300"/>
                                      </p:stCondLst>
                                      <p:childTnLst>
                                        <p:set>
                                          <p:cBhvr>
                                            <p:cTn id="27" dur="1" fill="hold">
                                              <p:stCondLst>
                                                <p:cond delay="0"/>
                                              </p:stCondLst>
                                            </p:cTn>
                                            <p:tgtEl>
                                              <p:spTgt spid="64"/>
                                            </p:tgtEl>
                                            <p:attrNameLst>
                                              <p:attrName>style.visibility</p:attrName>
                                            </p:attrNameLst>
                                          </p:cBhvr>
                                          <p:to>
                                            <p:strVal val="visible"/>
                                          </p:to>
                                        </p:set>
                                        <p:anim calcmode="lin" valueType="num">
                                          <p:cBhvr additive="base">
                                            <p:cTn id="28" dur="500"/>
                                            <p:tgtEl>
                                              <p:spTgt spid="64"/>
                                            </p:tgtEl>
                                            <p:attrNameLst>
                                              <p:attrName>ppt_x</p:attrName>
                                            </p:attrNameLst>
                                          </p:cBhvr>
                                          <p:tavLst>
                                            <p:tav tm="0">
                                              <p:val>
                                                <p:strVal val="#ppt_x-#ppt_w*1.125000"/>
                                              </p:val>
                                            </p:tav>
                                            <p:tav tm="100000">
                                              <p:val>
                                                <p:strVal val="#ppt_x"/>
                                              </p:val>
                                            </p:tav>
                                          </p:tavLst>
                                        </p:anim>
                                        <p:animEffect transition="in" filter="wipe(right)">
                                          <p:cBhvr>
                                            <p:cTn id="29" dur="500"/>
                                            <p:tgtEl>
                                              <p:spTgt spid="64"/>
                                            </p:tgtEl>
                                          </p:cBhvr>
                                        </p:animEffect>
                                      </p:childTnLst>
                                    </p:cTn>
                                  </p:par>
                                  <p:par>
                                    <p:cTn id="30" presetID="12" presetClass="entr" presetSubtype="8" fill="hold" grpId="0" nodeType="withEffect">
                                      <p:stCondLst>
                                        <p:cond delay="600"/>
                                      </p:stCondLst>
                                      <p:childTnLst>
                                        <p:set>
                                          <p:cBhvr>
                                            <p:cTn id="31" dur="1" fill="hold">
                                              <p:stCondLst>
                                                <p:cond delay="0"/>
                                              </p:stCondLst>
                                            </p:cTn>
                                            <p:tgtEl>
                                              <p:spTgt spid="62"/>
                                            </p:tgtEl>
                                            <p:attrNameLst>
                                              <p:attrName>style.visibility</p:attrName>
                                            </p:attrNameLst>
                                          </p:cBhvr>
                                          <p:to>
                                            <p:strVal val="visible"/>
                                          </p:to>
                                        </p:set>
                                        <p:anim calcmode="lin" valueType="num">
                                          <p:cBhvr additive="base">
                                            <p:cTn id="32" dur="500"/>
                                            <p:tgtEl>
                                              <p:spTgt spid="62"/>
                                            </p:tgtEl>
                                            <p:attrNameLst>
                                              <p:attrName>ppt_x</p:attrName>
                                            </p:attrNameLst>
                                          </p:cBhvr>
                                          <p:tavLst>
                                            <p:tav tm="0">
                                              <p:val>
                                                <p:strVal val="#ppt_x-#ppt_w*1.125000"/>
                                              </p:val>
                                            </p:tav>
                                            <p:tav tm="100000">
                                              <p:val>
                                                <p:strVal val="#ppt_x"/>
                                              </p:val>
                                            </p:tav>
                                          </p:tavLst>
                                        </p:anim>
                                        <p:animEffect transition="in" filter="wipe(right)">
                                          <p:cBhvr>
                                            <p:cTn id="3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1" grpId="0" animBg="1"/>
          <p:bldP spid="63" grpId="0" animBg="1"/>
          <p:bldP spid="24" grpId="0" animBg="1"/>
          <p:bldP spid="27" grpId="0" animBg="1"/>
          <p:bldP spid="64" grpId="0" animBg="1"/>
          <p:bldP spid="6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1+#ppt_w/2"/>
                                              </p:val>
                                            </p:tav>
                                            <p:tav tm="100000">
                                              <p:val>
                                                <p:strVal val="#ppt_x"/>
                                              </p:val>
                                            </p:tav>
                                          </p:tavLst>
                                        </p:anim>
                                        <p:anim calcmode="lin" valueType="num">
                                          <p:cBhvr additive="base">
                                            <p:cTn id="8" dur="10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p:tgtEl>
                                              <p:spTgt spid="21"/>
                                            </p:tgtEl>
                                            <p:attrNameLst>
                                              <p:attrName>ppt_x</p:attrName>
                                            </p:attrNameLst>
                                          </p:cBhvr>
                                          <p:tavLst>
                                            <p:tav tm="0">
                                              <p:val>
                                                <p:strVal val="#ppt_x-#ppt_w*1.125000"/>
                                              </p:val>
                                            </p:tav>
                                            <p:tav tm="100000">
                                              <p:val>
                                                <p:strVal val="#ppt_x"/>
                                              </p:val>
                                            </p:tav>
                                          </p:tavLst>
                                        </p:anim>
                                        <p:animEffect transition="in" filter="wipe(right)">
                                          <p:cBhvr>
                                            <p:cTn id="13" dur="500"/>
                                            <p:tgtEl>
                                              <p:spTgt spid="21"/>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63"/>
                                            </p:tgtEl>
                                            <p:attrNameLst>
                                              <p:attrName>style.visibility</p:attrName>
                                            </p:attrNameLst>
                                          </p:cBhvr>
                                          <p:to>
                                            <p:strVal val="visible"/>
                                          </p:to>
                                        </p:set>
                                        <p:anim calcmode="lin" valueType="num">
                                          <p:cBhvr additive="base">
                                            <p:cTn id="16" dur="500"/>
                                            <p:tgtEl>
                                              <p:spTgt spid="63"/>
                                            </p:tgtEl>
                                            <p:attrNameLst>
                                              <p:attrName>ppt_x</p:attrName>
                                            </p:attrNameLst>
                                          </p:cBhvr>
                                          <p:tavLst>
                                            <p:tav tm="0">
                                              <p:val>
                                                <p:strVal val="#ppt_x-#ppt_w*1.125000"/>
                                              </p:val>
                                            </p:tav>
                                            <p:tav tm="100000">
                                              <p:val>
                                                <p:strVal val="#ppt_x"/>
                                              </p:val>
                                            </p:tav>
                                          </p:tavLst>
                                        </p:anim>
                                        <p:animEffect transition="in" filter="wipe(right)">
                                          <p:cBhvr>
                                            <p:cTn id="17" dur="500"/>
                                            <p:tgtEl>
                                              <p:spTgt spid="63"/>
                                            </p:tgtEl>
                                          </p:cBhvr>
                                        </p:animEffect>
                                      </p:childTnLst>
                                    </p:cTn>
                                  </p:par>
                                  <p:par>
                                    <p:cTn id="18" presetID="12" presetClass="entr" presetSubtype="8" fill="hold" grpId="0" nodeType="withEffect">
                                      <p:stCondLst>
                                        <p:cond delay="30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p:tgtEl>
                                              <p:spTgt spid="24"/>
                                            </p:tgtEl>
                                            <p:attrNameLst>
                                              <p:attrName>ppt_x</p:attrName>
                                            </p:attrNameLst>
                                          </p:cBhvr>
                                          <p:tavLst>
                                            <p:tav tm="0">
                                              <p:val>
                                                <p:strVal val="#ppt_x-#ppt_w*1.125000"/>
                                              </p:val>
                                            </p:tav>
                                            <p:tav tm="100000">
                                              <p:val>
                                                <p:strVal val="#ppt_x"/>
                                              </p:val>
                                            </p:tav>
                                          </p:tavLst>
                                        </p:anim>
                                        <p:animEffect transition="in" filter="wipe(right)">
                                          <p:cBhvr>
                                            <p:cTn id="21" dur="500"/>
                                            <p:tgtEl>
                                              <p:spTgt spid="24"/>
                                            </p:tgtEl>
                                          </p:cBhvr>
                                        </p:animEffect>
                                      </p:childTnLst>
                                    </p:cTn>
                                  </p:par>
                                  <p:par>
                                    <p:cTn id="22" presetID="12" presetClass="entr" presetSubtype="8" fill="hold" grpId="0" nodeType="withEffect">
                                      <p:stCondLst>
                                        <p:cond delay="60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p:tgtEl>
                                              <p:spTgt spid="27"/>
                                            </p:tgtEl>
                                            <p:attrNameLst>
                                              <p:attrName>ppt_x</p:attrName>
                                            </p:attrNameLst>
                                          </p:cBhvr>
                                          <p:tavLst>
                                            <p:tav tm="0">
                                              <p:val>
                                                <p:strVal val="#ppt_x-#ppt_w*1.125000"/>
                                              </p:val>
                                            </p:tav>
                                            <p:tav tm="100000">
                                              <p:val>
                                                <p:strVal val="#ppt_x"/>
                                              </p:val>
                                            </p:tav>
                                          </p:tavLst>
                                        </p:anim>
                                        <p:animEffect transition="in" filter="wipe(right)">
                                          <p:cBhvr>
                                            <p:cTn id="25" dur="500"/>
                                            <p:tgtEl>
                                              <p:spTgt spid="27"/>
                                            </p:tgtEl>
                                          </p:cBhvr>
                                        </p:animEffect>
                                      </p:childTnLst>
                                    </p:cTn>
                                  </p:par>
                                  <p:par>
                                    <p:cTn id="26" presetID="12" presetClass="entr" presetSubtype="8" fill="hold" grpId="0" nodeType="withEffect">
                                      <p:stCondLst>
                                        <p:cond delay="300"/>
                                      </p:stCondLst>
                                      <p:childTnLst>
                                        <p:set>
                                          <p:cBhvr>
                                            <p:cTn id="27" dur="1" fill="hold">
                                              <p:stCondLst>
                                                <p:cond delay="0"/>
                                              </p:stCondLst>
                                            </p:cTn>
                                            <p:tgtEl>
                                              <p:spTgt spid="64"/>
                                            </p:tgtEl>
                                            <p:attrNameLst>
                                              <p:attrName>style.visibility</p:attrName>
                                            </p:attrNameLst>
                                          </p:cBhvr>
                                          <p:to>
                                            <p:strVal val="visible"/>
                                          </p:to>
                                        </p:set>
                                        <p:anim calcmode="lin" valueType="num">
                                          <p:cBhvr additive="base">
                                            <p:cTn id="28" dur="500"/>
                                            <p:tgtEl>
                                              <p:spTgt spid="64"/>
                                            </p:tgtEl>
                                            <p:attrNameLst>
                                              <p:attrName>ppt_x</p:attrName>
                                            </p:attrNameLst>
                                          </p:cBhvr>
                                          <p:tavLst>
                                            <p:tav tm="0">
                                              <p:val>
                                                <p:strVal val="#ppt_x-#ppt_w*1.125000"/>
                                              </p:val>
                                            </p:tav>
                                            <p:tav tm="100000">
                                              <p:val>
                                                <p:strVal val="#ppt_x"/>
                                              </p:val>
                                            </p:tav>
                                          </p:tavLst>
                                        </p:anim>
                                        <p:animEffect transition="in" filter="wipe(right)">
                                          <p:cBhvr>
                                            <p:cTn id="29" dur="500"/>
                                            <p:tgtEl>
                                              <p:spTgt spid="64"/>
                                            </p:tgtEl>
                                          </p:cBhvr>
                                        </p:animEffect>
                                      </p:childTnLst>
                                    </p:cTn>
                                  </p:par>
                                  <p:par>
                                    <p:cTn id="30" presetID="12" presetClass="entr" presetSubtype="8" fill="hold" grpId="0" nodeType="withEffect">
                                      <p:stCondLst>
                                        <p:cond delay="600"/>
                                      </p:stCondLst>
                                      <p:childTnLst>
                                        <p:set>
                                          <p:cBhvr>
                                            <p:cTn id="31" dur="1" fill="hold">
                                              <p:stCondLst>
                                                <p:cond delay="0"/>
                                              </p:stCondLst>
                                            </p:cTn>
                                            <p:tgtEl>
                                              <p:spTgt spid="62"/>
                                            </p:tgtEl>
                                            <p:attrNameLst>
                                              <p:attrName>style.visibility</p:attrName>
                                            </p:attrNameLst>
                                          </p:cBhvr>
                                          <p:to>
                                            <p:strVal val="visible"/>
                                          </p:to>
                                        </p:set>
                                        <p:anim calcmode="lin" valueType="num">
                                          <p:cBhvr additive="base">
                                            <p:cTn id="32" dur="500"/>
                                            <p:tgtEl>
                                              <p:spTgt spid="62"/>
                                            </p:tgtEl>
                                            <p:attrNameLst>
                                              <p:attrName>ppt_x</p:attrName>
                                            </p:attrNameLst>
                                          </p:cBhvr>
                                          <p:tavLst>
                                            <p:tav tm="0">
                                              <p:val>
                                                <p:strVal val="#ppt_x-#ppt_w*1.125000"/>
                                              </p:val>
                                            </p:tav>
                                            <p:tav tm="100000">
                                              <p:val>
                                                <p:strVal val="#ppt_x"/>
                                              </p:val>
                                            </p:tav>
                                          </p:tavLst>
                                        </p:anim>
                                        <p:animEffect transition="in" filter="wipe(right)">
                                          <p:cBhvr>
                                            <p:cTn id="3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1" grpId="0" animBg="1"/>
          <p:bldP spid="63" grpId="0" animBg="1"/>
          <p:bldP spid="24" grpId="0" animBg="1"/>
          <p:bldP spid="27" grpId="0" animBg="1"/>
          <p:bldP spid="64" grpId="0" animBg="1"/>
          <p:bldP spid="62"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42"/>
          <p:cNvSpPr txBox="1"/>
          <p:nvPr/>
        </p:nvSpPr>
        <p:spPr>
          <a:xfrm>
            <a:off x="2232695" y="3859213"/>
            <a:ext cx="3302610" cy="2154436"/>
          </a:xfrm>
          <a:prstGeom prst="rect">
            <a:avLst/>
          </a:prstGeom>
          <a:noFill/>
        </p:spPr>
        <p:txBody>
          <a:bodyPr wrap="square" lIns="0" tIns="0" rIns="0" bIns="0" rtlCol="0">
            <a:spAutoFit/>
          </a:bodyPr>
          <a:lstStyle>
            <a:defPPr>
              <a:defRPr lang="zh-CN"/>
            </a:defPPr>
            <a:lvl1pPr algn="just">
              <a:lnSpc>
                <a:spcPts val="2200"/>
              </a:lnSpc>
              <a:defRPr sz="16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nSpc>
                <a:spcPts val="2400"/>
              </a:lnSpc>
            </a:pPr>
            <a:r>
              <a:rPr lang="zh-CN" altLang="en-US" dirty="0"/>
              <a:t>面对公司的快速发展，新入职员工日益增多，截止</a:t>
            </a:r>
            <a:r>
              <a:rPr lang="en-US" altLang="zh-CN" dirty="0"/>
              <a:t>12</a:t>
            </a:r>
            <a:r>
              <a:rPr lang="zh-CN" altLang="en-US" dirty="0"/>
              <a:t>月底，公司两年以下工龄员工已占员工总数的</a:t>
            </a:r>
            <a:r>
              <a:rPr lang="en-US" altLang="zh-CN" dirty="0"/>
              <a:t>XX%</a:t>
            </a:r>
            <a:r>
              <a:rPr lang="zh-CN" altLang="en-US" dirty="0"/>
              <a:t>，为发挥老员工传、帮、带作用。</a:t>
            </a:r>
            <a:r>
              <a:rPr lang="en-US" altLang="zh-CN" dirty="0"/>
              <a:t>8-10</a:t>
            </a:r>
            <a:r>
              <a:rPr lang="zh-CN" altLang="en-US" dirty="0"/>
              <a:t>月份分别组织开展了</a:t>
            </a:r>
            <a:r>
              <a:rPr lang="en-US" altLang="zh-CN" dirty="0"/>
              <a:t>《XXX</a:t>
            </a:r>
            <a:r>
              <a:rPr lang="zh-CN" altLang="en-US" dirty="0"/>
              <a:t>专业人员素质技能提升培训</a:t>
            </a:r>
            <a:r>
              <a:rPr lang="en-US" altLang="zh-CN" dirty="0"/>
              <a:t>》</a:t>
            </a:r>
            <a:r>
              <a:rPr lang="zh-CN" altLang="en-US" dirty="0"/>
              <a:t>、</a:t>
            </a:r>
            <a:r>
              <a:rPr lang="en-US" altLang="zh-CN" dirty="0"/>
              <a:t>《XX</a:t>
            </a:r>
            <a:r>
              <a:rPr lang="zh-CN" altLang="en-US" dirty="0"/>
              <a:t>必备的财务知识培训</a:t>
            </a:r>
            <a:r>
              <a:rPr lang="en-US" altLang="zh-CN" dirty="0"/>
              <a:t>》</a:t>
            </a:r>
            <a:r>
              <a:rPr lang="zh-CN" altLang="en-US" dirty="0"/>
              <a:t>等多项培训。</a:t>
            </a:r>
            <a:endParaRPr lang="en-US" altLang="zh-CN" dirty="0"/>
          </a:p>
        </p:txBody>
      </p:sp>
      <p:sp>
        <p:nvSpPr>
          <p:cNvPr id="36" name="TextBox 42"/>
          <p:cNvSpPr txBox="1"/>
          <p:nvPr/>
        </p:nvSpPr>
        <p:spPr>
          <a:xfrm>
            <a:off x="6701838" y="3859213"/>
            <a:ext cx="3302610" cy="1538883"/>
          </a:xfrm>
          <a:prstGeom prst="rect">
            <a:avLst/>
          </a:prstGeom>
          <a:noFill/>
        </p:spPr>
        <p:txBody>
          <a:bodyPr wrap="square" lIns="0" tIns="0" rIns="0" bIns="0" rtlCol="0">
            <a:spAutoFit/>
          </a:bodyPr>
          <a:lstStyle>
            <a:defPPr>
              <a:defRPr lang="zh-CN"/>
            </a:defPPr>
            <a:lvl1pPr algn="just">
              <a:lnSpc>
                <a:spcPts val="2200"/>
              </a:lnSpc>
              <a:defRPr sz="16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nSpc>
                <a:spcPts val="2400"/>
              </a:lnSpc>
            </a:pPr>
            <a:r>
              <a:rPr lang="zh-CN" altLang="en-US" dirty="0"/>
              <a:t>外培方面，结合集团公司人力资源部总体安排，组织</a:t>
            </a:r>
            <a:r>
              <a:rPr lang="en-US" altLang="zh-CN" dirty="0"/>
              <a:t>XXXXX</a:t>
            </a:r>
            <a:r>
              <a:rPr lang="zh-CN" altLang="en-US" dirty="0"/>
              <a:t>等</a:t>
            </a:r>
            <a:r>
              <a:rPr lang="en-US" altLang="zh-CN" dirty="0"/>
              <a:t>6</a:t>
            </a:r>
            <a:r>
              <a:rPr lang="zh-CN" altLang="en-US" dirty="0"/>
              <a:t>名中高层管理干部前往参与</a:t>
            </a:r>
            <a:r>
              <a:rPr lang="en-US" altLang="zh-CN" dirty="0"/>
              <a:t>XXXX</a:t>
            </a:r>
            <a:r>
              <a:rPr lang="zh-CN" altLang="en-US" dirty="0"/>
              <a:t>高端峰会</a:t>
            </a:r>
            <a:r>
              <a:rPr lang="en-US" altLang="zh-CN" dirty="0"/>
              <a:t>1</a:t>
            </a:r>
            <a:r>
              <a:rPr lang="zh-CN" altLang="en-US" dirty="0"/>
              <a:t>次；组织综合管理部部长</a:t>
            </a:r>
            <a:r>
              <a:rPr lang="en-US" altLang="zh-CN" dirty="0"/>
              <a:t>XXX</a:t>
            </a:r>
            <a:r>
              <a:rPr lang="zh-CN" altLang="en-US" dirty="0"/>
              <a:t>参加</a:t>
            </a:r>
            <a:r>
              <a:rPr lang="en-US" altLang="zh-CN" dirty="0"/>
              <a:t>《</a:t>
            </a:r>
            <a:r>
              <a:rPr lang="zh-CN" altLang="en-US" dirty="0"/>
              <a:t>中介主管新定位</a:t>
            </a:r>
            <a:r>
              <a:rPr lang="en-US" altLang="zh-CN" dirty="0"/>
              <a:t>》1</a:t>
            </a:r>
            <a:r>
              <a:rPr lang="zh-CN" altLang="en-US" dirty="0"/>
              <a:t>次</a:t>
            </a:r>
            <a:endParaRPr lang="en-US" altLang="zh-CN" dirty="0"/>
          </a:p>
        </p:txBody>
      </p:sp>
      <p:sp>
        <p:nvSpPr>
          <p:cNvPr id="107" name="任意多边形 106"/>
          <p:cNvSpPr/>
          <p:nvPr/>
        </p:nvSpPr>
        <p:spPr>
          <a:xfrm>
            <a:off x="1279190" y="2540001"/>
            <a:ext cx="5209621" cy="3781425"/>
          </a:xfrm>
          <a:custGeom>
            <a:avLst/>
            <a:gdLst>
              <a:gd name="connsiteX0" fmla="*/ 943227 w 5209621"/>
              <a:gd name="connsiteY0" fmla="*/ 0 h 3781425"/>
              <a:gd name="connsiteX1" fmla="*/ 1436713 w 5209621"/>
              <a:gd name="connsiteY1" fmla="*/ 0 h 3781425"/>
              <a:gd name="connsiteX2" fmla="*/ 4716135 w 5209621"/>
              <a:gd name="connsiteY2" fmla="*/ 0 h 3781425"/>
              <a:gd name="connsiteX3" fmla="*/ 5209621 w 5209621"/>
              <a:gd name="connsiteY3" fmla="*/ 0 h 3781425"/>
              <a:gd name="connsiteX4" fmla="*/ 4266394 w 5209621"/>
              <a:gd name="connsiteY4" fmla="*/ 3781425 h 3781425"/>
              <a:gd name="connsiteX5" fmla="*/ 3772908 w 5209621"/>
              <a:gd name="connsiteY5" fmla="*/ 3781425 h 3781425"/>
              <a:gd name="connsiteX6" fmla="*/ 493486 w 5209621"/>
              <a:gd name="connsiteY6" fmla="*/ 3781425 h 3781425"/>
              <a:gd name="connsiteX7" fmla="*/ 0 w 5209621"/>
              <a:gd name="connsiteY7" fmla="*/ 3781425 h 378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09621" h="3781425">
                <a:moveTo>
                  <a:pt x="943227" y="0"/>
                </a:moveTo>
                <a:lnTo>
                  <a:pt x="1436713" y="0"/>
                </a:lnTo>
                <a:lnTo>
                  <a:pt x="4716135" y="0"/>
                </a:lnTo>
                <a:lnTo>
                  <a:pt x="5209621" y="0"/>
                </a:lnTo>
                <a:lnTo>
                  <a:pt x="4266394" y="3781425"/>
                </a:lnTo>
                <a:lnTo>
                  <a:pt x="3772908" y="3781425"/>
                </a:lnTo>
                <a:lnTo>
                  <a:pt x="493486" y="3781425"/>
                </a:lnTo>
                <a:lnTo>
                  <a:pt x="0" y="3781425"/>
                </a:lnTo>
                <a:close/>
              </a:path>
            </a:pathLst>
          </a:custGeom>
          <a:no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8" name="任意多边形 107"/>
          <p:cNvSpPr/>
          <p:nvPr/>
        </p:nvSpPr>
        <p:spPr>
          <a:xfrm>
            <a:off x="5748333" y="2540001"/>
            <a:ext cx="5209621" cy="3781425"/>
          </a:xfrm>
          <a:custGeom>
            <a:avLst/>
            <a:gdLst>
              <a:gd name="connsiteX0" fmla="*/ 943227 w 5209621"/>
              <a:gd name="connsiteY0" fmla="*/ 0 h 3781425"/>
              <a:gd name="connsiteX1" fmla="*/ 1436713 w 5209621"/>
              <a:gd name="connsiteY1" fmla="*/ 0 h 3781425"/>
              <a:gd name="connsiteX2" fmla="*/ 4716135 w 5209621"/>
              <a:gd name="connsiteY2" fmla="*/ 0 h 3781425"/>
              <a:gd name="connsiteX3" fmla="*/ 5209621 w 5209621"/>
              <a:gd name="connsiteY3" fmla="*/ 0 h 3781425"/>
              <a:gd name="connsiteX4" fmla="*/ 4266394 w 5209621"/>
              <a:gd name="connsiteY4" fmla="*/ 3781425 h 3781425"/>
              <a:gd name="connsiteX5" fmla="*/ 3772908 w 5209621"/>
              <a:gd name="connsiteY5" fmla="*/ 3781425 h 3781425"/>
              <a:gd name="connsiteX6" fmla="*/ 493486 w 5209621"/>
              <a:gd name="connsiteY6" fmla="*/ 3781425 h 3781425"/>
              <a:gd name="connsiteX7" fmla="*/ 0 w 5209621"/>
              <a:gd name="connsiteY7" fmla="*/ 3781425 h 378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09621" h="3781425">
                <a:moveTo>
                  <a:pt x="943227" y="0"/>
                </a:moveTo>
                <a:lnTo>
                  <a:pt x="1436713" y="0"/>
                </a:lnTo>
                <a:lnTo>
                  <a:pt x="4716135" y="0"/>
                </a:lnTo>
                <a:lnTo>
                  <a:pt x="5209621" y="0"/>
                </a:lnTo>
                <a:lnTo>
                  <a:pt x="4266394" y="3781425"/>
                </a:lnTo>
                <a:lnTo>
                  <a:pt x="3772908" y="3781425"/>
                </a:lnTo>
                <a:lnTo>
                  <a:pt x="493486" y="3781425"/>
                </a:lnTo>
                <a:lnTo>
                  <a:pt x="0" y="3781425"/>
                </a:lnTo>
                <a:close/>
              </a:path>
            </a:pathLst>
          </a:custGeom>
          <a:no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1" name="任意多边形 110"/>
          <p:cNvSpPr/>
          <p:nvPr/>
        </p:nvSpPr>
        <p:spPr>
          <a:xfrm rot="5400000">
            <a:off x="2898291" y="1829823"/>
            <a:ext cx="831024" cy="2700273"/>
          </a:xfrm>
          <a:custGeom>
            <a:avLst/>
            <a:gdLst>
              <a:gd name="connsiteX0" fmla="*/ 0 w 831024"/>
              <a:gd name="connsiteY0" fmla="*/ 2492985 h 2700273"/>
              <a:gd name="connsiteX1" fmla="*/ 0 w 831024"/>
              <a:gd name="connsiteY1" fmla="*/ 1912414 h 2700273"/>
              <a:gd name="connsiteX2" fmla="*/ 0 w 831024"/>
              <a:gd name="connsiteY2" fmla="*/ 996083 h 2700273"/>
              <a:gd name="connsiteX3" fmla="*/ 0 w 831024"/>
              <a:gd name="connsiteY3" fmla="*/ 415512 h 2700273"/>
              <a:gd name="connsiteX4" fmla="*/ 415512 w 831024"/>
              <a:gd name="connsiteY4" fmla="*/ 0 h 2700273"/>
              <a:gd name="connsiteX5" fmla="*/ 831024 w 831024"/>
              <a:gd name="connsiteY5" fmla="*/ 415512 h 2700273"/>
              <a:gd name="connsiteX6" fmla="*/ 831024 w 831024"/>
              <a:gd name="connsiteY6" fmla="*/ 996083 h 2700273"/>
              <a:gd name="connsiteX7" fmla="*/ 831024 w 831024"/>
              <a:gd name="connsiteY7" fmla="*/ 2119702 h 2700273"/>
              <a:gd name="connsiteX8" fmla="*/ 831024 w 831024"/>
              <a:gd name="connsiteY8" fmla="*/ 2700273 h 2700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1024" h="2700273">
                <a:moveTo>
                  <a:pt x="0" y="2492985"/>
                </a:moveTo>
                <a:lnTo>
                  <a:pt x="0" y="1912414"/>
                </a:lnTo>
                <a:lnTo>
                  <a:pt x="0" y="996083"/>
                </a:lnTo>
                <a:lnTo>
                  <a:pt x="0" y="415512"/>
                </a:lnTo>
                <a:cubicBezTo>
                  <a:pt x="0" y="186031"/>
                  <a:pt x="186032" y="0"/>
                  <a:pt x="415512" y="0"/>
                </a:cubicBezTo>
                <a:cubicBezTo>
                  <a:pt x="644993" y="0"/>
                  <a:pt x="831024" y="186031"/>
                  <a:pt x="831024" y="415512"/>
                </a:cubicBezTo>
                <a:lnTo>
                  <a:pt x="831024" y="996083"/>
                </a:lnTo>
                <a:lnTo>
                  <a:pt x="831024" y="2119702"/>
                </a:lnTo>
                <a:lnTo>
                  <a:pt x="831024" y="2700273"/>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任意多边形 111"/>
          <p:cNvSpPr/>
          <p:nvPr/>
        </p:nvSpPr>
        <p:spPr>
          <a:xfrm rot="5400000">
            <a:off x="7365929" y="1829824"/>
            <a:ext cx="831024" cy="2700273"/>
          </a:xfrm>
          <a:custGeom>
            <a:avLst/>
            <a:gdLst>
              <a:gd name="connsiteX0" fmla="*/ 0 w 831024"/>
              <a:gd name="connsiteY0" fmla="*/ 2492985 h 2700273"/>
              <a:gd name="connsiteX1" fmla="*/ 0 w 831024"/>
              <a:gd name="connsiteY1" fmla="*/ 1912414 h 2700273"/>
              <a:gd name="connsiteX2" fmla="*/ 0 w 831024"/>
              <a:gd name="connsiteY2" fmla="*/ 996083 h 2700273"/>
              <a:gd name="connsiteX3" fmla="*/ 0 w 831024"/>
              <a:gd name="connsiteY3" fmla="*/ 415512 h 2700273"/>
              <a:gd name="connsiteX4" fmla="*/ 415512 w 831024"/>
              <a:gd name="connsiteY4" fmla="*/ 0 h 2700273"/>
              <a:gd name="connsiteX5" fmla="*/ 831024 w 831024"/>
              <a:gd name="connsiteY5" fmla="*/ 415512 h 2700273"/>
              <a:gd name="connsiteX6" fmla="*/ 831024 w 831024"/>
              <a:gd name="connsiteY6" fmla="*/ 996083 h 2700273"/>
              <a:gd name="connsiteX7" fmla="*/ 831024 w 831024"/>
              <a:gd name="connsiteY7" fmla="*/ 2119702 h 2700273"/>
              <a:gd name="connsiteX8" fmla="*/ 831024 w 831024"/>
              <a:gd name="connsiteY8" fmla="*/ 2700273 h 2700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1024" h="2700273">
                <a:moveTo>
                  <a:pt x="0" y="2492985"/>
                </a:moveTo>
                <a:lnTo>
                  <a:pt x="0" y="1912414"/>
                </a:lnTo>
                <a:lnTo>
                  <a:pt x="0" y="996083"/>
                </a:lnTo>
                <a:lnTo>
                  <a:pt x="0" y="415512"/>
                </a:lnTo>
                <a:cubicBezTo>
                  <a:pt x="0" y="186031"/>
                  <a:pt x="186032" y="0"/>
                  <a:pt x="415512" y="0"/>
                </a:cubicBezTo>
                <a:cubicBezTo>
                  <a:pt x="644993" y="0"/>
                  <a:pt x="831024" y="186031"/>
                  <a:pt x="831024" y="415512"/>
                </a:cubicBezTo>
                <a:lnTo>
                  <a:pt x="831024" y="996083"/>
                </a:lnTo>
                <a:lnTo>
                  <a:pt x="831024" y="2119702"/>
                </a:lnTo>
                <a:lnTo>
                  <a:pt x="831024" y="2700273"/>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dirty="0"/>
              <a:t>履行职责，落实员工培训目标</a:t>
            </a:r>
            <a:endParaRPr lang="zh-CN" altLang="en-US" dirty="0"/>
          </a:p>
        </p:txBody>
      </p:sp>
      <p:grpSp>
        <p:nvGrpSpPr>
          <p:cNvPr id="65" name="组合 64"/>
          <p:cNvGrpSpPr/>
          <p:nvPr/>
        </p:nvGrpSpPr>
        <p:grpSpPr>
          <a:xfrm>
            <a:off x="8085140" y="2935883"/>
            <a:ext cx="693605" cy="520205"/>
            <a:chOff x="4243388" y="3024187"/>
            <a:chExt cx="1041400" cy="781051"/>
          </a:xfrm>
          <a:solidFill>
            <a:schemeClr val="bg1"/>
          </a:solidFill>
        </p:grpSpPr>
        <p:sp>
          <p:nvSpPr>
            <p:cNvPr id="66" name="Freeform 143"/>
            <p:cNvSpPr>
              <a:spLocks noEditPoints="1"/>
            </p:cNvSpPr>
            <p:nvPr/>
          </p:nvSpPr>
          <p:spPr bwMode="auto">
            <a:xfrm>
              <a:off x="4619626" y="3030537"/>
              <a:ext cx="601663" cy="387350"/>
            </a:xfrm>
            <a:custGeom>
              <a:avLst/>
              <a:gdLst>
                <a:gd name="T0" fmla="*/ 47 w 345"/>
                <a:gd name="T1" fmla="*/ 0 h 222"/>
                <a:gd name="T2" fmla="*/ 19 w 345"/>
                <a:gd name="T3" fmla="*/ 28 h 222"/>
                <a:gd name="T4" fmla="*/ 19 w 345"/>
                <a:gd name="T5" fmla="*/ 162 h 222"/>
                <a:gd name="T6" fmla="*/ 0 w 345"/>
                <a:gd name="T7" fmla="*/ 173 h 222"/>
                <a:gd name="T8" fmla="*/ 7 w 345"/>
                <a:gd name="T9" fmla="*/ 185 h 222"/>
                <a:gd name="T10" fmla="*/ 19 w 345"/>
                <a:gd name="T11" fmla="*/ 178 h 222"/>
                <a:gd name="T12" fmla="*/ 19 w 345"/>
                <a:gd name="T13" fmla="*/ 194 h 222"/>
                <a:gd name="T14" fmla="*/ 47 w 345"/>
                <a:gd name="T15" fmla="*/ 222 h 222"/>
                <a:gd name="T16" fmla="*/ 317 w 345"/>
                <a:gd name="T17" fmla="*/ 222 h 222"/>
                <a:gd name="T18" fmla="*/ 345 w 345"/>
                <a:gd name="T19" fmla="*/ 194 h 222"/>
                <a:gd name="T20" fmla="*/ 345 w 345"/>
                <a:gd name="T21" fmla="*/ 28 h 222"/>
                <a:gd name="T22" fmla="*/ 317 w 345"/>
                <a:gd name="T23" fmla="*/ 0 h 222"/>
                <a:gd name="T24" fmla="*/ 47 w 345"/>
                <a:gd name="T25" fmla="*/ 0 h 222"/>
                <a:gd name="T26" fmla="*/ 322 w 345"/>
                <a:gd name="T27" fmla="*/ 28 h 222"/>
                <a:gd name="T28" fmla="*/ 322 w 345"/>
                <a:gd name="T29" fmla="*/ 194 h 222"/>
                <a:gd name="T30" fmla="*/ 317 w 345"/>
                <a:gd name="T31" fmla="*/ 199 h 222"/>
                <a:gd name="T32" fmla="*/ 47 w 345"/>
                <a:gd name="T33" fmla="*/ 199 h 222"/>
                <a:gd name="T34" fmla="*/ 42 w 345"/>
                <a:gd name="T35" fmla="*/ 194 h 222"/>
                <a:gd name="T36" fmla="*/ 42 w 345"/>
                <a:gd name="T37" fmla="*/ 165 h 222"/>
                <a:gd name="T38" fmla="*/ 177 w 345"/>
                <a:gd name="T39" fmla="*/ 85 h 222"/>
                <a:gd name="T40" fmla="*/ 167 w 345"/>
                <a:gd name="T41" fmla="*/ 74 h 222"/>
                <a:gd name="T42" fmla="*/ 42 w 345"/>
                <a:gd name="T43" fmla="*/ 148 h 222"/>
                <a:gd name="T44" fmla="*/ 42 w 345"/>
                <a:gd name="T45" fmla="*/ 28 h 222"/>
                <a:gd name="T46" fmla="*/ 47 w 345"/>
                <a:gd name="T47" fmla="*/ 24 h 222"/>
                <a:gd name="T48" fmla="*/ 317 w 345"/>
                <a:gd name="T49" fmla="*/ 24 h 222"/>
                <a:gd name="T50" fmla="*/ 322 w 345"/>
                <a:gd name="T51" fmla="*/ 2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5" h="222">
                  <a:moveTo>
                    <a:pt x="47" y="0"/>
                  </a:moveTo>
                  <a:cubicBezTo>
                    <a:pt x="31" y="0"/>
                    <a:pt x="19" y="13"/>
                    <a:pt x="19" y="28"/>
                  </a:cubicBezTo>
                  <a:cubicBezTo>
                    <a:pt x="19" y="162"/>
                    <a:pt x="19" y="162"/>
                    <a:pt x="19" y="162"/>
                  </a:cubicBezTo>
                  <a:cubicBezTo>
                    <a:pt x="0" y="173"/>
                    <a:pt x="0" y="173"/>
                    <a:pt x="0" y="173"/>
                  </a:cubicBezTo>
                  <a:cubicBezTo>
                    <a:pt x="7" y="185"/>
                    <a:pt x="7" y="185"/>
                    <a:pt x="7" y="185"/>
                  </a:cubicBezTo>
                  <a:cubicBezTo>
                    <a:pt x="19" y="178"/>
                    <a:pt x="19" y="178"/>
                    <a:pt x="19" y="178"/>
                  </a:cubicBezTo>
                  <a:cubicBezTo>
                    <a:pt x="19" y="194"/>
                    <a:pt x="19" y="194"/>
                    <a:pt x="19" y="194"/>
                  </a:cubicBezTo>
                  <a:cubicBezTo>
                    <a:pt x="19" y="210"/>
                    <a:pt x="31" y="222"/>
                    <a:pt x="47" y="222"/>
                  </a:cubicBezTo>
                  <a:cubicBezTo>
                    <a:pt x="317" y="222"/>
                    <a:pt x="317" y="222"/>
                    <a:pt x="317" y="222"/>
                  </a:cubicBezTo>
                  <a:cubicBezTo>
                    <a:pt x="332" y="222"/>
                    <a:pt x="345" y="210"/>
                    <a:pt x="345" y="194"/>
                  </a:cubicBezTo>
                  <a:cubicBezTo>
                    <a:pt x="345" y="28"/>
                    <a:pt x="345" y="28"/>
                    <a:pt x="345" y="28"/>
                  </a:cubicBezTo>
                  <a:cubicBezTo>
                    <a:pt x="345" y="13"/>
                    <a:pt x="332" y="0"/>
                    <a:pt x="317" y="0"/>
                  </a:cubicBezTo>
                  <a:lnTo>
                    <a:pt x="47" y="0"/>
                  </a:lnTo>
                  <a:close/>
                  <a:moveTo>
                    <a:pt x="322" y="28"/>
                  </a:moveTo>
                  <a:cubicBezTo>
                    <a:pt x="322" y="194"/>
                    <a:pt x="322" y="194"/>
                    <a:pt x="322" y="194"/>
                  </a:cubicBezTo>
                  <a:cubicBezTo>
                    <a:pt x="322" y="197"/>
                    <a:pt x="319" y="199"/>
                    <a:pt x="317" y="199"/>
                  </a:cubicBezTo>
                  <a:cubicBezTo>
                    <a:pt x="47" y="199"/>
                    <a:pt x="47" y="199"/>
                    <a:pt x="47" y="199"/>
                  </a:cubicBezTo>
                  <a:cubicBezTo>
                    <a:pt x="44" y="199"/>
                    <a:pt x="42" y="197"/>
                    <a:pt x="42" y="194"/>
                  </a:cubicBezTo>
                  <a:cubicBezTo>
                    <a:pt x="42" y="165"/>
                    <a:pt x="42" y="165"/>
                    <a:pt x="42" y="165"/>
                  </a:cubicBezTo>
                  <a:cubicBezTo>
                    <a:pt x="177" y="85"/>
                    <a:pt x="177" y="85"/>
                    <a:pt x="177" y="85"/>
                  </a:cubicBezTo>
                  <a:cubicBezTo>
                    <a:pt x="167" y="74"/>
                    <a:pt x="167" y="74"/>
                    <a:pt x="167" y="74"/>
                  </a:cubicBezTo>
                  <a:cubicBezTo>
                    <a:pt x="42" y="148"/>
                    <a:pt x="42" y="148"/>
                    <a:pt x="42" y="148"/>
                  </a:cubicBezTo>
                  <a:cubicBezTo>
                    <a:pt x="42" y="28"/>
                    <a:pt x="42" y="28"/>
                    <a:pt x="42" y="28"/>
                  </a:cubicBezTo>
                  <a:cubicBezTo>
                    <a:pt x="42" y="26"/>
                    <a:pt x="44" y="24"/>
                    <a:pt x="47" y="24"/>
                  </a:cubicBezTo>
                  <a:cubicBezTo>
                    <a:pt x="317" y="24"/>
                    <a:pt x="317" y="24"/>
                    <a:pt x="317" y="24"/>
                  </a:cubicBezTo>
                  <a:cubicBezTo>
                    <a:pt x="319" y="24"/>
                    <a:pt x="322" y="26"/>
                    <a:pt x="322"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67" name="Freeform 144"/>
            <p:cNvSpPr/>
            <p:nvPr/>
          </p:nvSpPr>
          <p:spPr bwMode="auto">
            <a:xfrm>
              <a:off x="4564063" y="3330575"/>
              <a:ext cx="53975" cy="57150"/>
            </a:xfrm>
            <a:custGeom>
              <a:avLst/>
              <a:gdLst>
                <a:gd name="T0" fmla="*/ 28 w 31"/>
                <a:gd name="T1" fmla="*/ 20 h 33"/>
                <a:gd name="T2" fmla="*/ 19 w 31"/>
                <a:gd name="T3" fmla="*/ 12 h 33"/>
                <a:gd name="T4" fmla="*/ 17 w 31"/>
                <a:gd name="T5" fmla="*/ 8 h 33"/>
                <a:gd name="T6" fmla="*/ 23 w 31"/>
                <a:gd name="T7" fmla="*/ 1 h 33"/>
                <a:gd name="T8" fmla="*/ 1 w 31"/>
                <a:gd name="T9" fmla="*/ 7 h 33"/>
                <a:gd name="T10" fmla="*/ 0 w 31"/>
                <a:gd name="T11" fmla="*/ 33 h 33"/>
                <a:gd name="T12" fmla="*/ 28 w 31"/>
                <a:gd name="T13" fmla="*/ 20 h 33"/>
              </a:gdLst>
              <a:ahLst/>
              <a:cxnLst>
                <a:cxn ang="0">
                  <a:pos x="T0" y="T1"/>
                </a:cxn>
                <a:cxn ang="0">
                  <a:pos x="T2" y="T3"/>
                </a:cxn>
                <a:cxn ang="0">
                  <a:pos x="T4" y="T5"/>
                </a:cxn>
                <a:cxn ang="0">
                  <a:pos x="T6" y="T7"/>
                </a:cxn>
                <a:cxn ang="0">
                  <a:pos x="T8" y="T9"/>
                </a:cxn>
                <a:cxn ang="0">
                  <a:pos x="T10" y="T11"/>
                </a:cxn>
                <a:cxn ang="0">
                  <a:pos x="T12" y="T13"/>
                </a:cxn>
              </a:cxnLst>
              <a:rect l="0" t="0" r="r" b="b"/>
              <a:pathLst>
                <a:path w="31" h="33">
                  <a:moveTo>
                    <a:pt x="28" y="20"/>
                  </a:moveTo>
                  <a:cubicBezTo>
                    <a:pt x="28" y="13"/>
                    <a:pt x="25" y="11"/>
                    <a:pt x="19" y="12"/>
                  </a:cubicBezTo>
                  <a:cubicBezTo>
                    <a:pt x="13" y="12"/>
                    <a:pt x="13" y="9"/>
                    <a:pt x="17" y="8"/>
                  </a:cubicBezTo>
                  <a:cubicBezTo>
                    <a:pt x="21" y="8"/>
                    <a:pt x="31" y="0"/>
                    <a:pt x="23" y="1"/>
                  </a:cubicBezTo>
                  <a:cubicBezTo>
                    <a:pt x="15" y="3"/>
                    <a:pt x="1" y="2"/>
                    <a:pt x="1" y="7"/>
                  </a:cubicBezTo>
                  <a:cubicBezTo>
                    <a:pt x="0" y="33"/>
                    <a:pt x="0" y="33"/>
                    <a:pt x="0" y="33"/>
                  </a:cubicBezTo>
                  <a:cubicBezTo>
                    <a:pt x="0" y="33"/>
                    <a:pt x="28" y="32"/>
                    <a:pt x="28"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68" name="Freeform 145"/>
            <p:cNvSpPr>
              <a:spLocks noEditPoints="1"/>
            </p:cNvSpPr>
            <p:nvPr/>
          </p:nvSpPr>
          <p:spPr bwMode="auto">
            <a:xfrm>
              <a:off x="4243388" y="3232150"/>
              <a:ext cx="317500" cy="536575"/>
            </a:xfrm>
            <a:custGeom>
              <a:avLst/>
              <a:gdLst>
                <a:gd name="T0" fmla="*/ 182 w 182"/>
                <a:gd name="T1" fmla="*/ 61 h 307"/>
                <a:gd name="T2" fmla="*/ 153 w 182"/>
                <a:gd name="T3" fmla="*/ 65 h 307"/>
                <a:gd name="T4" fmla="*/ 116 w 182"/>
                <a:gd name="T5" fmla="*/ 4 h 307"/>
                <a:gd name="T6" fmla="*/ 112 w 182"/>
                <a:gd name="T7" fmla="*/ 6 h 307"/>
                <a:gd name="T8" fmla="*/ 113 w 182"/>
                <a:gd name="T9" fmla="*/ 69 h 307"/>
                <a:gd name="T10" fmla="*/ 111 w 182"/>
                <a:gd name="T11" fmla="*/ 69 h 307"/>
                <a:gd name="T12" fmla="*/ 104 w 182"/>
                <a:gd name="T13" fmla="*/ 20 h 307"/>
                <a:gd name="T14" fmla="*/ 106 w 182"/>
                <a:gd name="T15" fmla="*/ 15 h 307"/>
                <a:gd name="T16" fmla="*/ 102 w 182"/>
                <a:gd name="T17" fmla="*/ 9 h 307"/>
                <a:gd name="T18" fmla="*/ 95 w 182"/>
                <a:gd name="T19" fmla="*/ 9 h 307"/>
                <a:gd name="T20" fmla="*/ 91 w 182"/>
                <a:gd name="T21" fmla="*/ 15 h 307"/>
                <a:gd name="T22" fmla="*/ 93 w 182"/>
                <a:gd name="T23" fmla="*/ 19 h 307"/>
                <a:gd name="T24" fmla="*/ 94 w 182"/>
                <a:gd name="T25" fmla="*/ 66 h 307"/>
                <a:gd name="T26" fmla="*/ 95 w 182"/>
                <a:gd name="T27" fmla="*/ 71 h 307"/>
                <a:gd name="T28" fmla="*/ 90 w 182"/>
                <a:gd name="T29" fmla="*/ 71 h 307"/>
                <a:gd name="T30" fmla="*/ 70 w 182"/>
                <a:gd name="T31" fmla="*/ 5 h 307"/>
                <a:gd name="T32" fmla="*/ 54 w 182"/>
                <a:gd name="T33" fmla="*/ 4 h 307"/>
                <a:gd name="T34" fmla="*/ 15 w 182"/>
                <a:gd name="T35" fmla="*/ 114 h 307"/>
                <a:gd name="T36" fmla="*/ 23 w 182"/>
                <a:gd name="T37" fmla="*/ 117 h 307"/>
                <a:gd name="T38" fmla="*/ 28 w 182"/>
                <a:gd name="T39" fmla="*/ 172 h 307"/>
                <a:gd name="T40" fmla="*/ 28 w 182"/>
                <a:gd name="T41" fmla="*/ 173 h 307"/>
                <a:gd name="T42" fmla="*/ 41 w 182"/>
                <a:gd name="T43" fmla="*/ 205 h 307"/>
                <a:gd name="T44" fmla="*/ 54 w 182"/>
                <a:gd name="T45" fmla="*/ 307 h 307"/>
                <a:gd name="T46" fmla="*/ 83 w 182"/>
                <a:gd name="T47" fmla="*/ 306 h 307"/>
                <a:gd name="T48" fmla="*/ 82 w 182"/>
                <a:gd name="T49" fmla="*/ 211 h 307"/>
                <a:gd name="T50" fmla="*/ 83 w 182"/>
                <a:gd name="T51" fmla="*/ 211 h 307"/>
                <a:gd name="T52" fmla="*/ 86 w 182"/>
                <a:gd name="T53" fmla="*/ 210 h 307"/>
                <a:gd name="T54" fmla="*/ 98 w 182"/>
                <a:gd name="T55" fmla="*/ 307 h 307"/>
                <a:gd name="T56" fmla="*/ 122 w 182"/>
                <a:gd name="T57" fmla="*/ 307 h 307"/>
                <a:gd name="T58" fmla="*/ 132 w 182"/>
                <a:gd name="T59" fmla="*/ 186 h 307"/>
                <a:gd name="T60" fmla="*/ 138 w 182"/>
                <a:gd name="T61" fmla="*/ 173 h 307"/>
                <a:gd name="T62" fmla="*/ 138 w 182"/>
                <a:gd name="T63" fmla="*/ 172 h 307"/>
                <a:gd name="T64" fmla="*/ 142 w 182"/>
                <a:gd name="T65" fmla="*/ 134 h 307"/>
                <a:gd name="T66" fmla="*/ 142 w 182"/>
                <a:gd name="T67" fmla="*/ 103 h 307"/>
                <a:gd name="T68" fmla="*/ 142 w 182"/>
                <a:gd name="T69" fmla="*/ 102 h 307"/>
                <a:gd name="T70" fmla="*/ 145 w 182"/>
                <a:gd name="T71" fmla="*/ 147 h 307"/>
                <a:gd name="T72" fmla="*/ 153 w 182"/>
                <a:gd name="T73" fmla="*/ 139 h 307"/>
                <a:gd name="T74" fmla="*/ 153 w 182"/>
                <a:gd name="T75" fmla="*/ 113 h 307"/>
                <a:gd name="T76" fmla="*/ 154 w 182"/>
                <a:gd name="T77" fmla="*/ 100 h 307"/>
                <a:gd name="T78" fmla="*/ 181 w 182"/>
                <a:gd name="T79" fmla="*/ 94 h 307"/>
                <a:gd name="T80" fmla="*/ 182 w 182"/>
                <a:gd name="T81" fmla="*/ 61 h 307"/>
                <a:gd name="T82" fmla="*/ 25 w 182"/>
                <a:gd name="T83" fmla="*/ 123 h 307"/>
                <a:gd name="T84" fmla="*/ 24 w 182"/>
                <a:gd name="T85" fmla="*/ 119 h 307"/>
                <a:gd name="T86" fmla="*/ 55 w 182"/>
                <a:gd name="T87" fmla="*/ 118 h 307"/>
                <a:gd name="T88" fmla="*/ 25 w 182"/>
                <a:gd name="T89" fmla="*/ 123 h 307"/>
                <a:gd name="T90" fmla="*/ 82 w 182"/>
                <a:gd name="T91" fmla="*/ 211 h 307"/>
                <a:gd name="T92" fmla="*/ 82 w 182"/>
                <a:gd name="T93" fmla="*/ 210 h 307"/>
                <a:gd name="T94" fmla="*/ 82 w 182"/>
                <a:gd name="T95" fmla="*/ 211 h 307"/>
                <a:gd name="T96" fmla="*/ 114 w 182"/>
                <a:gd name="T97" fmla="*/ 69 h 307"/>
                <a:gd name="T98" fmla="*/ 114 w 182"/>
                <a:gd name="T99" fmla="*/ 66 h 307"/>
                <a:gd name="T100" fmla="*/ 141 w 182"/>
                <a:gd name="T101" fmla="*/ 67 h 307"/>
                <a:gd name="T102" fmla="*/ 114 w 182"/>
                <a:gd name="T103" fmla="*/ 6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2" h="307">
                  <a:moveTo>
                    <a:pt x="182" y="61"/>
                  </a:moveTo>
                  <a:cubicBezTo>
                    <a:pt x="175" y="62"/>
                    <a:pt x="165" y="63"/>
                    <a:pt x="153" y="65"/>
                  </a:cubicBezTo>
                  <a:cubicBezTo>
                    <a:pt x="151" y="45"/>
                    <a:pt x="141" y="0"/>
                    <a:pt x="116" y="4"/>
                  </a:cubicBezTo>
                  <a:cubicBezTo>
                    <a:pt x="116" y="4"/>
                    <a:pt x="114" y="5"/>
                    <a:pt x="112" y="6"/>
                  </a:cubicBezTo>
                  <a:cubicBezTo>
                    <a:pt x="113" y="69"/>
                    <a:pt x="113" y="69"/>
                    <a:pt x="113" y="69"/>
                  </a:cubicBezTo>
                  <a:cubicBezTo>
                    <a:pt x="112" y="69"/>
                    <a:pt x="112" y="69"/>
                    <a:pt x="111" y="69"/>
                  </a:cubicBezTo>
                  <a:cubicBezTo>
                    <a:pt x="104" y="20"/>
                    <a:pt x="104" y="20"/>
                    <a:pt x="104" y="20"/>
                  </a:cubicBezTo>
                  <a:cubicBezTo>
                    <a:pt x="106" y="15"/>
                    <a:pt x="106" y="15"/>
                    <a:pt x="106" y="15"/>
                  </a:cubicBezTo>
                  <a:cubicBezTo>
                    <a:pt x="102" y="9"/>
                    <a:pt x="102" y="9"/>
                    <a:pt x="102" y="9"/>
                  </a:cubicBezTo>
                  <a:cubicBezTo>
                    <a:pt x="95" y="9"/>
                    <a:pt x="95" y="9"/>
                    <a:pt x="95" y="9"/>
                  </a:cubicBezTo>
                  <a:cubicBezTo>
                    <a:pt x="91" y="15"/>
                    <a:pt x="91" y="15"/>
                    <a:pt x="91" y="15"/>
                  </a:cubicBezTo>
                  <a:cubicBezTo>
                    <a:pt x="93" y="19"/>
                    <a:pt x="93" y="19"/>
                    <a:pt x="93" y="19"/>
                  </a:cubicBezTo>
                  <a:cubicBezTo>
                    <a:pt x="94" y="66"/>
                    <a:pt x="94" y="66"/>
                    <a:pt x="94" y="66"/>
                  </a:cubicBezTo>
                  <a:cubicBezTo>
                    <a:pt x="95" y="71"/>
                    <a:pt x="95" y="71"/>
                    <a:pt x="95" y="71"/>
                  </a:cubicBezTo>
                  <a:cubicBezTo>
                    <a:pt x="93" y="71"/>
                    <a:pt x="92" y="71"/>
                    <a:pt x="90" y="71"/>
                  </a:cubicBezTo>
                  <a:cubicBezTo>
                    <a:pt x="70" y="5"/>
                    <a:pt x="70" y="5"/>
                    <a:pt x="70" y="5"/>
                  </a:cubicBezTo>
                  <a:cubicBezTo>
                    <a:pt x="69" y="5"/>
                    <a:pt x="55" y="4"/>
                    <a:pt x="54" y="4"/>
                  </a:cubicBezTo>
                  <a:cubicBezTo>
                    <a:pt x="0" y="17"/>
                    <a:pt x="9" y="103"/>
                    <a:pt x="15" y="114"/>
                  </a:cubicBezTo>
                  <a:cubicBezTo>
                    <a:pt x="14" y="116"/>
                    <a:pt x="18" y="117"/>
                    <a:pt x="23" y="117"/>
                  </a:cubicBezTo>
                  <a:cubicBezTo>
                    <a:pt x="26" y="148"/>
                    <a:pt x="28" y="171"/>
                    <a:pt x="28" y="172"/>
                  </a:cubicBezTo>
                  <a:cubicBezTo>
                    <a:pt x="28" y="173"/>
                    <a:pt x="28" y="173"/>
                    <a:pt x="28" y="173"/>
                  </a:cubicBezTo>
                  <a:cubicBezTo>
                    <a:pt x="30" y="177"/>
                    <a:pt x="31" y="202"/>
                    <a:pt x="41" y="205"/>
                  </a:cubicBezTo>
                  <a:cubicBezTo>
                    <a:pt x="54" y="307"/>
                    <a:pt x="54" y="307"/>
                    <a:pt x="54" y="307"/>
                  </a:cubicBezTo>
                  <a:cubicBezTo>
                    <a:pt x="83" y="306"/>
                    <a:pt x="83" y="306"/>
                    <a:pt x="83" y="306"/>
                  </a:cubicBezTo>
                  <a:cubicBezTo>
                    <a:pt x="82" y="211"/>
                    <a:pt x="82" y="211"/>
                    <a:pt x="82" y="211"/>
                  </a:cubicBezTo>
                  <a:cubicBezTo>
                    <a:pt x="82" y="211"/>
                    <a:pt x="82" y="211"/>
                    <a:pt x="83" y="211"/>
                  </a:cubicBezTo>
                  <a:cubicBezTo>
                    <a:pt x="84" y="211"/>
                    <a:pt x="85" y="211"/>
                    <a:pt x="86" y="210"/>
                  </a:cubicBezTo>
                  <a:cubicBezTo>
                    <a:pt x="98" y="307"/>
                    <a:pt x="98" y="307"/>
                    <a:pt x="98" y="307"/>
                  </a:cubicBezTo>
                  <a:cubicBezTo>
                    <a:pt x="122" y="307"/>
                    <a:pt x="122" y="307"/>
                    <a:pt x="122" y="307"/>
                  </a:cubicBezTo>
                  <a:cubicBezTo>
                    <a:pt x="132" y="186"/>
                    <a:pt x="132" y="186"/>
                    <a:pt x="132" y="186"/>
                  </a:cubicBezTo>
                  <a:cubicBezTo>
                    <a:pt x="134" y="181"/>
                    <a:pt x="137" y="177"/>
                    <a:pt x="138" y="173"/>
                  </a:cubicBezTo>
                  <a:cubicBezTo>
                    <a:pt x="138" y="172"/>
                    <a:pt x="138" y="172"/>
                    <a:pt x="138" y="172"/>
                  </a:cubicBezTo>
                  <a:cubicBezTo>
                    <a:pt x="138" y="171"/>
                    <a:pt x="140" y="156"/>
                    <a:pt x="142" y="134"/>
                  </a:cubicBezTo>
                  <a:cubicBezTo>
                    <a:pt x="142" y="103"/>
                    <a:pt x="142" y="103"/>
                    <a:pt x="142" y="103"/>
                  </a:cubicBezTo>
                  <a:cubicBezTo>
                    <a:pt x="142" y="103"/>
                    <a:pt x="142" y="102"/>
                    <a:pt x="142" y="102"/>
                  </a:cubicBezTo>
                  <a:cubicBezTo>
                    <a:pt x="143" y="122"/>
                    <a:pt x="142" y="147"/>
                    <a:pt x="145" y="147"/>
                  </a:cubicBezTo>
                  <a:cubicBezTo>
                    <a:pt x="149" y="148"/>
                    <a:pt x="154" y="149"/>
                    <a:pt x="153" y="139"/>
                  </a:cubicBezTo>
                  <a:cubicBezTo>
                    <a:pt x="152" y="131"/>
                    <a:pt x="152" y="119"/>
                    <a:pt x="153" y="113"/>
                  </a:cubicBezTo>
                  <a:cubicBezTo>
                    <a:pt x="153" y="110"/>
                    <a:pt x="154" y="105"/>
                    <a:pt x="154" y="100"/>
                  </a:cubicBezTo>
                  <a:cubicBezTo>
                    <a:pt x="165" y="98"/>
                    <a:pt x="174" y="96"/>
                    <a:pt x="181" y="94"/>
                  </a:cubicBezTo>
                  <a:cubicBezTo>
                    <a:pt x="182" y="84"/>
                    <a:pt x="181" y="68"/>
                    <a:pt x="182" y="61"/>
                  </a:cubicBezTo>
                  <a:close/>
                  <a:moveTo>
                    <a:pt x="25" y="123"/>
                  </a:moveTo>
                  <a:cubicBezTo>
                    <a:pt x="24" y="119"/>
                    <a:pt x="24" y="119"/>
                    <a:pt x="24" y="119"/>
                  </a:cubicBezTo>
                  <a:cubicBezTo>
                    <a:pt x="55" y="118"/>
                    <a:pt x="55" y="118"/>
                    <a:pt x="55" y="118"/>
                  </a:cubicBezTo>
                  <a:lnTo>
                    <a:pt x="25" y="123"/>
                  </a:lnTo>
                  <a:close/>
                  <a:moveTo>
                    <a:pt x="82" y="211"/>
                  </a:moveTo>
                  <a:cubicBezTo>
                    <a:pt x="82" y="210"/>
                    <a:pt x="82" y="210"/>
                    <a:pt x="82" y="210"/>
                  </a:cubicBezTo>
                  <a:cubicBezTo>
                    <a:pt x="83" y="210"/>
                    <a:pt x="82" y="211"/>
                    <a:pt x="82" y="211"/>
                  </a:cubicBezTo>
                  <a:close/>
                  <a:moveTo>
                    <a:pt x="114" y="69"/>
                  </a:moveTo>
                  <a:cubicBezTo>
                    <a:pt x="114" y="66"/>
                    <a:pt x="114" y="66"/>
                    <a:pt x="114" y="66"/>
                  </a:cubicBezTo>
                  <a:cubicBezTo>
                    <a:pt x="141" y="67"/>
                    <a:pt x="141" y="67"/>
                    <a:pt x="141" y="67"/>
                  </a:cubicBezTo>
                  <a:lnTo>
                    <a:pt x="114"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69" name="Freeform 146"/>
            <p:cNvSpPr>
              <a:spLocks noEditPoints="1"/>
            </p:cNvSpPr>
            <p:nvPr/>
          </p:nvSpPr>
          <p:spPr bwMode="auto">
            <a:xfrm>
              <a:off x="4302126" y="3024187"/>
              <a:ext cx="161925" cy="217488"/>
            </a:xfrm>
            <a:custGeom>
              <a:avLst/>
              <a:gdLst>
                <a:gd name="T0" fmla="*/ 93 w 93"/>
                <a:gd name="T1" fmla="*/ 31 h 125"/>
                <a:gd name="T2" fmla="*/ 16 w 93"/>
                <a:gd name="T3" fmla="*/ 22 h 125"/>
                <a:gd name="T4" fmla="*/ 11 w 93"/>
                <a:gd name="T5" fmla="*/ 60 h 125"/>
                <a:gd name="T6" fmla="*/ 8 w 93"/>
                <a:gd name="T7" fmla="*/ 73 h 125"/>
                <a:gd name="T8" fmla="*/ 11 w 93"/>
                <a:gd name="T9" fmla="*/ 87 h 125"/>
                <a:gd name="T10" fmla="*/ 14 w 93"/>
                <a:gd name="T11" fmla="*/ 84 h 125"/>
                <a:gd name="T12" fmla="*/ 52 w 93"/>
                <a:gd name="T13" fmla="*/ 125 h 125"/>
                <a:gd name="T14" fmla="*/ 88 w 93"/>
                <a:gd name="T15" fmla="*/ 82 h 125"/>
                <a:gd name="T16" fmla="*/ 91 w 93"/>
                <a:gd name="T17" fmla="*/ 59 h 125"/>
                <a:gd name="T18" fmla="*/ 90 w 93"/>
                <a:gd name="T19" fmla="*/ 59 h 125"/>
                <a:gd name="T20" fmla="*/ 90 w 93"/>
                <a:gd name="T21" fmla="*/ 47 h 125"/>
                <a:gd name="T22" fmla="*/ 58 w 93"/>
                <a:gd name="T23" fmla="*/ 39 h 125"/>
                <a:gd name="T24" fmla="*/ 62 w 93"/>
                <a:gd name="T25" fmla="*/ 42 h 125"/>
                <a:gd name="T26" fmla="*/ 93 w 93"/>
                <a:gd name="T27" fmla="*/ 31 h 125"/>
                <a:gd name="T28" fmla="*/ 12 w 93"/>
                <a:gd name="T29" fmla="*/ 59 h 125"/>
                <a:gd name="T30" fmla="*/ 12 w 93"/>
                <a:gd name="T31" fmla="*/ 59 h 125"/>
                <a:gd name="T32" fmla="*/ 12 w 93"/>
                <a:gd name="T33" fmla="*/ 56 h 125"/>
                <a:gd name="T34" fmla="*/ 12 w 93"/>
                <a:gd name="T35" fmla="*/ 59 h 125"/>
                <a:gd name="T36" fmla="*/ 12 w 93"/>
                <a:gd name="T37" fmla="*/ 56 h 125"/>
                <a:gd name="T38" fmla="*/ 12 w 93"/>
                <a:gd name="T39" fmla="*/ 51 h 125"/>
                <a:gd name="T40" fmla="*/ 12 w 93"/>
                <a:gd name="T41" fmla="*/ 53 h 125"/>
                <a:gd name="T42" fmla="*/ 12 w 93"/>
                <a:gd name="T43" fmla="*/ 56 h 125"/>
                <a:gd name="T44" fmla="*/ 16 w 93"/>
                <a:gd name="T45" fmla="*/ 35 h 125"/>
                <a:gd name="T46" fmla="*/ 19 w 93"/>
                <a:gd name="T47" fmla="*/ 33 h 125"/>
                <a:gd name="T48" fmla="*/ 16 w 93"/>
                <a:gd name="T49" fmla="*/ 3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125">
                  <a:moveTo>
                    <a:pt x="93" y="31"/>
                  </a:moveTo>
                  <a:cubicBezTo>
                    <a:pt x="93" y="31"/>
                    <a:pt x="59" y="0"/>
                    <a:pt x="16" y="22"/>
                  </a:cubicBezTo>
                  <a:cubicBezTo>
                    <a:pt x="13" y="24"/>
                    <a:pt x="0" y="49"/>
                    <a:pt x="11" y="60"/>
                  </a:cubicBezTo>
                  <a:cubicBezTo>
                    <a:pt x="9" y="60"/>
                    <a:pt x="8" y="66"/>
                    <a:pt x="8" y="73"/>
                  </a:cubicBezTo>
                  <a:cubicBezTo>
                    <a:pt x="8" y="81"/>
                    <a:pt x="10" y="87"/>
                    <a:pt x="11" y="87"/>
                  </a:cubicBezTo>
                  <a:cubicBezTo>
                    <a:pt x="12" y="87"/>
                    <a:pt x="13" y="86"/>
                    <a:pt x="14" y="84"/>
                  </a:cubicBezTo>
                  <a:cubicBezTo>
                    <a:pt x="20" y="107"/>
                    <a:pt x="40" y="125"/>
                    <a:pt x="52" y="125"/>
                  </a:cubicBezTo>
                  <a:cubicBezTo>
                    <a:pt x="66" y="125"/>
                    <a:pt x="85" y="108"/>
                    <a:pt x="88" y="82"/>
                  </a:cubicBezTo>
                  <a:cubicBezTo>
                    <a:pt x="89" y="85"/>
                    <a:pt x="93" y="59"/>
                    <a:pt x="91" y="59"/>
                  </a:cubicBezTo>
                  <a:cubicBezTo>
                    <a:pt x="90" y="59"/>
                    <a:pt x="90" y="59"/>
                    <a:pt x="90" y="59"/>
                  </a:cubicBezTo>
                  <a:cubicBezTo>
                    <a:pt x="90" y="56"/>
                    <a:pt x="90" y="52"/>
                    <a:pt x="90" y="47"/>
                  </a:cubicBezTo>
                  <a:cubicBezTo>
                    <a:pt x="83" y="53"/>
                    <a:pt x="71" y="46"/>
                    <a:pt x="58" y="39"/>
                  </a:cubicBezTo>
                  <a:cubicBezTo>
                    <a:pt x="59" y="40"/>
                    <a:pt x="61" y="41"/>
                    <a:pt x="62" y="42"/>
                  </a:cubicBezTo>
                  <a:cubicBezTo>
                    <a:pt x="84" y="53"/>
                    <a:pt x="93" y="31"/>
                    <a:pt x="93" y="31"/>
                  </a:cubicBezTo>
                  <a:close/>
                  <a:moveTo>
                    <a:pt x="12" y="59"/>
                  </a:moveTo>
                  <a:cubicBezTo>
                    <a:pt x="12" y="59"/>
                    <a:pt x="12" y="59"/>
                    <a:pt x="12" y="59"/>
                  </a:cubicBezTo>
                  <a:cubicBezTo>
                    <a:pt x="12" y="59"/>
                    <a:pt x="12" y="57"/>
                    <a:pt x="12" y="56"/>
                  </a:cubicBezTo>
                  <a:cubicBezTo>
                    <a:pt x="12" y="57"/>
                    <a:pt x="12" y="58"/>
                    <a:pt x="12" y="59"/>
                  </a:cubicBezTo>
                  <a:close/>
                  <a:moveTo>
                    <a:pt x="12" y="56"/>
                  </a:moveTo>
                  <a:cubicBezTo>
                    <a:pt x="12" y="54"/>
                    <a:pt x="12" y="53"/>
                    <a:pt x="12" y="51"/>
                  </a:cubicBezTo>
                  <a:cubicBezTo>
                    <a:pt x="12" y="52"/>
                    <a:pt x="12" y="52"/>
                    <a:pt x="12" y="53"/>
                  </a:cubicBezTo>
                  <a:cubicBezTo>
                    <a:pt x="12" y="54"/>
                    <a:pt x="12" y="55"/>
                    <a:pt x="12" y="56"/>
                  </a:cubicBezTo>
                  <a:close/>
                  <a:moveTo>
                    <a:pt x="16" y="35"/>
                  </a:moveTo>
                  <a:cubicBezTo>
                    <a:pt x="17" y="34"/>
                    <a:pt x="18" y="33"/>
                    <a:pt x="19" y="33"/>
                  </a:cubicBezTo>
                  <a:cubicBezTo>
                    <a:pt x="18" y="33"/>
                    <a:pt x="17" y="34"/>
                    <a:pt x="1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0" name="Freeform 147"/>
            <p:cNvSpPr/>
            <p:nvPr/>
          </p:nvSpPr>
          <p:spPr bwMode="auto">
            <a:xfrm>
              <a:off x="4418013" y="3775075"/>
              <a:ext cx="80963" cy="30163"/>
            </a:xfrm>
            <a:custGeom>
              <a:avLst/>
              <a:gdLst>
                <a:gd name="T0" fmla="*/ 22 w 47"/>
                <a:gd name="T1" fmla="*/ 0 h 17"/>
                <a:gd name="T2" fmla="*/ 0 w 47"/>
                <a:gd name="T3" fmla="*/ 0 h 17"/>
                <a:gd name="T4" fmla="*/ 1 w 47"/>
                <a:gd name="T5" fmla="*/ 1 h 17"/>
                <a:gd name="T6" fmla="*/ 1 w 47"/>
                <a:gd name="T7" fmla="*/ 9 h 17"/>
                <a:gd name="T8" fmla="*/ 6 w 47"/>
                <a:gd name="T9" fmla="*/ 10 h 17"/>
                <a:gd name="T10" fmla="*/ 9 w 47"/>
                <a:gd name="T11" fmla="*/ 9 h 17"/>
                <a:gd name="T12" fmla="*/ 30 w 47"/>
                <a:gd name="T13" fmla="*/ 17 h 17"/>
                <a:gd name="T14" fmla="*/ 22 w 47"/>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17">
                  <a:moveTo>
                    <a:pt x="22" y="0"/>
                  </a:moveTo>
                  <a:cubicBezTo>
                    <a:pt x="0" y="0"/>
                    <a:pt x="0" y="0"/>
                    <a:pt x="0" y="0"/>
                  </a:cubicBezTo>
                  <a:cubicBezTo>
                    <a:pt x="1" y="1"/>
                    <a:pt x="1" y="1"/>
                    <a:pt x="1" y="1"/>
                  </a:cubicBezTo>
                  <a:cubicBezTo>
                    <a:pt x="1" y="1"/>
                    <a:pt x="0" y="3"/>
                    <a:pt x="1" y="9"/>
                  </a:cubicBezTo>
                  <a:cubicBezTo>
                    <a:pt x="2" y="10"/>
                    <a:pt x="5" y="10"/>
                    <a:pt x="6" y="10"/>
                  </a:cubicBezTo>
                  <a:cubicBezTo>
                    <a:pt x="7" y="10"/>
                    <a:pt x="6" y="7"/>
                    <a:pt x="9" y="9"/>
                  </a:cubicBezTo>
                  <a:cubicBezTo>
                    <a:pt x="15" y="14"/>
                    <a:pt x="21" y="17"/>
                    <a:pt x="30" y="17"/>
                  </a:cubicBezTo>
                  <a:cubicBezTo>
                    <a:pt x="47" y="15"/>
                    <a:pt x="22"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1" name="Freeform 148"/>
            <p:cNvSpPr/>
            <p:nvPr/>
          </p:nvSpPr>
          <p:spPr bwMode="auto">
            <a:xfrm>
              <a:off x="4335463" y="3775075"/>
              <a:ext cx="92075" cy="30163"/>
            </a:xfrm>
            <a:custGeom>
              <a:avLst/>
              <a:gdLst>
                <a:gd name="T0" fmla="*/ 25 w 53"/>
                <a:gd name="T1" fmla="*/ 0 h 17"/>
                <a:gd name="T2" fmla="*/ 0 w 53"/>
                <a:gd name="T3" fmla="*/ 0 h 17"/>
                <a:gd name="T4" fmla="*/ 1 w 53"/>
                <a:gd name="T5" fmla="*/ 1 h 17"/>
                <a:gd name="T6" fmla="*/ 2 w 53"/>
                <a:gd name="T7" fmla="*/ 9 h 17"/>
                <a:gd name="T8" fmla="*/ 7 w 53"/>
                <a:gd name="T9" fmla="*/ 9 h 17"/>
                <a:gd name="T10" fmla="*/ 10 w 53"/>
                <a:gd name="T11" fmla="*/ 9 h 17"/>
                <a:gd name="T12" fmla="*/ 34 w 53"/>
                <a:gd name="T13" fmla="*/ 16 h 17"/>
                <a:gd name="T14" fmla="*/ 25 w 53"/>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7">
                  <a:moveTo>
                    <a:pt x="25" y="0"/>
                  </a:moveTo>
                  <a:cubicBezTo>
                    <a:pt x="0" y="0"/>
                    <a:pt x="0" y="0"/>
                    <a:pt x="0" y="0"/>
                  </a:cubicBezTo>
                  <a:cubicBezTo>
                    <a:pt x="1" y="1"/>
                    <a:pt x="1" y="1"/>
                    <a:pt x="1" y="1"/>
                  </a:cubicBezTo>
                  <a:cubicBezTo>
                    <a:pt x="1" y="1"/>
                    <a:pt x="0" y="3"/>
                    <a:pt x="2" y="9"/>
                  </a:cubicBezTo>
                  <a:cubicBezTo>
                    <a:pt x="2" y="9"/>
                    <a:pt x="6" y="9"/>
                    <a:pt x="7" y="9"/>
                  </a:cubicBezTo>
                  <a:cubicBezTo>
                    <a:pt x="8" y="9"/>
                    <a:pt x="7" y="7"/>
                    <a:pt x="10" y="9"/>
                  </a:cubicBezTo>
                  <a:cubicBezTo>
                    <a:pt x="17" y="13"/>
                    <a:pt x="23" y="17"/>
                    <a:pt x="34" y="16"/>
                  </a:cubicBezTo>
                  <a:cubicBezTo>
                    <a:pt x="53" y="15"/>
                    <a:pt x="25" y="0"/>
                    <a:pt x="2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2" name="Freeform 149"/>
            <p:cNvSpPr/>
            <p:nvPr/>
          </p:nvSpPr>
          <p:spPr bwMode="auto">
            <a:xfrm>
              <a:off x="4491038" y="3492500"/>
              <a:ext cx="17463" cy="14288"/>
            </a:xfrm>
            <a:custGeom>
              <a:avLst/>
              <a:gdLst>
                <a:gd name="T0" fmla="*/ 0 w 11"/>
                <a:gd name="T1" fmla="*/ 9 h 9"/>
                <a:gd name="T2" fmla="*/ 11 w 11"/>
                <a:gd name="T3" fmla="*/ 0 h 9"/>
                <a:gd name="T4" fmla="*/ 3 w 11"/>
                <a:gd name="T5" fmla="*/ 0 h 9"/>
                <a:gd name="T6" fmla="*/ 0 w 11"/>
                <a:gd name="T7" fmla="*/ 9 h 9"/>
              </a:gdLst>
              <a:ahLst/>
              <a:cxnLst>
                <a:cxn ang="0">
                  <a:pos x="T0" y="T1"/>
                </a:cxn>
                <a:cxn ang="0">
                  <a:pos x="T2" y="T3"/>
                </a:cxn>
                <a:cxn ang="0">
                  <a:pos x="T4" y="T5"/>
                </a:cxn>
                <a:cxn ang="0">
                  <a:pos x="T6" y="T7"/>
                </a:cxn>
              </a:cxnLst>
              <a:rect l="0" t="0" r="r" b="b"/>
              <a:pathLst>
                <a:path w="11" h="9">
                  <a:moveTo>
                    <a:pt x="0" y="9"/>
                  </a:moveTo>
                  <a:lnTo>
                    <a:pt x="11" y="0"/>
                  </a:lnTo>
                  <a:lnTo>
                    <a:pt x="3"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3" name="Freeform 150"/>
            <p:cNvSpPr/>
            <p:nvPr/>
          </p:nvSpPr>
          <p:spPr bwMode="auto">
            <a:xfrm>
              <a:off x="4564063" y="3495675"/>
              <a:ext cx="146050" cy="120650"/>
            </a:xfrm>
            <a:custGeom>
              <a:avLst/>
              <a:gdLst>
                <a:gd name="T0" fmla="*/ 68 w 84"/>
                <a:gd name="T1" fmla="*/ 69 h 69"/>
                <a:gd name="T2" fmla="*/ 76 w 84"/>
                <a:gd name="T3" fmla="*/ 47 h 69"/>
                <a:gd name="T4" fmla="*/ 79 w 84"/>
                <a:gd name="T5" fmla="*/ 42 h 69"/>
                <a:gd name="T6" fmla="*/ 81 w 84"/>
                <a:gd name="T7" fmla="*/ 38 h 69"/>
                <a:gd name="T8" fmla="*/ 82 w 84"/>
                <a:gd name="T9" fmla="*/ 37 h 69"/>
                <a:gd name="T10" fmla="*/ 84 w 84"/>
                <a:gd name="T11" fmla="*/ 35 h 69"/>
                <a:gd name="T12" fmla="*/ 80 w 84"/>
                <a:gd name="T13" fmla="*/ 25 h 69"/>
                <a:gd name="T14" fmla="*/ 43 w 84"/>
                <a:gd name="T15" fmla="*/ 6 h 69"/>
                <a:gd name="T16" fmla="*/ 43 w 84"/>
                <a:gd name="T17" fmla="*/ 6 h 69"/>
                <a:gd name="T18" fmla="*/ 50 w 84"/>
                <a:gd name="T19" fmla="*/ 2 h 69"/>
                <a:gd name="T20" fmla="*/ 14 w 84"/>
                <a:gd name="T21" fmla="*/ 17 h 69"/>
                <a:gd name="T22" fmla="*/ 12 w 84"/>
                <a:gd name="T23" fmla="*/ 18 h 69"/>
                <a:gd name="T24" fmla="*/ 13 w 84"/>
                <a:gd name="T25" fmla="*/ 18 h 69"/>
                <a:gd name="T26" fmla="*/ 9 w 84"/>
                <a:gd name="T27" fmla="*/ 25 h 69"/>
                <a:gd name="T28" fmla="*/ 2 w 84"/>
                <a:gd name="T29" fmla="*/ 69 h 69"/>
                <a:gd name="T30" fmla="*/ 4 w 84"/>
                <a:gd name="T31" fmla="*/ 69 h 69"/>
                <a:gd name="T32" fmla="*/ 17 w 84"/>
                <a:gd name="T33" fmla="*/ 69 h 69"/>
                <a:gd name="T34" fmla="*/ 17 w 84"/>
                <a:gd name="T35" fmla="*/ 68 h 69"/>
                <a:gd name="T36" fmla="*/ 17 w 84"/>
                <a:gd name="T37" fmla="*/ 69 h 69"/>
                <a:gd name="T38" fmla="*/ 68 w 84"/>
                <a:gd name="T3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69">
                  <a:moveTo>
                    <a:pt x="68" y="69"/>
                  </a:moveTo>
                  <a:cubicBezTo>
                    <a:pt x="69" y="63"/>
                    <a:pt x="72" y="55"/>
                    <a:pt x="76" y="47"/>
                  </a:cubicBezTo>
                  <a:cubicBezTo>
                    <a:pt x="76" y="45"/>
                    <a:pt x="77" y="43"/>
                    <a:pt x="79" y="42"/>
                  </a:cubicBezTo>
                  <a:cubicBezTo>
                    <a:pt x="79" y="40"/>
                    <a:pt x="80" y="39"/>
                    <a:pt x="81" y="38"/>
                  </a:cubicBezTo>
                  <a:cubicBezTo>
                    <a:pt x="81" y="38"/>
                    <a:pt x="82" y="38"/>
                    <a:pt x="82" y="37"/>
                  </a:cubicBezTo>
                  <a:cubicBezTo>
                    <a:pt x="83" y="36"/>
                    <a:pt x="83" y="36"/>
                    <a:pt x="84" y="35"/>
                  </a:cubicBezTo>
                  <a:cubicBezTo>
                    <a:pt x="83" y="32"/>
                    <a:pt x="82" y="29"/>
                    <a:pt x="80" y="25"/>
                  </a:cubicBezTo>
                  <a:cubicBezTo>
                    <a:pt x="72" y="6"/>
                    <a:pt x="54" y="5"/>
                    <a:pt x="43" y="6"/>
                  </a:cubicBezTo>
                  <a:cubicBezTo>
                    <a:pt x="43" y="6"/>
                    <a:pt x="43" y="6"/>
                    <a:pt x="43" y="6"/>
                  </a:cubicBezTo>
                  <a:cubicBezTo>
                    <a:pt x="45" y="4"/>
                    <a:pt x="48" y="3"/>
                    <a:pt x="50" y="2"/>
                  </a:cubicBezTo>
                  <a:cubicBezTo>
                    <a:pt x="50" y="2"/>
                    <a:pt x="28" y="0"/>
                    <a:pt x="14" y="17"/>
                  </a:cubicBezTo>
                  <a:cubicBezTo>
                    <a:pt x="13" y="17"/>
                    <a:pt x="13" y="18"/>
                    <a:pt x="12" y="18"/>
                  </a:cubicBezTo>
                  <a:cubicBezTo>
                    <a:pt x="12" y="18"/>
                    <a:pt x="13" y="18"/>
                    <a:pt x="13" y="18"/>
                  </a:cubicBezTo>
                  <a:cubicBezTo>
                    <a:pt x="11" y="20"/>
                    <a:pt x="10" y="22"/>
                    <a:pt x="9" y="25"/>
                  </a:cubicBezTo>
                  <a:cubicBezTo>
                    <a:pt x="0" y="44"/>
                    <a:pt x="0" y="57"/>
                    <a:pt x="2" y="69"/>
                  </a:cubicBezTo>
                  <a:cubicBezTo>
                    <a:pt x="2" y="69"/>
                    <a:pt x="3" y="69"/>
                    <a:pt x="4" y="69"/>
                  </a:cubicBezTo>
                  <a:cubicBezTo>
                    <a:pt x="17" y="69"/>
                    <a:pt x="17" y="69"/>
                    <a:pt x="17" y="69"/>
                  </a:cubicBezTo>
                  <a:cubicBezTo>
                    <a:pt x="17" y="69"/>
                    <a:pt x="17" y="68"/>
                    <a:pt x="17" y="68"/>
                  </a:cubicBezTo>
                  <a:cubicBezTo>
                    <a:pt x="17" y="68"/>
                    <a:pt x="17" y="69"/>
                    <a:pt x="17" y="69"/>
                  </a:cubicBezTo>
                  <a:lnTo>
                    <a:pt x="68"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4" name="Freeform 151"/>
            <p:cNvSpPr/>
            <p:nvPr/>
          </p:nvSpPr>
          <p:spPr bwMode="auto">
            <a:xfrm>
              <a:off x="4786313" y="3475037"/>
              <a:ext cx="131763" cy="141288"/>
            </a:xfrm>
            <a:custGeom>
              <a:avLst/>
              <a:gdLst>
                <a:gd name="T0" fmla="*/ 67 w 76"/>
                <a:gd name="T1" fmla="*/ 45 h 81"/>
                <a:gd name="T2" fmla="*/ 72 w 76"/>
                <a:gd name="T3" fmla="*/ 41 h 81"/>
                <a:gd name="T4" fmla="*/ 74 w 76"/>
                <a:gd name="T5" fmla="*/ 40 h 81"/>
                <a:gd name="T6" fmla="*/ 76 w 76"/>
                <a:gd name="T7" fmla="*/ 27 h 81"/>
                <a:gd name="T8" fmla="*/ 12 w 76"/>
                <a:gd name="T9" fmla="*/ 20 h 81"/>
                <a:gd name="T10" fmla="*/ 0 w 76"/>
                <a:gd name="T11" fmla="*/ 29 h 81"/>
                <a:gd name="T12" fmla="*/ 1 w 76"/>
                <a:gd name="T13" fmla="*/ 38 h 81"/>
                <a:gd name="T14" fmla="*/ 28 w 76"/>
                <a:gd name="T15" fmla="*/ 59 h 81"/>
                <a:gd name="T16" fmla="*/ 35 w 76"/>
                <a:gd name="T17" fmla="*/ 81 h 81"/>
                <a:gd name="T18" fmla="*/ 61 w 76"/>
                <a:gd name="T19" fmla="*/ 81 h 81"/>
                <a:gd name="T20" fmla="*/ 64 w 76"/>
                <a:gd name="T21" fmla="*/ 72 h 81"/>
                <a:gd name="T22" fmla="*/ 65 w 76"/>
                <a:gd name="T23" fmla="*/ 70 h 81"/>
                <a:gd name="T24" fmla="*/ 62 w 76"/>
                <a:gd name="T25" fmla="*/ 55 h 81"/>
                <a:gd name="T26" fmla="*/ 67 w 76"/>
                <a:gd name="T27" fmla="*/ 4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6" h="81">
                  <a:moveTo>
                    <a:pt x="67" y="45"/>
                  </a:moveTo>
                  <a:cubicBezTo>
                    <a:pt x="68" y="44"/>
                    <a:pt x="70" y="42"/>
                    <a:pt x="72" y="41"/>
                  </a:cubicBezTo>
                  <a:cubicBezTo>
                    <a:pt x="73" y="41"/>
                    <a:pt x="73" y="40"/>
                    <a:pt x="74" y="40"/>
                  </a:cubicBezTo>
                  <a:cubicBezTo>
                    <a:pt x="75" y="33"/>
                    <a:pt x="76" y="27"/>
                    <a:pt x="76" y="27"/>
                  </a:cubicBezTo>
                  <a:cubicBezTo>
                    <a:pt x="76" y="27"/>
                    <a:pt x="51" y="0"/>
                    <a:pt x="12" y="20"/>
                  </a:cubicBezTo>
                  <a:cubicBezTo>
                    <a:pt x="9" y="22"/>
                    <a:pt x="4" y="27"/>
                    <a:pt x="0" y="29"/>
                  </a:cubicBezTo>
                  <a:cubicBezTo>
                    <a:pt x="0" y="29"/>
                    <a:pt x="1" y="33"/>
                    <a:pt x="1" y="38"/>
                  </a:cubicBezTo>
                  <a:cubicBezTo>
                    <a:pt x="11" y="40"/>
                    <a:pt x="22" y="45"/>
                    <a:pt x="28" y="59"/>
                  </a:cubicBezTo>
                  <a:cubicBezTo>
                    <a:pt x="32" y="67"/>
                    <a:pt x="34" y="74"/>
                    <a:pt x="35" y="81"/>
                  </a:cubicBezTo>
                  <a:cubicBezTo>
                    <a:pt x="61" y="81"/>
                    <a:pt x="61" y="81"/>
                    <a:pt x="61" y="81"/>
                  </a:cubicBezTo>
                  <a:cubicBezTo>
                    <a:pt x="62" y="77"/>
                    <a:pt x="63" y="74"/>
                    <a:pt x="64" y="72"/>
                  </a:cubicBezTo>
                  <a:cubicBezTo>
                    <a:pt x="64" y="71"/>
                    <a:pt x="65" y="71"/>
                    <a:pt x="65" y="70"/>
                  </a:cubicBezTo>
                  <a:cubicBezTo>
                    <a:pt x="64" y="62"/>
                    <a:pt x="62" y="55"/>
                    <a:pt x="62" y="55"/>
                  </a:cubicBezTo>
                  <a:cubicBezTo>
                    <a:pt x="61" y="51"/>
                    <a:pt x="63" y="47"/>
                    <a:pt x="67"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5" name="Freeform 152"/>
            <p:cNvSpPr/>
            <p:nvPr/>
          </p:nvSpPr>
          <p:spPr bwMode="auto">
            <a:xfrm>
              <a:off x="4545013" y="3633787"/>
              <a:ext cx="138113" cy="123825"/>
            </a:xfrm>
            <a:custGeom>
              <a:avLst/>
              <a:gdLst>
                <a:gd name="T0" fmla="*/ 78 w 79"/>
                <a:gd name="T1" fmla="*/ 0 h 71"/>
                <a:gd name="T2" fmla="*/ 15 w 79"/>
                <a:gd name="T3" fmla="*/ 0 h 71"/>
                <a:gd name="T4" fmla="*/ 0 w 79"/>
                <a:gd name="T5" fmla="*/ 14 h 71"/>
                <a:gd name="T6" fmla="*/ 0 w 79"/>
                <a:gd name="T7" fmla="*/ 56 h 71"/>
                <a:gd name="T8" fmla="*/ 15 w 79"/>
                <a:gd name="T9" fmla="*/ 71 h 71"/>
                <a:gd name="T10" fmla="*/ 61 w 79"/>
                <a:gd name="T11" fmla="*/ 71 h 71"/>
                <a:gd name="T12" fmla="*/ 61 w 79"/>
                <a:gd name="T13" fmla="*/ 38 h 71"/>
                <a:gd name="T14" fmla="*/ 79 w 79"/>
                <a:gd name="T15" fmla="*/ 15 h 71"/>
                <a:gd name="T16" fmla="*/ 78 w 79"/>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71">
                  <a:moveTo>
                    <a:pt x="78" y="0"/>
                  </a:moveTo>
                  <a:cubicBezTo>
                    <a:pt x="15" y="0"/>
                    <a:pt x="15" y="0"/>
                    <a:pt x="15" y="0"/>
                  </a:cubicBezTo>
                  <a:cubicBezTo>
                    <a:pt x="7" y="0"/>
                    <a:pt x="0" y="6"/>
                    <a:pt x="0" y="14"/>
                  </a:cubicBezTo>
                  <a:cubicBezTo>
                    <a:pt x="0" y="56"/>
                    <a:pt x="0" y="56"/>
                    <a:pt x="0" y="56"/>
                  </a:cubicBezTo>
                  <a:cubicBezTo>
                    <a:pt x="0" y="64"/>
                    <a:pt x="7" y="71"/>
                    <a:pt x="15" y="71"/>
                  </a:cubicBezTo>
                  <a:cubicBezTo>
                    <a:pt x="61" y="71"/>
                    <a:pt x="61" y="71"/>
                    <a:pt x="61" y="71"/>
                  </a:cubicBezTo>
                  <a:cubicBezTo>
                    <a:pt x="61" y="38"/>
                    <a:pt x="61" y="38"/>
                    <a:pt x="61" y="38"/>
                  </a:cubicBezTo>
                  <a:cubicBezTo>
                    <a:pt x="61" y="27"/>
                    <a:pt x="69" y="17"/>
                    <a:pt x="79" y="15"/>
                  </a:cubicBezTo>
                  <a:cubicBezTo>
                    <a:pt x="79" y="10"/>
                    <a:pt x="78" y="5"/>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6" name="Freeform 153"/>
            <p:cNvSpPr/>
            <p:nvPr/>
          </p:nvSpPr>
          <p:spPr bwMode="auto">
            <a:xfrm>
              <a:off x="5018088" y="3495675"/>
              <a:ext cx="125413" cy="120650"/>
            </a:xfrm>
            <a:custGeom>
              <a:avLst/>
              <a:gdLst>
                <a:gd name="T0" fmla="*/ 23 w 72"/>
                <a:gd name="T1" fmla="*/ 69 h 69"/>
                <a:gd name="T2" fmla="*/ 57 w 72"/>
                <a:gd name="T3" fmla="*/ 69 h 69"/>
                <a:gd name="T4" fmla="*/ 64 w 72"/>
                <a:gd name="T5" fmla="*/ 47 h 69"/>
                <a:gd name="T6" fmla="*/ 67 w 72"/>
                <a:gd name="T7" fmla="*/ 42 h 69"/>
                <a:gd name="T8" fmla="*/ 69 w 72"/>
                <a:gd name="T9" fmla="*/ 38 h 69"/>
                <a:gd name="T10" fmla="*/ 70 w 72"/>
                <a:gd name="T11" fmla="*/ 37 h 69"/>
                <a:gd name="T12" fmla="*/ 72 w 72"/>
                <a:gd name="T13" fmla="*/ 35 h 69"/>
                <a:gd name="T14" fmla="*/ 68 w 72"/>
                <a:gd name="T15" fmla="*/ 25 h 69"/>
                <a:gd name="T16" fmla="*/ 32 w 72"/>
                <a:gd name="T17" fmla="*/ 6 h 69"/>
                <a:gd name="T18" fmla="*/ 31 w 72"/>
                <a:gd name="T19" fmla="*/ 6 h 69"/>
                <a:gd name="T20" fmla="*/ 39 w 72"/>
                <a:gd name="T21" fmla="*/ 2 h 69"/>
                <a:gd name="T22" fmla="*/ 2 w 72"/>
                <a:gd name="T23" fmla="*/ 17 h 69"/>
                <a:gd name="T24" fmla="*/ 0 w 72"/>
                <a:gd name="T25" fmla="*/ 18 h 69"/>
                <a:gd name="T26" fmla="*/ 1 w 72"/>
                <a:gd name="T27" fmla="*/ 18 h 69"/>
                <a:gd name="T28" fmla="*/ 0 w 72"/>
                <a:gd name="T29" fmla="*/ 20 h 69"/>
                <a:gd name="T30" fmla="*/ 20 w 72"/>
                <a:gd name="T31" fmla="*/ 33 h 69"/>
                <a:gd name="T32" fmla="*/ 22 w 72"/>
                <a:gd name="T33" fmla="*/ 40 h 69"/>
                <a:gd name="T34" fmla="*/ 20 w 72"/>
                <a:gd name="T35" fmla="*/ 60 h 69"/>
                <a:gd name="T36" fmla="*/ 23 w 72"/>
                <a:gd name="T37"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69">
                  <a:moveTo>
                    <a:pt x="23" y="69"/>
                  </a:moveTo>
                  <a:cubicBezTo>
                    <a:pt x="57" y="69"/>
                    <a:pt x="57" y="69"/>
                    <a:pt x="57" y="69"/>
                  </a:cubicBezTo>
                  <a:cubicBezTo>
                    <a:pt x="58" y="63"/>
                    <a:pt x="60" y="55"/>
                    <a:pt x="64" y="47"/>
                  </a:cubicBezTo>
                  <a:cubicBezTo>
                    <a:pt x="65" y="45"/>
                    <a:pt x="66" y="43"/>
                    <a:pt x="67" y="42"/>
                  </a:cubicBezTo>
                  <a:cubicBezTo>
                    <a:pt x="67" y="40"/>
                    <a:pt x="68" y="39"/>
                    <a:pt x="69" y="38"/>
                  </a:cubicBezTo>
                  <a:cubicBezTo>
                    <a:pt x="70" y="38"/>
                    <a:pt x="70" y="38"/>
                    <a:pt x="70" y="37"/>
                  </a:cubicBezTo>
                  <a:cubicBezTo>
                    <a:pt x="71" y="36"/>
                    <a:pt x="72" y="36"/>
                    <a:pt x="72" y="35"/>
                  </a:cubicBezTo>
                  <a:cubicBezTo>
                    <a:pt x="71" y="32"/>
                    <a:pt x="70" y="29"/>
                    <a:pt x="68" y="25"/>
                  </a:cubicBezTo>
                  <a:cubicBezTo>
                    <a:pt x="60" y="6"/>
                    <a:pt x="43" y="5"/>
                    <a:pt x="32" y="6"/>
                  </a:cubicBezTo>
                  <a:cubicBezTo>
                    <a:pt x="32" y="6"/>
                    <a:pt x="31" y="6"/>
                    <a:pt x="31" y="6"/>
                  </a:cubicBezTo>
                  <a:cubicBezTo>
                    <a:pt x="34" y="4"/>
                    <a:pt x="36" y="3"/>
                    <a:pt x="39" y="2"/>
                  </a:cubicBezTo>
                  <a:cubicBezTo>
                    <a:pt x="39" y="2"/>
                    <a:pt x="16" y="0"/>
                    <a:pt x="2" y="17"/>
                  </a:cubicBezTo>
                  <a:cubicBezTo>
                    <a:pt x="2" y="17"/>
                    <a:pt x="1" y="18"/>
                    <a:pt x="0" y="18"/>
                  </a:cubicBezTo>
                  <a:cubicBezTo>
                    <a:pt x="0" y="18"/>
                    <a:pt x="1" y="18"/>
                    <a:pt x="1" y="18"/>
                  </a:cubicBezTo>
                  <a:cubicBezTo>
                    <a:pt x="1" y="19"/>
                    <a:pt x="0" y="19"/>
                    <a:pt x="0" y="20"/>
                  </a:cubicBezTo>
                  <a:cubicBezTo>
                    <a:pt x="12" y="25"/>
                    <a:pt x="19" y="32"/>
                    <a:pt x="20" y="33"/>
                  </a:cubicBezTo>
                  <a:cubicBezTo>
                    <a:pt x="22" y="35"/>
                    <a:pt x="22" y="37"/>
                    <a:pt x="22" y="40"/>
                  </a:cubicBezTo>
                  <a:cubicBezTo>
                    <a:pt x="21" y="46"/>
                    <a:pt x="20" y="54"/>
                    <a:pt x="20" y="60"/>
                  </a:cubicBezTo>
                  <a:cubicBezTo>
                    <a:pt x="21" y="62"/>
                    <a:pt x="22" y="65"/>
                    <a:pt x="23"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7" name="Freeform 154"/>
            <p:cNvSpPr/>
            <p:nvPr/>
          </p:nvSpPr>
          <p:spPr bwMode="auto">
            <a:xfrm>
              <a:off x="5051426" y="3633787"/>
              <a:ext cx="65088" cy="123825"/>
            </a:xfrm>
            <a:custGeom>
              <a:avLst/>
              <a:gdLst>
                <a:gd name="T0" fmla="*/ 37 w 38"/>
                <a:gd name="T1" fmla="*/ 0 h 71"/>
                <a:gd name="T2" fmla="*/ 4 w 38"/>
                <a:gd name="T3" fmla="*/ 0 h 71"/>
                <a:gd name="T4" fmla="*/ 0 w 38"/>
                <a:gd name="T5" fmla="*/ 15 h 71"/>
                <a:gd name="T6" fmla="*/ 17 w 38"/>
                <a:gd name="T7" fmla="*/ 38 h 71"/>
                <a:gd name="T8" fmla="*/ 17 w 38"/>
                <a:gd name="T9" fmla="*/ 71 h 71"/>
                <a:gd name="T10" fmla="*/ 20 w 38"/>
                <a:gd name="T11" fmla="*/ 71 h 71"/>
                <a:gd name="T12" fmla="*/ 20 w 38"/>
                <a:gd name="T13" fmla="*/ 38 h 71"/>
                <a:gd name="T14" fmla="*/ 38 w 38"/>
                <a:gd name="T15" fmla="*/ 15 h 71"/>
                <a:gd name="T16" fmla="*/ 37 w 38"/>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71">
                  <a:moveTo>
                    <a:pt x="37" y="0"/>
                  </a:moveTo>
                  <a:cubicBezTo>
                    <a:pt x="4" y="0"/>
                    <a:pt x="4" y="0"/>
                    <a:pt x="4" y="0"/>
                  </a:cubicBezTo>
                  <a:cubicBezTo>
                    <a:pt x="4" y="7"/>
                    <a:pt x="2" y="12"/>
                    <a:pt x="0" y="15"/>
                  </a:cubicBezTo>
                  <a:cubicBezTo>
                    <a:pt x="10" y="18"/>
                    <a:pt x="17" y="27"/>
                    <a:pt x="17" y="38"/>
                  </a:cubicBezTo>
                  <a:cubicBezTo>
                    <a:pt x="17" y="71"/>
                    <a:pt x="17" y="71"/>
                    <a:pt x="17" y="71"/>
                  </a:cubicBezTo>
                  <a:cubicBezTo>
                    <a:pt x="20" y="71"/>
                    <a:pt x="20" y="71"/>
                    <a:pt x="20" y="71"/>
                  </a:cubicBezTo>
                  <a:cubicBezTo>
                    <a:pt x="20" y="38"/>
                    <a:pt x="20" y="38"/>
                    <a:pt x="20" y="38"/>
                  </a:cubicBezTo>
                  <a:cubicBezTo>
                    <a:pt x="20" y="27"/>
                    <a:pt x="27" y="17"/>
                    <a:pt x="38" y="15"/>
                  </a:cubicBezTo>
                  <a:cubicBezTo>
                    <a:pt x="37" y="10"/>
                    <a:pt x="36" y="5"/>
                    <a:pt x="3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8" name="Freeform 155"/>
            <p:cNvSpPr/>
            <p:nvPr/>
          </p:nvSpPr>
          <p:spPr bwMode="auto">
            <a:xfrm>
              <a:off x="4846638" y="3633787"/>
              <a:ext cx="50800" cy="53975"/>
            </a:xfrm>
            <a:custGeom>
              <a:avLst/>
              <a:gdLst>
                <a:gd name="T0" fmla="*/ 26 w 29"/>
                <a:gd name="T1" fmla="*/ 0 h 31"/>
                <a:gd name="T2" fmla="*/ 1 w 29"/>
                <a:gd name="T3" fmla="*/ 0 h 31"/>
                <a:gd name="T4" fmla="*/ 0 w 29"/>
                <a:gd name="T5" fmla="*/ 17 h 31"/>
                <a:gd name="T6" fmla="*/ 11 w 29"/>
                <a:gd name="T7" fmla="*/ 31 h 31"/>
                <a:gd name="T8" fmla="*/ 29 w 29"/>
                <a:gd name="T9" fmla="*/ 14 h 31"/>
                <a:gd name="T10" fmla="*/ 26 w 29"/>
                <a:gd name="T11" fmla="*/ 0 h 31"/>
              </a:gdLst>
              <a:ahLst/>
              <a:cxnLst>
                <a:cxn ang="0">
                  <a:pos x="T0" y="T1"/>
                </a:cxn>
                <a:cxn ang="0">
                  <a:pos x="T2" y="T3"/>
                </a:cxn>
                <a:cxn ang="0">
                  <a:pos x="T4" y="T5"/>
                </a:cxn>
                <a:cxn ang="0">
                  <a:pos x="T6" y="T7"/>
                </a:cxn>
                <a:cxn ang="0">
                  <a:pos x="T8" y="T9"/>
                </a:cxn>
                <a:cxn ang="0">
                  <a:pos x="T10" y="T11"/>
                </a:cxn>
              </a:cxnLst>
              <a:rect l="0" t="0" r="r" b="b"/>
              <a:pathLst>
                <a:path w="29" h="31">
                  <a:moveTo>
                    <a:pt x="26" y="0"/>
                  </a:moveTo>
                  <a:cubicBezTo>
                    <a:pt x="1" y="0"/>
                    <a:pt x="1" y="0"/>
                    <a:pt x="1" y="0"/>
                  </a:cubicBezTo>
                  <a:cubicBezTo>
                    <a:pt x="1" y="5"/>
                    <a:pt x="1" y="11"/>
                    <a:pt x="0" y="17"/>
                  </a:cubicBezTo>
                  <a:cubicBezTo>
                    <a:pt x="5" y="20"/>
                    <a:pt x="9" y="25"/>
                    <a:pt x="11" y="31"/>
                  </a:cubicBezTo>
                  <a:cubicBezTo>
                    <a:pt x="14" y="22"/>
                    <a:pt x="21" y="16"/>
                    <a:pt x="29" y="14"/>
                  </a:cubicBezTo>
                  <a:cubicBezTo>
                    <a:pt x="27" y="11"/>
                    <a:pt x="26" y="7"/>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9" name="Freeform 156"/>
            <p:cNvSpPr/>
            <p:nvPr/>
          </p:nvSpPr>
          <p:spPr bwMode="auto">
            <a:xfrm>
              <a:off x="4694238" y="3549650"/>
              <a:ext cx="141288" cy="107950"/>
            </a:xfrm>
            <a:custGeom>
              <a:avLst/>
              <a:gdLst>
                <a:gd name="T0" fmla="*/ 12 w 81"/>
                <a:gd name="T1" fmla="*/ 57 h 62"/>
                <a:gd name="T2" fmla="*/ 17 w 81"/>
                <a:gd name="T3" fmla="*/ 60 h 62"/>
                <a:gd name="T4" fmla="*/ 18 w 81"/>
                <a:gd name="T5" fmla="*/ 62 h 62"/>
                <a:gd name="T6" fmla="*/ 61 w 81"/>
                <a:gd name="T7" fmla="*/ 62 h 62"/>
                <a:gd name="T8" fmla="*/ 62 w 81"/>
                <a:gd name="T9" fmla="*/ 56 h 62"/>
                <a:gd name="T10" fmla="*/ 66 w 81"/>
                <a:gd name="T11" fmla="*/ 52 h 62"/>
                <a:gd name="T12" fmla="*/ 70 w 81"/>
                <a:gd name="T13" fmla="*/ 56 h 62"/>
                <a:gd name="T14" fmla="*/ 70 w 81"/>
                <a:gd name="T15" fmla="*/ 62 h 62"/>
                <a:gd name="T16" fmla="*/ 75 w 81"/>
                <a:gd name="T17" fmla="*/ 62 h 62"/>
                <a:gd name="T18" fmla="*/ 78 w 81"/>
                <a:gd name="T19" fmla="*/ 62 h 62"/>
                <a:gd name="T20" fmla="*/ 72 w 81"/>
                <a:gd name="T21" fmla="*/ 20 h 62"/>
                <a:gd name="T22" fmla="*/ 44 w 81"/>
                <a:gd name="T23" fmla="*/ 3 h 62"/>
                <a:gd name="T24" fmla="*/ 40 w 81"/>
                <a:gd name="T25" fmla="*/ 3 h 62"/>
                <a:gd name="T26" fmla="*/ 38 w 81"/>
                <a:gd name="T27" fmla="*/ 3 h 62"/>
                <a:gd name="T28" fmla="*/ 35 w 81"/>
                <a:gd name="T29" fmla="*/ 0 h 62"/>
                <a:gd name="T30" fmla="*/ 13 w 81"/>
                <a:gd name="T31" fmla="*/ 12 h 62"/>
                <a:gd name="T32" fmla="*/ 13 w 81"/>
                <a:gd name="T33" fmla="*/ 13 h 62"/>
                <a:gd name="T34" fmla="*/ 12 w 81"/>
                <a:gd name="T35" fmla="*/ 13 h 62"/>
                <a:gd name="T36" fmla="*/ 8 w 81"/>
                <a:gd name="T37" fmla="*/ 20 h 62"/>
                <a:gd name="T38" fmla="*/ 2 w 81"/>
                <a:gd name="T39" fmla="*/ 62 h 62"/>
                <a:gd name="T40" fmla="*/ 9 w 81"/>
                <a:gd name="T41" fmla="*/ 62 h 62"/>
                <a:gd name="T42" fmla="*/ 8 w 81"/>
                <a:gd name="T43" fmla="*/ 61 h 62"/>
                <a:gd name="T44" fmla="*/ 12 w 81"/>
                <a:gd name="T45" fmla="*/ 5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62">
                  <a:moveTo>
                    <a:pt x="12" y="57"/>
                  </a:moveTo>
                  <a:cubicBezTo>
                    <a:pt x="14" y="56"/>
                    <a:pt x="16" y="58"/>
                    <a:pt x="17" y="60"/>
                  </a:cubicBezTo>
                  <a:cubicBezTo>
                    <a:pt x="17" y="60"/>
                    <a:pt x="17" y="61"/>
                    <a:pt x="18" y="62"/>
                  </a:cubicBezTo>
                  <a:cubicBezTo>
                    <a:pt x="61" y="62"/>
                    <a:pt x="61" y="62"/>
                    <a:pt x="61" y="62"/>
                  </a:cubicBezTo>
                  <a:cubicBezTo>
                    <a:pt x="61" y="60"/>
                    <a:pt x="61" y="58"/>
                    <a:pt x="62" y="56"/>
                  </a:cubicBezTo>
                  <a:cubicBezTo>
                    <a:pt x="62" y="54"/>
                    <a:pt x="64" y="52"/>
                    <a:pt x="66" y="52"/>
                  </a:cubicBezTo>
                  <a:cubicBezTo>
                    <a:pt x="68" y="52"/>
                    <a:pt x="70" y="54"/>
                    <a:pt x="70" y="56"/>
                  </a:cubicBezTo>
                  <a:cubicBezTo>
                    <a:pt x="70" y="58"/>
                    <a:pt x="70" y="60"/>
                    <a:pt x="70" y="62"/>
                  </a:cubicBezTo>
                  <a:cubicBezTo>
                    <a:pt x="75" y="62"/>
                    <a:pt x="75" y="62"/>
                    <a:pt x="75" y="62"/>
                  </a:cubicBezTo>
                  <a:cubicBezTo>
                    <a:pt x="76" y="62"/>
                    <a:pt x="77" y="62"/>
                    <a:pt x="78" y="62"/>
                  </a:cubicBezTo>
                  <a:cubicBezTo>
                    <a:pt x="81" y="49"/>
                    <a:pt x="80" y="38"/>
                    <a:pt x="72" y="20"/>
                  </a:cubicBezTo>
                  <a:cubicBezTo>
                    <a:pt x="67" y="8"/>
                    <a:pt x="57" y="3"/>
                    <a:pt x="44" y="3"/>
                  </a:cubicBezTo>
                  <a:cubicBezTo>
                    <a:pt x="42" y="3"/>
                    <a:pt x="41" y="3"/>
                    <a:pt x="40" y="3"/>
                  </a:cubicBezTo>
                  <a:cubicBezTo>
                    <a:pt x="39" y="3"/>
                    <a:pt x="39" y="3"/>
                    <a:pt x="38" y="3"/>
                  </a:cubicBezTo>
                  <a:cubicBezTo>
                    <a:pt x="37" y="2"/>
                    <a:pt x="36" y="1"/>
                    <a:pt x="35" y="0"/>
                  </a:cubicBezTo>
                  <a:cubicBezTo>
                    <a:pt x="28" y="2"/>
                    <a:pt x="20" y="5"/>
                    <a:pt x="13" y="12"/>
                  </a:cubicBezTo>
                  <a:cubicBezTo>
                    <a:pt x="13" y="12"/>
                    <a:pt x="13" y="13"/>
                    <a:pt x="13" y="13"/>
                  </a:cubicBezTo>
                  <a:cubicBezTo>
                    <a:pt x="13" y="13"/>
                    <a:pt x="13" y="13"/>
                    <a:pt x="12" y="13"/>
                  </a:cubicBezTo>
                  <a:cubicBezTo>
                    <a:pt x="11" y="15"/>
                    <a:pt x="10" y="18"/>
                    <a:pt x="8" y="20"/>
                  </a:cubicBezTo>
                  <a:cubicBezTo>
                    <a:pt x="0" y="39"/>
                    <a:pt x="0" y="51"/>
                    <a:pt x="2" y="62"/>
                  </a:cubicBezTo>
                  <a:cubicBezTo>
                    <a:pt x="9" y="62"/>
                    <a:pt x="9" y="62"/>
                    <a:pt x="9" y="62"/>
                  </a:cubicBezTo>
                  <a:cubicBezTo>
                    <a:pt x="9" y="62"/>
                    <a:pt x="9" y="61"/>
                    <a:pt x="8" y="61"/>
                  </a:cubicBezTo>
                  <a:cubicBezTo>
                    <a:pt x="8" y="59"/>
                    <a:pt x="10" y="57"/>
                    <a:pt x="12"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80" name="Freeform 157"/>
            <p:cNvSpPr/>
            <p:nvPr/>
          </p:nvSpPr>
          <p:spPr bwMode="auto">
            <a:xfrm>
              <a:off x="4905376" y="3540125"/>
              <a:ext cx="138113" cy="117475"/>
            </a:xfrm>
            <a:custGeom>
              <a:avLst/>
              <a:gdLst>
                <a:gd name="T0" fmla="*/ 4 w 79"/>
                <a:gd name="T1" fmla="*/ 39 h 68"/>
                <a:gd name="T2" fmla="*/ 0 w 79"/>
                <a:gd name="T3" fmla="*/ 52 h 68"/>
                <a:gd name="T4" fmla="*/ 4 w 79"/>
                <a:gd name="T5" fmla="*/ 65 h 68"/>
                <a:gd name="T6" fmla="*/ 6 w 79"/>
                <a:gd name="T7" fmla="*/ 62 h 68"/>
                <a:gd name="T8" fmla="*/ 8 w 79"/>
                <a:gd name="T9" fmla="*/ 68 h 68"/>
                <a:gd name="T10" fmla="*/ 72 w 79"/>
                <a:gd name="T11" fmla="*/ 68 h 68"/>
                <a:gd name="T12" fmla="*/ 73 w 79"/>
                <a:gd name="T13" fmla="*/ 60 h 68"/>
                <a:gd name="T14" fmla="*/ 75 w 79"/>
                <a:gd name="T15" fmla="*/ 64 h 68"/>
                <a:gd name="T16" fmla="*/ 79 w 79"/>
                <a:gd name="T17" fmla="*/ 51 h 68"/>
                <a:gd name="T18" fmla="*/ 75 w 79"/>
                <a:gd name="T19" fmla="*/ 39 h 68"/>
                <a:gd name="T20" fmla="*/ 75 w 79"/>
                <a:gd name="T21" fmla="*/ 39 h 68"/>
                <a:gd name="T22" fmla="*/ 77 w 79"/>
                <a:gd name="T23" fmla="*/ 14 h 68"/>
                <a:gd name="T24" fmla="*/ 77 w 79"/>
                <a:gd name="T25" fmla="*/ 13 h 68"/>
                <a:gd name="T26" fmla="*/ 77 w 79"/>
                <a:gd name="T27" fmla="*/ 13 h 68"/>
                <a:gd name="T28" fmla="*/ 75 w 79"/>
                <a:gd name="T29" fmla="*/ 12 h 68"/>
                <a:gd name="T30" fmla="*/ 75 w 79"/>
                <a:gd name="T31" fmla="*/ 12 h 68"/>
                <a:gd name="T32" fmla="*/ 73 w 79"/>
                <a:gd name="T33" fmla="*/ 10 h 68"/>
                <a:gd name="T34" fmla="*/ 72 w 79"/>
                <a:gd name="T35" fmla="*/ 9 h 68"/>
                <a:gd name="T36" fmla="*/ 69 w 79"/>
                <a:gd name="T37" fmla="*/ 7 h 68"/>
                <a:gd name="T38" fmla="*/ 68 w 79"/>
                <a:gd name="T39" fmla="*/ 7 h 68"/>
                <a:gd name="T40" fmla="*/ 64 w 79"/>
                <a:gd name="T41" fmla="*/ 4 h 68"/>
                <a:gd name="T42" fmla="*/ 63 w 79"/>
                <a:gd name="T43" fmla="*/ 4 h 68"/>
                <a:gd name="T44" fmla="*/ 58 w 79"/>
                <a:gd name="T45" fmla="*/ 2 h 68"/>
                <a:gd name="T46" fmla="*/ 57 w 79"/>
                <a:gd name="T47" fmla="*/ 2 h 68"/>
                <a:gd name="T48" fmla="*/ 51 w 79"/>
                <a:gd name="T49" fmla="*/ 0 h 68"/>
                <a:gd name="T50" fmla="*/ 50 w 79"/>
                <a:gd name="T51" fmla="*/ 0 h 68"/>
                <a:gd name="T52" fmla="*/ 44 w 79"/>
                <a:gd name="T53" fmla="*/ 0 h 68"/>
                <a:gd name="T54" fmla="*/ 42 w 79"/>
                <a:gd name="T55" fmla="*/ 0 h 68"/>
                <a:gd name="T56" fmla="*/ 38 w 79"/>
                <a:gd name="T57" fmla="*/ 0 h 68"/>
                <a:gd name="T58" fmla="*/ 35 w 79"/>
                <a:gd name="T59" fmla="*/ 0 h 68"/>
                <a:gd name="T60" fmla="*/ 31 w 79"/>
                <a:gd name="T61" fmla="*/ 1 h 68"/>
                <a:gd name="T62" fmla="*/ 29 w 79"/>
                <a:gd name="T63" fmla="*/ 2 h 68"/>
                <a:gd name="T64" fmla="*/ 24 w 79"/>
                <a:gd name="T65" fmla="*/ 3 h 68"/>
                <a:gd name="T66" fmla="*/ 22 w 79"/>
                <a:gd name="T67" fmla="*/ 4 h 68"/>
                <a:gd name="T68" fmla="*/ 14 w 79"/>
                <a:gd name="T69" fmla="*/ 7 h 68"/>
                <a:gd name="T70" fmla="*/ 2 w 79"/>
                <a:gd name="T71" fmla="*/ 16 h 68"/>
                <a:gd name="T72" fmla="*/ 5 w 79"/>
                <a:gd name="T73" fmla="*/ 33 h 68"/>
                <a:gd name="T74" fmla="*/ 4 w 79"/>
                <a:gd name="T75" fmla="*/ 40 h 68"/>
                <a:gd name="T76" fmla="*/ 4 w 79"/>
                <a:gd name="T77" fmla="*/ 3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9" h="68">
                  <a:moveTo>
                    <a:pt x="4" y="39"/>
                  </a:moveTo>
                  <a:cubicBezTo>
                    <a:pt x="2" y="39"/>
                    <a:pt x="0" y="45"/>
                    <a:pt x="0" y="52"/>
                  </a:cubicBezTo>
                  <a:cubicBezTo>
                    <a:pt x="0" y="59"/>
                    <a:pt x="2" y="65"/>
                    <a:pt x="4" y="65"/>
                  </a:cubicBezTo>
                  <a:cubicBezTo>
                    <a:pt x="4" y="65"/>
                    <a:pt x="5" y="63"/>
                    <a:pt x="6" y="62"/>
                  </a:cubicBezTo>
                  <a:cubicBezTo>
                    <a:pt x="6" y="64"/>
                    <a:pt x="7" y="66"/>
                    <a:pt x="8" y="68"/>
                  </a:cubicBezTo>
                  <a:cubicBezTo>
                    <a:pt x="72" y="68"/>
                    <a:pt x="72" y="68"/>
                    <a:pt x="72" y="68"/>
                  </a:cubicBezTo>
                  <a:cubicBezTo>
                    <a:pt x="72" y="65"/>
                    <a:pt x="73" y="63"/>
                    <a:pt x="73" y="60"/>
                  </a:cubicBezTo>
                  <a:cubicBezTo>
                    <a:pt x="74" y="63"/>
                    <a:pt x="75" y="64"/>
                    <a:pt x="75" y="64"/>
                  </a:cubicBezTo>
                  <a:cubicBezTo>
                    <a:pt x="77" y="64"/>
                    <a:pt x="79" y="58"/>
                    <a:pt x="79" y="51"/>
                  </a:cubicBezTo>
                  <a:cubicBezTo>
                    <a:pt x="79" y="44"/>
                    <a:pt x="77" y="39"/>
                    <a:pt x="75" y="39"/>
                  </a:cubicBezTo>
                  <a:cubicBezTo>
                    <a:pt x="75" y="39"/>
                    <a:pt x="75" y="39"/>
                    <a:pt x="75" y="39"/>
                  </a:cubicBezTo>
                  <a:cubicBezTo>
                    <a:pt x="75" y="36"/>
                    <a:pt x="77" y="14"/>
                    <a:pt x="77" y="14"/>
                  </a:cubicBezTo>
                  <a:cubicBezTo>
                    <a:pt x="77" y="14"/>
                    <a:pt x="77" y="14"/>
                    <a:pt x="77" y="13"/>
                  </a:cubicBezTo>
                  <a:cubicBezTo>
                    <a:pt x="77" y="13"/>
                    <a:pt x="77" y="13"/>
                    <a:pt x="77" y="13"/>
                  </a:cubicBezTo>
                  <a:cubicBezTo>
                    <a:pt x="76" y="13"/>
                    <a:pt x="76" y="12"/>
                    <a:pt x="75" y="12"/>
                  </a:cubicBezTo>
                  <a:cubicBezTo>
                    <a:pt x="75" y="12"/>
                    <a:pt x="75" y="12"/>
                    <a:pt x="75" y="12"/>
                  </a:cubicBezTo>
                  <a:cubicBezTo>
                    <a:pt x="74" y="11"/>
                    <a:pt x="74" y="10"/>
                    <a:pt x="73" y="10"/>
                  </a:cubicBezTo>
                  <a:cubicBezTo>
                    <a:pt x="72" y="9"/>
                    <a:pt x="72" y="9"/>
                    <a:pt x="72" y="9"/>
                  </a:cubicBezTo>
                  <a:cubicBezTo>
                    <a:pt x="71" y="8"/>
                    <a:pt x="70" y="8"/>
                    <a:pt x="69" y="7"/>
                  </a:cubicBezTo>
                  <a:cubicBezTo>
                    <a:pt x="69" y="7"/>
                    <a:pt x="68" y="7"/>
                    <a:pt x="68" y="7"/>
                  </a:cubicBezTo>
                  <a:cubicBezTo>
                    <a:pt x="67" y="6"/>
                    <a:pt x="65" y="5"/>
                    <a:pt x="64" y="4"/>
                  </a:cubicBezTo>
                  <a:cubicBezTo>
                    <a:pt x="63" y="4"/>
                    <a:pt x="63" y="4"/>
                    <a:pt x="63" y="4"/>
                  </a:cubicBezTo>
                  <a:cubicBezTo>
                    <a:pt x="61" y="3"/>
                    <a:pt x="60" y="3"/>
                    <a:pt x="58" y="2"/>
                  </a:cubicBezTo>
                  <a:cubicBezTo>
                    <a:pt x="58" y="2"/>
                    <a:pt x="57" y="2"/>
                    <a:pt x="57" y="2"/>
                  </a:cubicBezTo>
                  <a:cubicBezTo>
                    <a:pt x="55" y="1"/>
                    <a:pt x="53" y="1"/>
                    <a:pt x="51" y="0"/>
                  </a:cubicBezTo>
                  <a:cubicBezTo>
                    <a:pt x="50" y="0"/>
                    <a:pt x="50" y="0"/>
                    <a:pt x="50" y="0"/>
                  </a:cubicBezTo>
                  <a:cubicBezTo>
                    <a:pt x="48" y="0"/>
                    <a:pt x="46" y="0"/>
                    <a:pt x="44" y="0"/>
                  </a:cubicBezTo>
                  <a:cubicBezTo>
                    <a:pt x="43" y="0"/>
                    <a:pt x="42" y="0"/>
                    <a:pt x="42" y="0"/>
                  </a:cubicBezTo>
                  <a:cubicBezTo>
                    <a:pt x="40" y="0"/>
                    <a:pt x="39" y="0"/>
                    <a:pt x="38" y="0"/>
                  </a:cubicBezTo>
                  <a:cubicBezTo>
                    <a:pt x="37" y="0"/>
                    <a:pt x="36" y="0"/>
                    <a:pt x="35" y="0"/>
                  </a:cubicBezTo>
                  <a:cubicBezTo>
                    <a:pt x="34" y="0"/>
                    <a:pt x="33" y="1"/>
                    <a:pt x="31" y="1"/>
                  </a:cubicBezTo>
                  <a:cubicBezTo>
                    <a:pt x="30" y="1"/>
                    <a:pt x="30" y="1"/>
                    <a:pt x="29" y="2"/>
                  </a:cubicBezTo>
                  <a:cubicBezTo>
                    <a:pt x="27" y="2"/>
                    <a:pt x="26" y="3"/>
                    <a:pt x="24" y="3"/>
                  </a:cubicBezTo>
                  <a:cubicBezTo>
                    <a:pt x="23" y="3"/>
                    <a:pt x="22" y="4"/>
                    <a:pt x="22" y="4"/>
                  </a:cubicBezTo>
                  <a:cubicBezTo>
                    <a:pt x="19" y="5"/>
                    <a:pt x="17" y="6"/>
                    <a:pt x="14" y="7"/>
                  </a:cubicBezTo>
                  <a:cubicBezTo>
                    <a:pt x="11" y="9"/>
                    <a:pt x="6" y="14"/>
                    <a:pt x="2" y="16"/>
                  </a:cubicBezTo>
                  <a:cubicBezTo>
                    <a:pt x="2" y="16"/>
                    <a:pt x="3" y="24"/>
                    <a:pt x="5" y="33"/>
                  </a:cubicBezTo>
                  <a:cubicBezTo>
                    <a:pt x="4" y="35"/>
                    <a:pt x="4" y="37"/>
                    <a:pt x="4" y="40"/>
                  </a:cubicBezTo>
                  <a:cubicBezTo>
                    <a:pt x="4" y="39"/>
                    <a:pt x="4" y="39"/>
                    <a:pt x="4"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81" name="Freeform 158"/>
            <p:cNvSpPr/>
            <p:nvPr/>
          </p:nvSpPr>
          <p:spPr bwMode="auto">
            <a:xfrm>
              <a:off x="4668838" y="3673475"/>
              <a:ext cx="182563" cy="125413"/>
            </a:xfrm>
            <a:custGeom>
              <a:avLst/>
              <a:gdLst>
                <a:gd name="T0" fmla="*/ 90 w 105"/>
                <a:gd name="T1" fmla="*/ 0 h 72"/>
                <a:gd name="T2" fmla="*/ 14 w 105"/>
                <a:gd name="T3" fmla="*/ 0 h 72"/>
                <a:gd name="T4" fmla="*/ 0 w 105"/>
                <a:gd name="T5" fmla="*/ 15 h 72"/>
                <a:gd name="T6" fmla="*/ 0 w 105"/>
                <a:gd name="T7" fmla="*/ 57 h 72"/>
                <a:gd name="T8" fmla="*/ 14 w 105"/>
                <a:gd name="T9" fmla="*/ 72 h 72"/>
                <a:gd name="T10" fmla="*/ 90 w 105"/>
                <a:gd name="T11" fmla="*/ 72 h 72"/>
                <a:gd name="T12" fmla="*/ 105 w 105"/>
                <a:gd name="T13" fmla="*/ 57 h 72"/>
                <a:gd name="T14" fmla="*/ 105 w 105"/>
                <a:gd name="T15" fmla="*/ 15 h 72"/>
                <a:gd name="T16" fmla="*/ 90 w 105"/>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72">
                  <a:moveTo>
                    <a:pt x="90" y="0"/>
                  </a:moveTo>
                  <a:cubicBezTo>
                    <a:pt x="14" y="0"/>
                    <a:pt x="14" y="0"/>
                    <a:pt x="14" y="0"/>
                  </a:cubicBezTo>
                  <a:cubicBezTo>
                    <a:pt x="7" y="0"/>
                    <a:pt x="0" y="7"/>
                    <a:pt x="0" y="15"/>
                  </a:cubicBezTo>
                  <a:cubicBezTo>
                    <a:pt x="0" y="57"/>
                    <a:pt x="0" y="57"/>
                    <a:pt x="0" y="57"/>
                  </a:cubicBezTo>
                  <a:cubicBezTo>
                    <a:pt x="0" y="65"/>
                    <a:pt x="7" y="72"/>
                    <a:pt x="14" y="72"/>
                  </a:cubicBezTo>
                  <a:cubicBezTo>
                    <a:pt x="90" y="72"/>
                    <a:pt x="90" y="72"/>
                    <a:pt x="90" y="72"/>
                  </a:cubicBezTo>
                  <a:cubicBezTo>
                    <a:pt x="98" y="72"/>
                    <a:pt x="105" y="65"/>
                    <a:pt x="105" y="57"/>
                  </a:cubicBezTo>
                  <a:cubicBezTo>
                    <a:pt x="105" y="15"/>
                    <a:pt x="105" y="15"/>
                    <a:pt x="105" y="15"/>
                  </a:cubicBezTo>
                  <a:cubicBezTo>
                    <a:pt x="105" y="7"/>
                    <a:pt x="98" y="0"/>
                    <a:pt x="9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82" name="Freeform 159"/>
            <p:cNvSpPr/>
            <p:nvPr/>
          </p:nvSpPr>
          <p:spPr bwMode="auto">
            <a:xfrm>
              <a:off x="5127626" y="3549650"/>
              <a:ext cx="141288" cy="107950"/>
            </a:xfrm>
            <a:custGeom>
              <a:avLst/>
              <a:gdLst>
                <a:gd name="T0" fmla="*/ 40 w 81"/>
                <a:gd name="T1" fmla="*/ 3 h 62"/>
                <a:gd name="T2" fmla="*/ 38 w 81"/>
                <a:gd name="T3" fmla="*/ 3 h 62"/>
                <a:gd name="T4" fmla="*/ 35 w 81"/>
                <a:gd name="T5" fmla="*/ 0 h 62"/>
                <a:gd name="T6" fmla="*/ 14 w 81"/>
                <a:gd name="T7" fmla="*/ 12 h 62"/>
                <a:gd name="T8" fmla="*/ 13 w 81"/>
                <a:gd name="T9" fmla="*/ 13 h 62"/>
                <a:gd name="T10" fmla="*/ 13 w 81"/>
                <a:gd name="T11" fmla="*/ 13 h 62"/>
                <a:gd name="T12" fmla="*/ 9 w 81"/>
                <a:gd name="T13" fmla="*/ 20 h 62"/>
                <a:gd name="T14" fmla="*/ 2 w 81"/>
                <a:gd name="T15" fmla="*/ 62 h 62"/>
                <a:gd name="T16" fmla="*/ 9 w 81"/>
                <a:gd name="T17" fmla="*/ 62 h 62"/>
                <a:gd name="T18" fmla="*/ 9 w 81"/>
                <a:gd name="T19" fmla="*/ 61 h 62"/>
                <a:gd name="T20" fmla="*/ 13 w 81"/>
                <a:gd name="T21" fmla="*/ 57 h 62"/>
                <a:gd name="T22" fmla="*/ 17 w 81"/>
                <a:gd name="T23" fmla="*/ 60 h 62"/>
                <a:gd name="T24" fmla="*/ 18 w 81"/>
                <a:gd name="T25" fmla="*/ 62 h 62"/>
                <a:gd name="T26" fmla="*/ 61 w 81"/>
                <a:gd name="T27" fmla="*/ 62 h 62"/>
                <a:gd name="T28" fmla="*/ 62 w 81"/>
                <a:gd name="T29" fmla="*/ 56 h 62"/>
                <a:gd name="T30" fmla="*/ 66 w 81"/>
                <a:gd name="T31" fmla="*/ 52 h 62"/>
                <a:gd name="T32" fmla="*/ 71 w 81"/>
                <a:gd name="T33" fmla="*/ 56 h 62"/>
                <a:gd name="T34" fmla="*/ 71 w 81"/>
                <a:gd name="T35" fmla="*/ 62 h 62"/>
                <a:gd name="T36" fmla="*/ 76 w 81"/>
                <a:gd name="T37" fmla="*/ 62 h 62"/>
                <a:gd name="T38" fmla="*/ 79 w 81"/>
                <a:gd name="T39" fmla="*/ 62 h 62"/>
                <a:gd name="T40" fmla="*/ 72 w 81"/>
                <a:gd name="T41" fmla="*/ 20 h 62"/>
                <a:gd name="T42" fmla="*/ 44 w 81"/>
                <a:gd name="T43" fmla="*/ 3 h 62"/>
                <a:gd name="T44" fmla="*/ 40 w 81"/>
                <a:gd name="T45" fmla="*/ 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62">
                  <a:moveTo>
                    <a:pt x="40" y="3"/>
                  </a:moveTo>
                  <a:cubicBezTo>
                    <a:pt x="39" y="3"/>
                    <a:pt x="39" y="3"/>
                    <a:pt x="38" y="3"/>
                  </a:cubicBezTo>
                  <a:cubicBezTo>
                    <a:pt x="37" y="2"/>
                    <a:pt x="36" y="1"/>
                    <a:pt x="35" y="0"/>
                  </a:cubicBezTo>
                  <a:cubicBezTo>
                    <a:pt x="29" y="2"/>
                    <a:pt x="20" y="5"/>
                    <a:pt x="14" y="12"/>
                  </a:cubicBezTo>
                  <a:cubicBezTo>
                    <a:pt x="14" y="12"/>
                    <a:pt x="13" y="13"/>
                    <a:pt x="13" y="13"/>
                  </a:cubicBezTo>
                  <a:cubicBezTo>
                    <a:pt x="13" y="13"/>
                    <a:pt x="13" y="13"/>
                    <a:pt x="13" y="13"/>
                  </a:cubicBezTo>
                  <a:cubicBezTo>
                    <a:pt x="11" y="15"/>
                    <a:pt x="10" y="18"/>
                    <a:pt x="9" y="20"/>
                  </a:cubicBezTo>
                  <a:cubicBezTo>
                    <a:pt x="0" y="39"/>
                    <a:pt x="0" y="51"/>
                    <a:pt x="2" y="62"/>
                  </a:cubicBezTo>
                  <a:cubicBezTo>
                    <a:pt x="9" y="62"/>
                    <a:pt x="9" y="62"/>
                    <a:pt x="9" y="62"/>
                  </a:cubicBezTo>
                  <a:cubicBezTo>
                    <a:pt x="9" y="62"/>
                    <a:pt x="9" y="61"/>
                    <a:pt x="9" y="61"/>
                  </a:cubicBezTo>
                  <a:cubicBezTo>
                    <a:pt x="9" y="59"/>
                    <a:pt x="10" y="57"/>
                    <a:pt x="13" y="57"/>
                  </a:cubicBezTo>
                  <a:cubicBezTo>
                    <a:pt x="15" y="56"/>
                    <a:pt x="17" y="58"/>
                    <a:pt x="17" y="60"/>
                  </a:cubicBezTo>
                  <a:cubicBezTo>
                    <a:pt x="18" y="60"/>
                    <a:pt x="18" y="61"/>
                    <a:pt x="18" y="62"/>
                  </a:cubicBezTo>
                  <a:cubicBezTo>
                    <a:pt x="61" y="62"/>
                    <a:pt x="61" y="62"/>
                    <a:pt x="61" y="62"/>
                  </a:cubicBezTo>
                  <a:cubicBezTo>
                    <a:pt x="61" y="60"/>
                    <a:pt x="62" y="58"/>
                    <a:pt x="62" y="56"/>
                  </a:cubicBezTo>
                  <a:cubicBezTo>
                    <a:pt x="62" y="54"/>
                    <a:pt x="64" y="52"/>
                    <a:pt x="66" y="52"/>
                  </a:cubicBezTo>
                  <a:cubicBezTo>
                    <a:pt x="69" y="52"/>
                    <a:pt x="71" y="54"/>
                    <a:pt x="71" y="56"/>
                  </a:cubicBezTo>
                  <a:cubicBezTo>
                    <a:pt x="71" y="58"/>
                    <a:pt x="71" y="60"/>
                    <a:pt x="71" y="62"/>
                  </a:cubicBezTo>
                  <a:cubicBezTo>
                    <a:pt x="76" y="62"/>
                    <a:pt x="76" y="62"/>
                    <a:pt x="76" y="62"/>
                  </a:cubicBezTo>
                  <a:cubicBezTo>
                    <a:pt x="77" y="62"/>
                    <a:pt x="78" y="62"/>
                    <a:pt x="79" y="62"/>
                  </a:cubicBezTo>
                  <a:cubicBezTo>
                    <a:pt x="81" y="49"/>
                    <a:pt x="80" y="38"/>
                    <a:pt x="72" y="20"/>
                  </a:cubicBezTo>
                  <a:cubicBezTo>
                    <a:pt x="67" y="8"/>
                    <a:pt x="58" y="3"/>
                    <a:pt x="44" y="3"/>
                  </a:cubicBezTo>
                  <a:cubicBezTo>
                    <a:pt x="43" y="3"/>
                    <a:pt x="41" y="3"/>
                    <a:pt x="4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83" name="Freeform 160"/>
            <p:cNvSpPr/>
            <p:nvPr/>
          </p:nvSpPr>
          <p:spPr bwMode="auto">
            <a:xfrm>
              <a:off x="5100638" y="3673475"/>
              <a:ext cx="184150" cy="125413"/>
            </a:xfrm>
            <a:custGeom>
              <a:avLst/>
              <a:gdLst>
                <a:gd name="T0" fmla="*/ 91 w 105"/>
                <a:gd name="T1" fmla="*/ 0 h 72"/>
                <a:gd name="T2" fmla="*/ 15 w 105"/>
                <a:gd name="T3" fmla="*/ 0 h 72"/>
                <a:gd name="T4" fmla="*/ 0 w 105"/>
                <a:gd name="T5" fmla="*/ 15 h 72"/>
                <a:gd name="T6" fmla="*/ 0 w 105"/>
                <a:gd name="T7" fmla="*/ 57 h 72"/>
                <a:gd name="T8" fmla="*/ 15 w 105"/>
                <a:gd name="T9" fmla="*/ 72 h 72"/>
                <a:gd name="T10" fmla="*/ 91 w 105"/>
                <a:gd name="T11" fmla="*/ 72 h 72"/>
                <a:gd name="T12" fmla="*/ 105 w 105"/>
                <a:gd name="T13" fmla="*/ 57 h 72"/>
                <a:gd name="T14" fmla="*/ 105 w 105"/>
                <a:gd name="T15" fmla="*/ 15 h 72"/>
                <a:gd name="T16" fmla="*/ 91 w 105"/>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72">
                  <a:moveTo>
                    <a:pt x="91" y="0"/>
                  </a:moveTo>
                  <a:cubicBezTo>
                    <a:pt x="15" y="0"/>
                    <a:pt x="15" y="0"/>
                    <a:pt x="15" y="0"/>
                  </a:cubicBezTo>
                  <a:cubicBezTo>
                    <a:pt x="7" y="0"/>
                    <a:pt x="0" y="7"/>
                    <a:pt x="0" y="15"/>
                  </a:cubicBezTo>
                  <a:cubicBezTo>
                    <a:pt x="0" y="57"/>
                    <a:pt x="0" y="57"/>
                    <a:pt x="0" y="57"/>
                  </a:cubicBezTo>
                  <a:cubicBezTo>
                    <a:pt x="0" y="65"/>
                    <a:pt x="7" y="72"/>
                    <a:pt x="15" y="72"/>
                  </a:cubicBezTo>
                  <a:cubicBezTo>
                    <a:pt x="91" y="72"/>
                    <a:pt x="91" y="72"/>
                    <a:pt x="91" y="72"/>
                  </a:cubicBezTo>
                  <a:cubicBezTo>
                    <a:pt x="99" y="72"/>
                    <a:pt x="105" y="65"/>
                    <a:pt x="105" y="57"/>
                  </a:cubicBezTo>
                  <a:cubicBezTo>
                    <a:pt x="105" y="15"/>
                    <a:pt x="105" y="15"/>
                    <a:pt x="105" y="15"/>
                  </a:cubicBezTo>
                  <a:cubicBezTo>
                    <a:pt x="105" y="7"/>
                    <a:pt x="99" y="0"/>
                    <a:pt x="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84" name="Freeform 161"/>
            <p:cNvSpPr/>
            <p:nvPr/>
          </p:nvSpPr>
          <p:spPr bwMode="auto">
            <a:xfrm>
              <a:off x="4881563" y="3673475"/>
              <a:ext cx="180975" cy="125413"/>
            </a:xfrm>
            <a:custGeom>
              <a:avLst/>
              <a:gdLst>
                <a:gd name="T0" fmla="*/ 90 w 104"/>
                <a:gd name="T1" fmla="*/ 0 h 72"/>
                <a:gd name="T2" fmla="*/ 14 w 104"/>
                <a:gd name="T3" fmla="*/ 0 h 72"/>
                <a:gd name="T4" fmla="*/ 0 w 104"/>
                <a:gd name="T5" fmla="*/ 15 h 72"/>
                <a:gd name="T6" fmla="*/ 0 w 104"/>
                <a:gd name="T7" fmla="*/ 57 h 72"/>
                <a:gd name="T8" fmla="*/ 14 w 104"/>
                <a:gd name="T9" fmla="*/ 72 h 72"/>
                <a:gd name="T10" fmla="*/ 90 w 104"/>
                <a:gd name="T11" fmla="*/ 72 h 72"/>
                <a:gd name="T12" fmla="*/ 104 w 104"/>
                <a:gd name="T13" fmla="*/ 57 h 72"/>
                <a:gd name="T14" fmla="*/ 104 w 104"/>
                <a:gd name="T15" fmla="*/ 15 h 72"/>
                <a:gd name="T16" fmla="*/ 90 w 104"/>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72">
                  <a:moveTo>
                    <a:pt x="90" y="0"/>
                  </a:moveTo>
                  <a:cubicBezTo>
                    <a:pt x="14" y="0"/>
                    <a:pt x="14" y="0"/>
                    <a:pt x="14" y="0"/>
                  </a:cubicBezTo>
                  <a:cubicBezTo>
                    <a:pt x="6" y="0"/>
                    <a:pt x="0" y="7"/>
                    <a:pt x="0" y="15"/>
                  </a:cubicBezTo>
                  <a:cubicBezTo>
                    <a:pt x="0" y="57"/>
                    <a:pt x="0" y="57"/>
                    <a:pt x="0" y="57"/>
                  </a:cubicBezTo>
                  <a:cubicBezTo>
                    <a:pt x="0" y="65"/>
                    <a:pt x="6" y="72"/>
                    <a:pt x="14" y="72"/>
                  </a:cubicBezTo>
                  <a:cubicBezTo>
                    <a:pt x="90" y="72"/>
                    <a:pt x="90" y="72"/>
                    <a:pt x="90" y="72"/>
                  </a:cubicBezTo>
                  <a:cubicBezTo>
                    <a:pt x="98" y="72"/>
                    <a:pt x="104" y="65"/>
                    <a:pt x="104" y="57"/>
                  </a:cubicBezTo>
                  <a:cubicBezTo>
                    <a:pt x="104" y="15"/>
                    <a:pt x="104" y="15"/>
                    <a:pt x="104" y="15"/>
                  </a:cubicBezTo>
                  <a:cubicBezTo>
                    <a:pt x="104" y="7"/>
                    <a:pt x="98" y="0"/>
                    <a:pt x="9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85" name="Freeform 162"/>
            <p:cNvSpPr/>
            <p:nvPr/>
          </p:nvSpPr>
          <p:spPr bwMode="auto">
            <a:xfrm>
              <a:off x="4738688" y="3119437"/>
              <a:ext cx="415925" cy="231775"/>
            </a:xfrm>
            <a:custGeom>
              <a:avLst/>
              <a:gdLst>
                <a:gd name="T0" fmla="*/ 165 w 262"/>
                <a:gd name="T1" fmla="*/ 56 h 146"/>
                <a:gd name="T2" fmla="*/ 93 w 262"/>
                <a:gd name="T3" fmla="*/ 131 h 146"/>
                <a:gd name="T4" fmla="*/ 52 w 262"/>
                <a:gd name="T5" fmla="*/ 109 h 146"/>
                <a:gd name="T6" fmla="*/ 0 w 262"/>
                <a:gd name="T7" fmla="*/ 146 h 146"/>
                <a:gd name="T8" fmla="*/ 262 w 262"/>
                <a:gd name="T9" fmla="*/ 146 h 146"/>
                <a:gd name="T10" fmla="*/ 262 w 262"/>
                <a:gd name="T11" fmla="*/ 0 h 146"/>
                <a:gd name="T12" fmla="*/ 204 w 262"/>
                <a:gd name="T13" fmla="*/ 73 h 146"/>
                <a:gd name="T14" fmla="*/ 165 w 262"/>
                <a:gd name="T15" fmla="*/ 56 h 1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2" h="146">
                  <a:moveTo>
                    <a:pt x="165" y="56"/>
                  </a:moveTo>
                  <a:lnTo>
                    <a:pt x="93" y="131"/>
                  </a:lnTo>
                  <a:lnTo>
                    <a:pt x="52" y="109"/>
                  </a:lnTo>
                  <a:lnTo>
                    <a:pt x="0" y="146"/>
                  </a:lnTo>
                  <a:lnTo>
                    <a:pt x="262" y="146"/>
                  </a:lnTo>
                  <a:lnTo>
                    <a:pt x="262" y="0"/>
                  </a:lnTo>
                  <a:lnTo>
                    <a:pt x="204" y="73"/>
                  </a:lnTo>
                  <a:lnTo>
                    <a:pt x="165"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grpSp>
      <p:grpSp>
        <p:nvGrpSpPr>
          <p:cNvPr id="86" name="组合 85"/>
          <p:cNvGrpSpPr/>
          <p:nvPr/>
        </p:nvGrpSpPr>
        <p:grpSpPr>
          <a:xfrm>
            <a:off x="3540569" y="2867015"/>
            <a:ext cx="726382" cy="653426"/>
            <a:chOff x="4195763" y="211137"/>
            <a:chExt cx="1090613" cy="981075"/>
          </a:xfrm>
          <a:solidFill>
            <a:schemeClr val="bg1"/>
          </a:solidFill>
        </p:grpSpPr>
        <p:sp>
          <p:nvSpPr>
            <p:cNvPr id="87" name="Freeform 202"/>
            <p:cNvSpPr/>
            <p:nvPr/>
          </p:nvSpPr>
          <p:spPr bwMode="auto">
            <a:xfrm>
              <a:off x="4645026" y="900112"/>
              <a:ext cx="87313" cy="182563"/>
            </a:xfrm>
            <a:custGeom>
              <a:avLst/>
              <a:gdLst>
                <a:gd name="T0" fmla="*/ 0 w 55"/>
                <a:gd name="T1" fmla="*/ 0 h 115"/>
                <a:gd name="T2" fmla="*/ 29 w 55"/>
                <a:gd name="T3" fmla="*/ 115 h 115"/>
                <a:gd name="T4" fmla="*/ 55 w 55"/>
                <a:gd name="T5" fmla="*/ 114 h 115"/>
                <a:gd name="T6" fmla="*/ 52 w 55"/>
                <a:gd name="T7" fmla="*/ 0 h 115"/>
                <a:gd name="T8" fmla="*/ 0 w 55"/>
                <a:gd name="T9" fmla="*/ 0 h 115"/>
              </a:gdLst>
              <a:ahLst/>
              <a:cxnLst>
                <a:cxn ang="0">
                  <a:pos x="T0" y="T1"/>
                </a:cxn>
                <a:cxn ang="0">
                  <a:pos x="T2" y="T3"/>
                </a:cxn>
                <a:cxn ang="0">
                  <a:pos x="T4" y="T5"/>
                </a:cxn>
                <a:cxn ang="0">
                  <a:pos x="T6" y="T7"/>
                </a:cxn>
                <a:cxn ang="0">
                  <a:pos x="T8" y="T9"/>
                </a:cxn>
              </a:cxnLst>
              <a:rect l="0" t="0" r="r" b="b"/>
              <a:pathLst>
                <a:path w="55" h="115">
                  <a:moveTo>
                    <a:pt x="0" y="0"/>
                  </a:moveTo>
                  <a:lnTo>
                    <a:pt x="29" y="115"/>
                  </a:lnTo>
                  <a:lnTo>
                    <a:pt x="55" y="114"/>
                  </a:lnTo>
                  <a:lnTo>
                    <a:pt x="52"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88" name="Freeform 203"/>
            <p:cNvSpPr>
              <a:spLocks noEditPoints="1"/>
            </p:cNvSpPr>
            <p:nvPr/>
          </p:nvSpPr>
          <p:spPr bwMode="auto">
            <a:xfrm>
              <a:off x="4549776" y="555625"/>
              <a:ext cx="352425" cy="168275"/>
            </a:xfrm>
            <a:custGeom>
              <a:avLst/>
              <a:gdLst>
                <a:gd name="T0" fmla="*/ 200 w 202"/>
                <a:gd name="T1" fmla="*/ 95 h 96"/>
                <a:gd name="T2" fmla="*/ 201 w 202"/>
                <a:gd name="T3" fmla="*/ 31 h 96"/>
                <a:gd name="T4" fmla="*/ 146 w 202"/>
                <a:gd name="T5" fmla="*/ 4 h 96"/>
                <a:gd name="T6" fmla="*/ 143 w 202"/>
                <a:gd name="T7" fmla="*/ 5 h 96"/>
                <a:gd name="T8" fmla="*/ 130 w 202"/>
                <a:gd name="T9" fmla="*/ 64 h 96"/>
                <a:gd name="T10" fmla="*/ 125 w 202"/>
                <a:gd name="T11" fmla="*/ 21 h 96"/>
                <a:gd name="T12" fmla="*/ 126 w 202"/>
                <a:gd name="T13" fmla="*/ 16 h 96"/>
                <a:gd name="T14" fmla="*/ 123 w 202"/>
                <a:gd name="T15" fmla="*/ 10 h 96"/>
                <a:gd name="T16" fmla="*/ 116 w 202"/>
                <a:gd name="T17" fmla="*/ 11 h 96"/>
                <a:gd name="T18" fmla="*/ 113 w 202"/>
                <a:gd name="T19" fmla="*/ 16 h 96"/>
                <a:gd name="T20" fmla="*/ 115 w 202"/>
                <a:gd name="T21" fmla="*/ 20 h 96"/>
                <a:gd name="T22" fmla="*/ 109 w 202"/>
                <a:gd name="T23" fmla="*/ 61 h 96"/>
                <a:gd name="T24" fmla="*/ 109 w 202"/>
                <a:gd name="T25" fmla="*/ 63 h 96"/>
                <a:gd name="T26" fmla="*/ 92 w 202"/>
                <a:gd name="T27" fmla="*/ 4 h 96"/>
                <a:gd name="T28" fmla="*/ 90 w 202"/>
                <a:gd name="T29" fmla="*/ 4 h 96"/>
                <a:gd name="T30" fmla="*/ 31 w 202"/>
                <a:gd name="T31" fmla="*/ 34 h 96"/>
                <a:gd name="T32" fmla="*/ 12 w 202"/>
                <a:gd name="T33" fmla="*/ 57 h 96"/>
                <a:gd name="T34" fmla="*/ 15 w 202"/>
                <a:gd name="T35" fmla="*/ 92 h 96"/>
                <a:gd name="T36" fmla="*/ 61 w 202"/>
                <a:gd name="T37" fmla="*/ 87 h 96"/>
                <a:gd name="T38" fmla="*/ 62 w 202"/>
                <a:gd name="T39" fmla="*/ 95 h 96"/>
                <a:gd name="T40" fmla="*/ 73 w 202"/>
                <a:gd name="T41" fmla="*/ 95 h 96"/>
                <a:gd name="T42" fmla="*/ 69 w 202"/>
                <a:gd name="T43" fmla="*/ 63 h 96"/>
                <a:gd name="T44" fmla="*/ 114 w 202"/>
                <a:gd name="T45" fmla="*/ 82 h 96"/>
                <a:gd name="T46" fmla="*/ 160 w 202"/>
                <a:gd name="T47" fmla="*/ 84 h 96"/>
                <a:gd name="T48" fmla="*/ 160 w 202"/>
                <a:gd name="T49" fmla="*/ 95 h 96"/>
                <a:gd name="T50" fmla="*/ 172 w 202"/>
                <a:gd name="T51" fmla="*/ 95 h 96"/>
                <a:gd name="T52" fmla="*/ 175 w 202"/>
                <a:gd name="T53" fmla="*/ 55 h 96"/>
                <a:gd name="T54" fmla="*/ 175 w 202"/>
                <a:gd name="T55" fmla="*/ 55 h 96"/>
                <a:gd name="T56" fmla="*/ 176 w 202"/>
                <a:gd name="T57" fmla="*/ 54 h 96"/>
                <a:gd name="T58" fmla="*/ 176 w 202"/>
                <a:gd name="T59" fmla="*/ 95 h 96"/>
                <a:gd name="T60" fmla="*/ 200 w 202"/>
                <a:gd name="T61" fmla="*/ 95 h 96"/>
                <a:gd name="T62" fmla="*/ 38 w 202"/>
                <a:gd name="T63" fmla="*/ 70 h 96"/>
                <a:gd name="T64" fmla="*/ 56 w 202"/>
                <a:gd name="T65" fmla="*/ 51 h 96"/>
                <a:gd name="T66" fmla="*/ 59 w 202"/>
                <a:gd name="T67" fmla="*/ 54 h 96"/>
                <a:gd name="T68" fmla="*/ 59 w 202"/>
                <a:gd name="T69" fmla="*/ 54 h 96"/>
                <a:gd name="T70" fmla="*/ 61 w 202"/>
                <a:gd name="T71" fmla="*/ 87 h 96"/>
                <a:gd name="T72" fmla="*/ 38 w 202"/>
                <a:gd name="T73" fmla="*/ 7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2" h="96">
                  <a:moveTo>
                    <a:pt x="200" y="95"/>
                  </a:moveTo>
                  <a:cubicBezTo>
                    <a:pt x="201" y="66"/>
                    <a:pt x="202" y="36"/>
                    <a:pt x="201" y="31"/>
                  </a:cubicBezTo>
                  <a:cubicBezTo>
                    <a:pt x="200" y="26"/>
                    <a:pt x="172" y="0"/>
                    <a:pt x="146" y="4"/>
                  </a:cubicBezTo>
                  <a:cubicBezTo>
                    <a:pt x="147" y="4"/>
                    <a:pt x="145" y="4"/>
                    <a:pt x="143" y="5"/>
                  </a:cubicBezTo>
                  <a:cubicBezTo>
                    <a:pt x="130" y="64"/>
                    <a:pt x="130" y="64"/>
                    <a:pt x="130" y="64"/>
                  </a:cubicBezTo>
                  <a:cubicBezTo>
                    <a:pt x="125" y="21"/>
                    <a:pt x="125" y="21"/>
                    <a:pt x="125" y="21"/>
                  </a:cubicBezTo>
                  <a:cubicBezTo>
                    <a:pt x="126" y="16"/>
                    <a:pt x="126" y="16"/>
                    <a:pt x="126" y="16"/>
                  </a:cubicBezTo>
                  <a:cubicBezTo>
                    <a:pt x="123" y="10"/>
                    <a:pt x="123" y="10"/>
                    <a:pt x="123" y="10"/>
                  </a:cubicBezTo>
                  <a:cubicBezTo>
                    <a:pt x="116" y="11"/>
                    <a:pt x="116" y="11"/>
                    <a:pt x="116" y="11"/>
                  </a:cubicBezTo>
                  <a:cubicBezTo>
                    <a:pt x="113" y="16"/>
                    <a:pt x="113" y="16"/>
                    <a:pt x="113" y="16"/>
                  </a:cubicBezTo>
                  <a:cubicBezTo>
                    <a:pt x="115" y="20"/>
                    <a:pt x="115" y="20"/>
                    <a:pt x="115" y="20"/>
                  </a:cubicBezTo>
                  <a:cubicBezTo>
                    <a:pt x="109" y="61"/>
                    <a:pt x="109" y="61"/>
                    <a:pt x="109" y="61"/>
                  </a:cubicBezTo>
                  <a:cubicBezTo>
                    <a:pt x="109" y="63"/>
                    <a:pt x="109" y="63"/>
                    <a:pt x="109" y="63"/>
                  </a:cubicBezTo>
                  <a:cubicBezTo>
                    <a:pt x="92" y="4"/>
                    <a:pt x="92" y="4"/>
                    <a:pt x="92" y="4"/>
                  </a:cubicBezTo>
                  <a:cubicBezTo>
                    <a:pt x="92" y="3"/>
                    <a:pt x="91" y="3"/>
                    <a:pt x="90" y="4"/>
                  </a:cubicBezTo>
                  <a:cubicBezTo>
                    <a:pt x="64" y="7"/>
                    <a:pt x="46" y="8"/>
                    <a:pt x="31" y="34"/>
                  </a:cubicBezTo>
                  <a:cubicBezTo>
                    <a:pt x="22" y="43"/>
                    <a:pt x="20" y="49"/>
                    <a:pt x="12" y="57"/>
                  </a:cubicBezTo>
                  <a:cubicBezTo>
                    <a:pt x="0" y="73"/>
                    <a:pt x="8" y="77"/>
                    <a:pt x="15" y="92"/>
                  </a:cubicBezTo>
                  <a:cubicBezTo>
                    <a:pt x="23" y="96"/>
                    <a:pt x="56" y="88"/>
                    <a:pt x="61" y="87"/>
                  </a:cubicBezTo>
                  <a:cubicBezTo>
                    <a:pt x="62" y="95"/>
                    <a:pt x="62" y="95"/>
                    <a:pt x="62" y="95"/>
                  </a:cubicBezTo>
                  <a:cubicBezTo>
                    <a:pt x="73" y="95"/>
                    <a:pt x="73" y="95"/>
                    <a:pt x="73" y="95"/>
                  </a:cubicBezTo>
                  <a:cubicBezTo>
                    <a:pt x="69" y="63"/>
                    <a:pt x="69" y="63"/>
                    <a:pt x="69" y="63"/>
                  </a:cubicBezTo>
                  <a:cubicBezTo>
                    <a:pt x="69" y="63"/>
                    <a:pt x="87" y="77"/>
                    <a:pt x="114" y="82"/>
                  </a:cubicBezTo>
                  <a:cubicBezTo>
                    <a:pt x="141" y="86"/>
                    <a:pt x="160" y="84"/>
                    <a:pt x="160" y="84"/>
                  </a:cubicBezTo>
                  <a:cubicBezTo>
                    <a:pt x="160" y="95"/>
                    <a:pt x="160" y="95"/>
                    <a:pt x="160" y="95"/>
                  </a:cubicBezTo>
                  <a:cubicBezTo>
                    <a:pt x="172" y="95"/>
                    <a:pt x="172" y="95"/>
                    <a:pt x="172" y="95"/>
                  </a:cubicBezTo>
                  <a:cubicBezTo>
                    <a:pt x="175" y="55"/>
                    <a:pt x="175" y="55"/>
                    <a:pt x="175" y="55"/>
                  </a:cubicBezTo>
                  <a:cubicBezTo>
                    <a:pt x="175" y="55"/>
                    <a:pt x="175" y="55"/>
                    <a:pt x="175" y="55"/>
                  </a:cubicBezTo>
                  <a:cubicBezTo>
                    <a:pt x="176" y="53"/>
                    <a:pt x="175" y="55"/>
                    <a:pt x="176" y="54"/>
                  </a:cubicBezTo>
                  <a:cubicBezTo>
                    <a:pt x="177" y="52"/>
                    <a:pt x="177" y="72"/>
                    <a:pt x="176" y="95"/>
                  </a:cubicBezTo>
                  <a:lnTo>
                    <a:pt x="200" y="95"/>
                  </a:lnTo>
                  <a:close/>
                  <a:moveTo>
                    <a:pt x="38" y="70"/>
                  </a:moveTo>
                  <a:cubicBezTo>
                    <a:pt x="48" y="59"/>
                    <a:pt x="55" y="50"/>
                    <a:pt x="56" y="51"/>
                  </a:cubicBezTo>
                  <a:cubicBezTo>
                    <a:pt x="57" y="52"/>
                    <a:pt x="58" y="53"/>
                    <a:pt x="59" y="54"/>
                  </a:cubicBezTo>
                  <a:cubicBezTo>
                    <a:pt x="59" y="54"/>
                    <a:pt x="59" y="54"/>
                    <a:pt x="59" y="54"/>
                  </a:cubicBezTo>
                  <a:cubicBezTo>
                    <a:pt x="61" y="87"/>
                    <a:pt x="61" y="87"/>
                    <a:pt x="61" y="87"/>
                  </a:cubicBezTo>
                  <a:cubicBezTo>
                    <a:pt x="46" y="79"/>
                    <a:pt x="47" y="81"/>
                    <a:pt x="38"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89" name="Freeform 204"/>
            <p:cNvSpPr/>
            <p:nvPr/>
          </p:nvSpPr>
          <p:spPr bwMode="auto">
            <a:xfrm>
              <a:off x="4776788" y="900112"/>
              <a:ext cx="90488" cy="182563"/>
            </a:xfrm>
            <a:custGeom>
              <a:avLst/>
              <a:gdLst>
                <a:gd name="T0" fmla="*/ 0 w 57"/>
                <a:gd name="T1" fmla="*/ 115 h 115"/>
                <a:gd name="T2" fmla="*/ 25 w 57"/>
                <a:gd name="T3" fmla="*/ 115 h 115"/>
                <a:gd name="T4" fmla="*/ 57 w 57"/>
                <a:gd name="T5" fmla="*/ 0 h 115"/>
                <a:gd name="T6" fmla="*/ 4 w 57"/>
                <a:gd name="T7" fmla="*/ 0 h 115"/>
                <a:gd name="T8" fmla="*/ 0 w 57"/>
                <a:gd name="T9" fmla="*/ 115 h 115"/>
              </a:gdLst>
              <a:ahLst/>
              <a:cxnLst>
                <a:cxn ang="0">
                  <a:pos x="T0" y="T1"/>
                </a:cxn>
                <a:cxn ang="0">
                  <a:pos x="T2" y="T3"/>
                </a:cxn>
                <a:cxn ang="0">
                  <a:pos x="T4" y="T5"/>
                </a:cxn>
                <a:cxn ang="0">
                  <a:pos x="T6" y="T7"/>
                </a:cxn>
                <a:cxn ang="0">
                  <a:pos x="T8" y="T9"/>
                </a:cxn>
              </a:cxnLst>
              <a:rect l="0" t="0" r="r" b="b"/>
              <a:pathLst>
                <a:path w="57" h="115">
                  <a:moveTo>
                    <a:pt x="0" y="115"/>
                  </a:moveTo>
                  <a:lnTo>
                    <a:pt x="25" y="115"/>
                  </a:lnTo>
                  <a:lnTo>
                    <a:pt x="57" y="0"/>
                  </a:lnTo>
                  <a:lnTo>
                    <a:pt x="4" y="0"/>
                  </a:ln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90" name="Freeform 206"/>
            <p:cNvSpPr/>
            <p:nvPr/>
          </p:nvSpPr>
          <p:spPr bwMode="auto">
            <a:xfrm>
              <a:off x="4687888" y="368300"/>
              <a:ext cx="138113" cy="195263"/>
            </a:xfrm>
            <a:custGeom>
              <a:avLst/>
              <a:gdLst>
                <a:gd name="T0" fmla="*/ 3 w 79"/>
                <a:gd name="T1" fmla="*/ 53 h 112"/>
                <a:gd name="T2" fmla="*/ 0 w 79"/>
                <a:gd name="T3" fmla="*/ 65 h 112"/>
                <a:gd name="T4" fmla="*/ 3 w 79"/>
                <a:gd name="T5" fmla="*/ 78 h 112"/>
                <a:gd name="T6" fmla="*/ 6 w 79"/>
                <a:gd name="T7" fmla="*/ 75 h 112"/>
                <a:gd name="T8" fmla="*/ 40 w 79"/>
                <a:gd name="T9" fmla="*/ 112 h 112"/>
                <a:gd name="T10" fmla="*/ 73 w 79"/>
                <a:gd name="T11" fmla="*/ 74 h 112"/>
                <a:gd name="T12" fmla="*/ 76 w 79"/>
                <a:gd name="T13" fmla="*/ 78 h 112"/>
                <a:gd name="T14" fmla="*/ 79 w 79"/>
                <a:gd name="T15" fmla="*/ 65 h 112"/>
                <a:gd name="T16" fmla="*/ 76 w 79"/>
                <a:gd name="T17" fmla="*/ 52 h 112"/>
                <a:gd name="T18" fmla="*/ 75 w 79"/>
                <a:gd name="T19" fmla="*/ 53 h 112"/>
                <a:gd name="T20" fmla="*/ 75 w 79"/>
                <a:gd name="T21" fmla="*/ 42 h 112"/>
                <a:gd name="T22" fmla="*/ 46 w 79"/>
                <a:gd name="T23" fmla="*/ 35 h 112"/>
                <a:gd name="T24" fmla="*/ 50 w 79"/>
                <a:gd name="T25" fmla="*/ 37 h 112"/>
                <a:gd name="T26" fmla="*/ 78 w 79"/>
                <a:gd name="T27" fmla="*/ 27 h 112"/>
                <a:gd name="T28" fmla="*/ 14 w 79"/>
                <a:gd name="T29" fmla="*/ 21 h 112"/>
                <a:gd name="T30" fmla="*/ 2 w 79"/>
                <a:gd name="T31" fmla="*/ 29 h 112"/>
                <a:gd name="T32" fmla="*/ 10 w 79"/>
                <a:gd name="T33" fmla="*/ 29 h 112"/>
                <a:gd name="T34" fmla="*/ 4 w 79"/>
                <a:gd name="T35" fmla="*/ 47 h 112"/>
                <a:gd name="T36" fmla="*/ 4 w 79"/>
                <a:gd name="T37" fmla="*/ 53 h 112"/>
                <a:gd name="T38" fmla="*/ 3 w 79"/>
                <a:gd name="T39"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9" h="112">
                  <a:moveTo>
                    <a:pt x="3" y="53"/>
                  </a:moveTo>
                  <a:cubicBezTo>
                    <a:pt x="2" y="53"/>
                    <a:pt x="0" y="58"/>
                    <a:pt x="0" y="65"/>
                  </a:cubicBezTo>
                  <a:cubicBezTo>
                    <a:pt x="0" y="73"/>
                    <a:pt x="2" y="78"/>
                    <a:pt x="3" y="78"/>
                  </a:cubicBezTo>
                  <a:cubicBezTo>
                    <a:pt x="4" y="78"/>
                    <a:pt x="5" y="77"/>
                    <a:pt x="6" y="75"/>
                  </a:cubicBezTo>
                  <a:cubicBezTo>
                    <a:pt x="11" y="96"/>
                    <a:pt x="30" y="112"/>
                    <a:pt x="40" y="112"/>
                  </a:cubicBezTo>
                  <a:cubicBezTo>
                    <a:pt x="53" y="112"/>
                    <a:pt x="71" y="97"/>
                    <a:pt x="73" y="74"/>
                  </a:cubicBezTo>
                  <a:cubicBezTo>
                    <a:pt x="74" y="76"/>
                    <a:pt x="75" y="78"/>
                    <a:pt x="76" y="78"/>
                  </a:cubicBezTo>
                  <a:cubicBezTo>
                    <a:pt x="77" y="78"/>
                    <a:pt x="79" y="72"/>
                    <a:pt x="79" y="65"/>
                  </a:cubicBezTo>
                  <a:cubicBezTo>
                    <a:pt x="79" y="58"/>
                    <a:pt x="77" y="52"/>
                    <a:pt x="76" y="52"/>
                  </a:cubicBezTo>
                  <a:cubicBezTo>
                    <a:pt x="75" y="52"/>
                    <a:pt x="75" y="52"/>
                    <a:pt x="75" y="53"/>
                  </a:cubicBezTo>
                  <a:cubicBezTo>
                    <a:pt x="75" y="50"/>
                    <a:pt x="75" y="46"/>
                    <a:pt x="75" y="42"/>
                  </a:cubicBezTo>
                  <a:cubicBezTo>
                    <a:pt x="69" y="47"/>
                    <a:pt x="58" y="40"/>
                    <a:pt x="46" y="35"/>
                  </a:cubicBezTo>
                  <a:cubicBezTo>
                    <a:pt x="47" y="35"/>
                    <a:pt x="49" y="36"/>
                    <a:pt x="50" y="37"/>
                  </a:cubicBezTo>
                  <a:cubicBezTo>
                    <a:pt x="70" y="47"/>
                    <a:pt x="78" y="27"/>
                    <a:pt x="78" y="27"/>
                  </a:cubicBezTo>
                  <a:cubicBezTo>
                    <a:pt x="78" y="27"/>
                    <a:pt x="53" y="0"/>
                    <a:pt x="14" y="21"/>
                  </a:cubicBezTo>
                  <a:cubicBezTo>
                    <a:pt x="11" y="22"/>
                    <a:pt x="6" y="27"/>
                    <a:pt x="2" y="29"/>
                  </a:cubicBezTo>
                  <a:cubicBezTo>
                    <a:pt x="2" y="29"/>
                    <a:pt x="5" y="29"/>
                    <a:pt x="10" y="29"/>
                  </a:cubicBezTo>
                  <a:cubicBezTo>
                    <a:pt x="6" y="31"/>
                    <a:pt x="3" y="37"/>
                    <a:pt x="4" y="47"/>
                  </a:cubicBezTo>
                  <a:cubicBezTo>
                    <a:pt x="4" y="48"/>
                    <a:pt x="4" y="51"/>
                    <a:pt x="4" y="53"/>
                  </a:cubicBezTo>
                  <a:cubicBezTo>
                    <a:pt x="4" y="53"/>
                    <a:pt x="4" y="53"/>
                    <a:pt x="3"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91" name="Freeform 207"/>
            <p:cNvSpPr/>
            <p:nvPr/>
          </p:nvSpPr>
          <p:spPr bwMode="auto">
            <a:xfrm>
              <a:off x="4652963" y="1087437"/>
              <a:ext cx="74613" cy="28575"/>
            </a:xfrm>
            <a:custGeom>
              <a:avLst/>
              <a:gdLst>
                <a:gd name="T0" fmla="*/ 22 w 43"/>
                <a:gd name="T1" fmla="*/ 0 h 16"/>
                <a:gd name="T2" fmla="*/ 15 w 43"/>
                <a:gd name="T3" fmla="*/ 15 h 16"/>
                <a:gd name="T4" fmla="*/ 35 w 43"/>
                <a:gd name="T5" fmla="*/ 9 h 16"/>
                <a:gd name="T6" fmla="*/ 37 w 43"/>
                <a:gd name="T7" fmla="*/ 9 h 16"/>
                <a:gd name="T8" fmla="*/ 42 w 43"/>
                <a:gd name="T9" fmla="*/ 8 h 16"/>
                <a:gd name="T10" fmla="*/ 42 w 43"/>
                <a:gd name="T11" fmla="*/ 1 h 16"/>
                <a:gd name="T12" fmla="*/ 43 w 43"/>
                <a:gd name="T13" fmla="*/ 0 h 16"/>
                <a:gd name="T14" fmla="*/ 22 w 43"/>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6">
                  <a:moveTo>
                    <a:pt x="22" y="0"/>
                  </a:moveTo>
                  <a:cubicBezTo>
                    <a:pt x="22" y="0"/>
                    <a:pt x="0" y="14"/>
                    <a:pt x="15" y="15"/>
                  </a:cubicBezTo>
                  <a:cubicBezTo>
                    <a:pt x="24" y="16"/>
                    <a:pt x="30" y="13"/>
                    <a:pt x="35" y="9"/>
                  </a:cubicBezTo>
                  <a:cubicBezTo>
                    <a:pt x="37" y="7"/>
                    <a:pt x="37" y="9"/>
                    <a:pt x="37" y="9"/>
                  </a:cubicBezTo>
                  <a:cubicBezTo>
                    <a:pt x="38" y="9"/>
                    <a:pt x="41" y="9"/>
                    <a:pt x="42" y="8"/>
                  </a:cubicBezTo>
                  <a:cubicBezTo>
                    <a:pt x="43" y="3"/>
                    <a:pt x="42" y="1"/>
                    <a:pt x="42" y="1"/>
                  </a:cubicBezTo>
                  <a:cubicBezTo>
                    <a:pt x="43" y="0"/>
                    <a:pt x="43" y="0"/>
                    <a:pt x="43" y="0"/>
                  </a:cubicBez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92" name="Freeform 208"/>
            <p:cNvSpPr/>
            <p:nvPr/>
          </p:nvSpPr>
          <p:spPr bwMode="auto">
            <a:xfrm>
              <a:off x="4779963" y="1087437"/>
              <a:ext cx="74613" cy="28575"/>
            </a:xfrm>
            <a:custGeom>
              <a:avLst/>
              <a:gdLst>
                <a:gd name="T0" fmla="*/ 21 w 43"/>
                <a:gd name="T1" fmla="*/ 0 h 16"/>
                <a:gd name="T2" fmla="*/ 0 w 43"/>
                <a:gd name="T3" fmla="*/ 0 h 16"/>
                <a:gd name="T4" fmla="*/ 1 w 43"/>
                <a:gd name="T5" fmla="*/ 1 h 16"/>
                <a:gd name="T6" fmla="*/ 1 w 43"/>
                <a:gd name="T7" fmla="*/ 8 h 16"/>
                <a:gd name="T8" fmla="*/ 6 w 43"/>
                <a:gd name="T9" fmla="*/ 9 h 16"/>
                <a:gd name="T10" fmla="*/ 8 w 43"/>
                <a:gd name="T11" fmla="*/ 9 h 16"/>
                <a:gd name="T12" fmla="*/ 28 w 43"/>
                <a:gd name="T13" fmla="*/ 15 h 16"/>
                <a:gd name="T14" fmla="*/ 21 w 43"/>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6">
                  <a:moveTo>
                    <a:pt x="21" y="0"/>
                  </a:moveTo>
                  <a:cubicBezTo>
                    <a:pt x="0" y="0"/>
                    <a:pt x="0" y="0"/>
                    <a:pt x="0" y="0"/>
                  </a:cubicBezTo>
                  <a:cubicBezTo>
                    <a:pt x="1" y="1"/>
                    <a:pt x="1" y="1"/>
                    <a:pt x="1" y="1"/>
                  </a:cubicBezTo>
                  <a:cubicBezTo>
                    <a:pt x="1" y="1"/>
                    <a:pt x="0" y="3"/>
                    <a:pt x="1" y="8"/>
                  </a:cubicBezTo>
                  <a:cubicBezTo>
                    <a:pt x="2" y="9"/>
                    <a:pt x="5" y="9"/>
                    <a:pt x="6" y="9"/>
                  </a:cubicBezTo>
                  <a:cubicBezTo>
                    <a:pt x="7" y="9"/>
                    <a:pt x="6" y="7"/>
                    <a:pt x="8" y="9"/>
                  </a:cubicBezTo>
                  <a:cubicBezTo>
                    <a:pt x="14" y="13"/>
                    <a:pt x="19" y="16"/>
                    <a:pt x="28" y="15"/>
                  </a:cubicBezTo>
                  <a:cubicBezTo>
                    <a:pt x="43" y="14"/>
                    <a:pt x="21" y="0"/>
                    <a:pt x="2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93" name="Freeform 209"/>
            <p:cNvSpPr>
              <a:spLocks noEditPoints="1"/>
            </p:cNvSpPr>
            <p:nvPr/>
          </p:nvSpPr>
          <p:spPr bwMode="auto">
            <a:xfrm>
              <a:off x="4460876" y="211137"/>
              <a:ext cx="228600" cy="200025"/>
            </a:xfrm>
            <a:custGeom>
              <a:avLst/>
              <a:gdLst>
                <a:gd name="T0" fmla="*/ 33 w 131"/>
                <a:gd name="T1" fmla="*/ 98 h 115"/>
                <a:gd name="T2" fmla="*/ 67 w 131"/>
                <a:gd name="T3" fmla="*/ 98 h 115"/>
                <a:gd name="T4" fmla="*/ 98 w 131"/>
                <a:gd name="T5" fmla="*/ 115 h 115"/>
                <a:gd name="T6" fmla="*/ 92 w 131"/>
                <a:gd name="T7" fmla="*/ 98 h 115"/>
                <a:gd name="T8" fmla="*/ 98 w 131"/>
                <a:gd name="T9" fmla="*/ 98 h 115"/>
                <a:gd name="T10" fmla="*/ 131 w 131"/>
                <a:gd name="T11" fmla="*/ 65 h 115"/>
                <a:gd name="T12" fmla="*/ 131 w 131"/>
                <a:gd name="T13" fmla="*/ 33 h 115"/>
                <a:gd name="T14" fmla="*/ 98 w 131"/>
                <a:gd name="T15" fmla="*/ 0 h 115"/>
                <a:gd name="T16" fmla="*/ 33 w 131"/>
                <a:gd name="T17" fmla="*/ 0 h 115"/>
                <a:gd name="T18" fmla="*/ 0 w 131"/>
                <a:gd name="T19" fmla="*/ 33 h 115"/>
                <a:gd name="T20" fmla="*/ 0 w 131"/>
                <a:gd name="T21" fmla="*/ 65 h 115"/>
                <a:gd name="T22" fmla="*/ 33 w 131"/>
                <a:gd name="T23" fmla="*/ 98 h 115"/>
                <a:gd name="T24" fmla="*/ 24 w 131"/>
                <a:gd name="T25" fmla="*/ 31 h 115"/>
                <a:gd name="T26" fmla="*/ 108 w 131"/>
                <a:gd name="T27" fmla="*/ 31 h 115"/>
                <a:gd name="T28" fmla="*/ 111 w 131"/>
                <a:gd name="T29" fmla="*/ 34 h 115"/>
                <a:gd name="T30" fmla="*/ 108 w 131"/>
                <a:gd name="T31" fmla="*/ 36 h 115"/>
                <a:gd name="T32" fmla="*/ 24 w 131"/>
                <a:gd name="T33" fmla="*/ 36 h 115"/>
                <a:gd name="T34" fmla="*/ 22 w 131"/>
                <a:gd name="T35" fmla="*/ 34 h 115"/>
                <a:gd name="T36" fmla="*/ 24 w 131"/>
                <a:gd name="T37" fmla="*/ 31 h 115"/>
                <a:gd name="T38" fmla="*/ 24 w 131"/>
                <a:gd name="T39" fmla="*/ 48 h 115"/>
                <a:gd name="T40" fmla="*/ 108 w 131"/>
                <a:gd name="T41" fmla="*/ 48 h 115"/>
                <a:gd name="T42" fmla="*/ 111 w 131"/>
                <a:gd name="T43" fmla="*/ 51 h 115"/>
                <a:gd name="T44" fmla="*/ 108 w 131"/>
                <a:gd name="T45" fmla="*/ 53 h 115"/>
                <a:gd name="T46" fmla="*/ 24 w 131"/>
                <a:gd name="T47" fmla="*/ 53 h 115"/>
                <a:gd name="T48" fmla="*/ 22 w 131"/>
                <a:gd name="T49" fmla="*/ 51 h 115"/>
                <a:gd name="T50" fmla="*/ 24 w 131"/>
                <a:gd name="T51" fmla="*/ 48 h 115"/>
                <a:gd name="T52" fmla="*/ 24 w 131"/>
                <a:gd name="T53" fmla="*/ 67 h 115"/>
                <a:gd name="T54" fmla="*/ 77 w 131"/>
                <a:gd name="T55" fmla="*/ 67 h 115"/>
                <a:gd name="T56" fmla="*/ 79 w 131"/>
                <a:gd name="T57" fmla="*/ 69 h 115"/>
                <a:gd name="T58" fmla="*/ 77 w 131"/>
                <a:gd name="T59" fmla="*/ 71 h 115"/>
                <a:gd name="T60" fmla="*/ 24 w 131"/>
                <a:gd name="T61" fmla="*/ 71 h 115"/>
                <a:gd name="T62" fmla="*/ 22 w 131"/>
                <a:gd name="T63" fmla="*/ 69 h 115"/>
                <a:gd name="T64" fmla="*/ 24 w 131"/>
                <a:gd name="T65" fmla="*/ 6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1" h="115">
                  <a:moveTo>
                    <a:pt x="33" y="98"/>
                  </a:moveTo>
                  <a:cubicBezTo>
                    <a:pt x="67" y="98"/>
                    <a:pt x="67" y="98"/>
                    <a:pt x="67" y="98"/>
                  </a:cubicBezTo>
                  <a:cubicBezTo>
                    <a:pt x="98" y="115"/>
                    <a:pt x="98" y="115"/>
                    <a:pt x="98" y="115"/>
                  </a:cubicBezTo>
                  <a:cubicBezTo>
                    <a:pt x="92" y="98"/>
                    <a:pt x="92" y="98"/>
                    <a:pt x="92" y="98"/>
                  </a:cubicBezTo>
                  <a:cubicBezTo>
                    <a:pt x="98" y="98"/>
                    <a:pt x="98" y="98"/>
                    <a:pt x="98" y="98"/>
                  </a:cubicBezTo>
                  <a:cubicBezTo>
                    <a:pt x="116" y="98"/>
                    <a:pt x="131" y="83"/>
                    <a:pt x="131" y="65"/>
                  </a:cubicBezTo>
                  <a:cubicBezTo>
                    <a:pt x="131" y="33"/>
                    <a:pt x="131" y="33"/>
                    <a:pt x="131" y="33"/>
                  </a:cubicBezTo>
                  <a:cubicBezTo>
                    <a:pt x="131" y="15"/>
                    <a:pt x="116" y="0"/>
                    <a:pt x="98" y="0"/>
                  </a:cubicBezTo>
                  <a:cubicBezTo>
                    <a:pt x="33" y="0"/>
                    <a:pt x="33" y="0"/>
                    <a:pt x="33" y="0"/>
                  </a:cubicBezTo>
                  <a:cubicBezTo>
                    <a:pt x="14" y="0"/>
                    <a:pt x="0" y="15"/>
                    <a:pt x="0" y="33"/>
                  </a:cubicBezTo>
                  <a:cubicBezTo>
                    <a:pt x="0" y="65"/>
                    <a:pt x="0" y="65"/>
                    <a:pt x="0" y="65"/>
                  </a:cubicBezTo>
                  <a:cubicBezTo>
                    <a:pt x="0" y="83"/>
                    <a:pt x="14" y="98"/>
                    <a:pt x="33" y="98"/>
                  </a:cubicBezTo>
                  <a:close/>
                  <a:moveTo>
                    <a:pt x="24" y="31"/>
                  </a:moveTo>
                  <a:cubicBezTo>
                    <a:pt x="108" y="31"/>
                    <a:pt x="108" y="31"/>
                    <a:pt x="108" y="31"/>
                  </a:cubicBezTo>
                  <a:cubicBezTo>
                    <a:pt x="110" y="31"/>
                    <a:pt x="111" y="32"/>
                    <a:pt x="111" y="34"/>
                  </a:cubicBezTo>
                  <a:cubicBezTo>
                    <a:pt x="111" y="35"/>
                    <a:pt x="110" y="36"/>
                    <a:pt x="108" y="36"/>
                  </a:cubicBezTo>
                  <a:cubicBezTo>
                    <a:pt x="24" y="36"/>
                    <a:pt x="24" y="36"/>
                    <a:pt x="24" y="36"/>
                  </a:cubicBezTo>
                  <a:cubicBezTo>
                    <a:pt x="23" y="36"/>
                    <a:pt x="22" y="35"/>
                    <a:pt x="22" y="34"/>
                  </a:cubicBezTo>
                  <a:cubicBezTo>
                    <a:pt x="22" y="32"/>
                    <a:pt x="23" y="31"/>
                    <a:pt x="24" y="31"/>
                  </a:cubicBezTo>
                  <a:close/>
                  <a:moveTo>
                    <a:pt x="24" y="48"/>
                  </a:moveTo>
                  <a:cubicBezTo>
                    <a:pt x="108" y="48"/>
                    <a:pt x="108" y="48"/>
                    <a:pt x="108" y="48"/>
                  </a:cubicBezTo>
                  <a:cubicBezTo>
                    <a:pt x="110" y="48"/>
                    <a:pt x="111" y="49"/>
                    <a:pt x="111" y="51"/>
                  </a:cubicBezTo>
                  <a:cubicBezTo>
                    <a:pt x="111" y="52"/>
                    <a:pt x="110" y="53"/>
                    <a:pt x="108" y="53"/>
                  </a:cubicBezTo>
                  <a:cubicBezTo>
                    <a:pt x="24" y="53"/>
                    <a:pt x="24" y="53"/>
                    <a:pt x="24" y="53"/>
                  </a:cubicBezTo>
                  <a:cubicBezTo>
                    <a:pt x="23" y="53"/>
                    <a:pt x="22" y="52"/>
                    <a:pt x="22" y="51"/>
                  </a:cubicBezTo>
                  <a:cubicBezTo>
                    <a:pt x="22" y="49"/>
                    <a:pt x="23" y="48"/>
                    <a:pt x="24" y="48"/>
                  </a:cubicBezTo>
                  <a:close/>
                  <a:moveTo>
                    <a:pt x="24" y="67"/>
                  </a:moveTo>
                  <a:cubicBezTo>
                    <a:pt x="77" y="67"/>
                    <a:pt x="77" y="67"/>
                    <a:pt x="77" y="67"/>
                  </a:cubicBezTo>
                  <a:cubicBezTo>
                    <a:pt x="78" y="67"/>
                    <a:pt x="79" y="68"/>
                    <a:pt x="79" y="69"/>
                  </a:cubicBezTo>
                  <a:cubicBezTo>
                    <a:pt x="79" y="70"/>
                    <a:pt x="78" y="71"/>
                    <a:pt x="77" y="71"/>
                  </a:cubicBezTo>
                  <a:cubicBezTo>
                    <a:pt x="24" y="71"/>
                    <a:pt x="24" y="71"/>
                    <a:pt x="24" y="71"/>
                  </a:cubicBezTo>
                  <a:cubicBezTo>
                    <a:pt x="23" y="71"/>
                    <a:pt x="22" y="70"/>
                    <a:pt x="22" y="69"/>
                  </a:cubicBezTo>
                  <a:cubicBezTo>
                    <a:pt x="22" y="68"/>
                    <a:pt x="23" y="67"/>
                    <a:pt x="24"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94" name="Freeform 210"/>
            <p:cNvSpPr/>
            <p:nvPr/>
          </p:nvSpPr>
          <p:spPr bwMode="auto">
            <a:xfrm>
              <a:off x="4373563" y="1154112"/>
              <a:ext cx="104775" cy="38100"/>
            </a:xfrm>
            <a:custGeom>
              <a:avLst/>
              <a:gdLst>
                <a:gd name="T0" fmla="*/ 29 w 60"/>
                <a:gd name="T1" fmla="*/ 0 h 22"/>
                <a:gd name="T2" fmla="*/ 1 w 60"/>
                <a:gd name="T3" fmla="*/ 0 h 22"/>
                <a:gd name="T4" fmla="*/ 1 w 60"/>
                <a:gd name="T5" fmla="*/ 1 h 22"/>
                <a:gd name="T6" fmla="*/ 2 w 60"/>
                <a:gd name="T7" fmla="*/ 11 h 22"/>
                <a:gd name="T8" fmla="*/ 8 w 60"/>
                <a:gd name="T9" fmla="*/ 12 h 22"/>
                <a:gd name="T10" fmla="*/ 12 w 60"/>
                <a:gd name="T11" fmla="*/ 12 h 22"/>
                <a:gd name="T12" fmla="*/ 39 w 60"/>
                <a:gd name="T13" fmla="*/ 21 h 22"/>
                <a:gd name="T14" fmla="*/ 29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29" y="0"/>
                  </a:moveTo>
                  <a:cubicBezTo>
                    <a:pt x="1" y="0"/>
                    <a:pt x="1" y="0"/>
                    <a:pt x="1" y="0"/>
                  </a:cubicBezTo>
                  <a:cubicBezTo>
                    <a:pt x="1" y="1"/>
                    <a:pt x="1" y="1"/>
                    <a:pt x="1" y="1"/>
                  </a:cubicBezTo>
                  <a:cubicBezTo>
                    <a:pt x="1" y="1"/>
                    <a:pt x="0" y="4"/>
                    <a:pt x="2" y="11"/>
                  </a:cubicBezTo>
                  <a:cubicBezTo>
                    <a:pt x="3" y="12"/>
                    <a:pt x="7" y="12"/>
                    <a:pt x="8" y="12"/>
                  </a:cubicBezTo>
                  <a:cubicBezTo>
                    <a:pt x="10" y="12"/>
                    <a:pt x="8" y="9"/>
                    <a:pt x="12" y="12"/>
                  </a:cubicBezTo>
                  <a:cubicBezTo>
                    <a:pt x="19" y="17"/>
                    <a:pt x="27" y="22"/>
                    <a:pt x="39" y="21"/>
                  </a:cubicBezTo>
                  <a:cubicBezTo>
                    <a:pt x="60" y="19"/>
                    <a:pt x="29" y="0"/>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95" name="Freeform 211"/>
            <p:cNvSpPr/>
            <p:nvPr/>
          </p:nvSpPr>
          <p:spPr bwMode="auto">
            <a:xfrm>
              <a:off x="4441826" y="1111250"/>
              <a:ext cx="82550" cy="28575"/>
            </a:xfrm>
            <a:custGeom>
              <a:avLst/>
              <a:gdLst>
                <a:gd name="T0" fmla="*/ 23 w 47"/>
                <a:gd name="T1" fmla="*/ 0 h 17"/>
                <a:gd name="T2" fmla="*/ 0 w 47"/>
                <a:gd name="T3" fmla="*/ 0 h 17"/>
                <a:gd name="T4" fmla="*/ 1 w 47"/>
                <a:gd name="T5" fmla="*/ 1 h 17"/>
                <a:gd name="T6" fmla="*/ 1 w 47"/>
                <a:gd name="T7" fmla="*/ 9 h 17"/>
                <a:gd name="T8" fmla="*/ 6 w 47"/>
                <a:gd name="T9" fmla="*/ 9 h 17"/>
                <a:gd name="T10" fmla="*/ 9 w 47"/>
                <a:gd name="T11" fmla="*/ 9 h 17"/>
                <a:gd name="T12" fmla="*/ 31 w 47"/>
                <a:gd name="T13" fmla="*/ 16 h 17"/>
                <a:gd name="T14" fmla="*/ 23 w 47"/>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17">
                  <a:moveTo>
                    <a:pt x="23" y="0"/>
                  </a:moveTo>
                  <a:cubicBezTo>
                    <a:pt x="0" y="0"/>
                    <a:pt x="0" y="0"/>
                    <a:pt x="0" y="0"/>
                  </a:cubicBezTo>
                  <a:cubicBezTo>
                    <a:pt x="1" y="1"/>
                    <a:pt x="1" y="1"/>
                    <a:pt x="1" y="1"/>
                  </a:cubicBezTo>
                  <a:cubicBezTo>
                    <a:pt x="1" y="1"/>
                    <a:pt x="0" y="2"/>
                    <a:pt x="1" y="9"/>
                  </a:cubicBezTo>
                  <a:cubicBezTo>
                    <a:pt x="2" y="9"/>
                    <a:pt x="5" y="9"/>
                    <a:pt x="6" y="9"/>
                  </a:cubicBezTo>
                  <a:cubicBezTo>
                    <a:pt x="7" y="9"/>
                    <a:pt x="6" y="7"/>
                    <a:pt x="9" y="9"/>
                  </a:cubicBezTo>
                  <a:cubicBezTo>
                    <a:pt x="15" y="13"/>
                    <a:pt x="21" y="17"/>
                    <a:pt x="31" y="16"/>
                  </a:cubicBezTo>
                  <a:cubicBezTo>
                    <a:pt x="47" y="15"/>
                    <a:pt x="23" y="0"/>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96" name="Freeform 212"/>
            <p:cNvSpPr/>
            <p:nvPr/>
          </p:nvSpPr>
          <p:spPr bwMode="auto">
            <a:xfrm>
              <a:off x="5005388" y="1154112"/>
              <a:ext cx="103188" cy="38100"/>
            </a:xfrm>
            <a:custGeom>
              <a:avLst/>
              <a:gdLst>
                <a:gd name="T0" fmla="*/ 31 w 59"/>
                <a:gd name="T1" fmla="*/ 0 h 22"/>
                <a:gd name="T2" fmla="*/ 21 w 59"/>
                <a:gd name="T3" fmla="*/ 21 h 22"/>
                <a:gd name="T4" fmla="*/ 48 w 59"/>
                <a:gd name="T5" fmla="*/ 12 h 22"/>
                <a:gd name="T6" fmla="*/ 51 w 59"/>
                <a:gd name="T7" fmla="*/ 12 h 22"/>
                <a:gd name="T8" fmla="*/ 57 w 59"/>
                <a:gd name="T9" fmla="*/ 11 h 22"/>
                <a:gd name="T10" fmla="*/ 58 w 59"/>
                <a:gd name="T11" fmla="*/ 1 h 22"/>
                <a:gd name="T12" fmla="*/ 59 w 59"/>
                <a:gd name="T13" fmla="*/ 0 h 22"/>
                <a:gd name="T14" fmla="*/ 31 w 59"/>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22">
                  <a:moveTo>
                    <a:pt x="31" y="0"/>
                  </a:moveTo>
                  <a:cubicBezTo>
                    <a:pt x="31" y="0"/>
                    <a:pt x="0" y="19"/>
                    <a:pt x="21" y="21"/>
                  </a:cubicBezTo>
                  <a:cubicBezTo>
                    <a:pt x="33" y="22"/>
                    <a:pt x="40" y="17"/>
                    <a:pt x="48" y="12"/>
                  </a:cubicBezTo>
                  <a:cubicBezTo>
                    <a:pt x="51" y="9"/>
                    <a:pt x="50" y="12"/>
                    <a:pt x="51" y="12"/>
                  </a:cubicBezTo>
                  <a:cubicBezTo>
                    <a:pt x="53" y="12"/>
                    <a:pt x="57" y="12"/>
                    <a:pt x="57" y="11"/>
                  </a:cubicBezTo>
                  <a:cubicBezTo>
                    <a:pt x="59" y="4"/>
                    <a:pt x="58" y="1"/>
                    <a:pt x="58" y="1"/>
                  </a:cubicBezTo>
                  <a:cubicBezTo>
                    <a:pt x="59" y="0"/>
                    <a:pt x="59" y="0"/>
                    <a:pt x="59" y="0"/>
                  </a:cubicBez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97" name="Freeform 213"/>
            <p:cNvSpPr/>
            <p:nvPr/>
          </p:nvSpPr>
          <p:spPr bwMode="auto">
            <a:xfrm>
              <a:off x="4959351" y="1111250"/>
              <a:ext cx="82550" cy="28575"/>
            </a:xfrm>
            <a:custGeom>
              <a:avLst/>
              <a:gdLst>
                <a:gd name="T0" fmla="*/ 40 w 47"/>
                <a:gd name="T1" fmla="*/ 9 h 17"/>
                <a:gd name="T2" fmla="*/ 45 w 47"/>
                <a:gd name="T3" fmla="*/ 9 h 17"/>
                <a:gd name="T4" fmla="*/ 46 w 47"/>
                <a:gd name="T5" fmla="*/ 1 h 17"/>
                <a:gd name="T6" fmla="*/ 46 w 47"/>
                <a:gd name="T7" fmla="*/ 0 h 17"/>
                <a:gd name="T8" fmla="*/ 24 w 47"/>
                <a:gd name="T9" fmla="*/ 0 h 17"/>
                <a:gd name="T10" fmla="*/ 16 w 47"/>
                <a:gd name="T11" fmla="*/ 16 h 17"/>
                <a:gd name="T12" fmla="*/ 37 w 47"/>
                <a:gd name="T13" fmla="*/ 9 h 17"/>
                <a:gd name="T14" fmla="*/ 40 w 47"/>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17">
                  <a:moveTo>
                    <a:pt x="40" y="9"/>
                  </a:moveTo>
                  <a:cubicBezTo>
                    <a:pt x="41" y="9"/>
                    <a:pt x="45" y="9"/>
                    <a:pt x="45" y="9"/>
                  </a:cubicBezTo>
                  <a:cubicBezTo>
                    <a:pt x="47" y="2"/>
                    <a:pt x="46" y="1"/>
                    <a:pt x="46" y="1"/>
                  </a:cubicBezTo>
                  <a:cubicBezTo>
                    <a:pt x="46" y="0"/>
                    <a:pt x="46" y="0"/>
                    <a:pt x="46" y="0"/>
                  </a:cubicBezTo>
                  <a:cubicBezTo>
                    <a:pt x="24" y="0"/>
                    <a:pt x="24" y="0"/>
                    <a:pt x="24" y="0"/>
                  </a:cubicBezTo>
                  <a:cubicBezTo>
                    <a:pt x="24" y="0"/>
                    <a:pt x="0" y="15"/>
                    <a:pt x="16" y="16"/>
                  </a:cubicBezTo>
                  <a:cubicBezTo>
                    <a:pt x="26" y="17"/>
                    <a:pt x="32" y="13"/>
                    <a:pt x="37" y="9"/>
                  </a:cubicBezTo>
                  <a:cubicBezTo>
                    <a:pt x="40" y="7"/>
                    <a:pt x="39" y="9"/>
                    <a:pt x="4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98" name="Freeform 214"/>
            <p:cNvSpPr>
              <a:spLocks noEditPoints="1"/>
            </p:cNvSpPr>
            <p:nvPr/>
          </p:nvSpPr>
          <p:spPr bwMode="auto">
            <a:xfrm>
              <a:off x="4195763" y="587375"/>
              <a:ext cx="309563" cy="560388"/>
            </a:xfrm>
            <a:custGeom>
              <a:avLst/>
              <a:gdLst>
                <a:gd name="T0" fmla="*/ 138 w 177"/>
                <a:gd name="T1" fmla="*/ 194 h 321"/>
                <a:gd name="T2" fmla="*/ 140 w 177"/>
                <a:gd name="T3" fmla="*/ 190 h 321"/>
                <a:gd name="T4" fmla="*/ 142 w 177"/>
                <a:gd name="T5" fmla="*/ 295 h 321"/>
                <a:gd name="T6" fmla="*/ 162 w 177"/>
                <a:gd name="T7" fmla="*/ 295 h 321"/>
                <a:gd name="T8" fmla="*/ 177 w 177"/>
                <a:gd name="T9" fmla="*/ 179 h 321"/>
                <a:gd name="T10" fmla="*/ 140 w 177"/>
                <a:gd name="T11" fmla="*/ 179 h 321"/>
                <a:gd name="T12" fmla="*/ 82 w 177"/>
                <a:gd name="T13" fmla="*/ 179 h 321"/>
                <a:gd name="T14" fmla="*/ 144 w 177"/>
                <a:gd name="T15" fmla="*/ 122 h 321"/>
                <a:gd name="T16" fmla="*/ 45 w 177"/>
                <a:gd name="T17" fmla="*/ 92 h 321"/>
                <a:gd name="T18" fmla="*/ 61 w 177"/>
                <a:gd name="T19" fmla="*/ 95 h 321"/>
                <a:gd name="T20" fmla="*/ 148 w 177"/>
                <a:gd name="T21" fmla="*/ 118 h 321"/>
                <a:gd name="T22" fmla="*/ 150 w 177"/>
                <a:gd name="T23" fmla="*/ 117 h 321"/>
                <a:gd name="T24" fmla="*/ 151 w 177"/>
                <a:gd name="T25" fmla="*/ 97 h 321"/>
                <a:gd name="T26" fmla="*/ 153 w 177"/>
                <a:gd name="T27" fmla="*/ 114 h 321"/>
                <a:gd name="T28" fmla="*/ 154 w 177"/>
                <a:gd name="T29" fmla="*/ 113 h 321"/>
                <a:gd name="T30" fmla="*/ 121 w 177"/>
                <a:gd name="T31" fmla="*/ 5 h 321"/>
                <a:gd name="T32" fmla="*/ 117 w 177"/>
                <a:gd name="T33" fmla="*/ 7 h 321"/>
                <a:gd name="T34" fmla="*/ 119 w 177"/>
                <a:gd name="T35" fmla="*/ 92 h 321"/>
                <a:gd name="T36" fmla="*/ 109 w 177"/>
                <a:gd name="T37" fmla="*/ 22 h 321"/>
                <a:gd name="T38" fmla="*/ 110 w 177"/>
                <a:gd name="T39" fmla="*/ 16 h 321"/>
                <a:gd name="T40" fmla="*/ 107 w 177"/>
                <a:gd name="T41" fmla="*/ 10 h 321"/>
                <a:gd name="T42" fmla="*/ 99 w 177"/>
                <a:gd name="T43" fmla="*/ 10 h 321"/>
                <a:gd name="T44" fmla="*/ 95 w 177"/>
                <a:gd name="T45" fmla="*/ 16 h 321"/>
                <a:gd name="T46" fmla="*/ 97 w 177"/>
                <a:gd name="T47" fmla="*/ 21 h 321"/>
                <a:gd name="T48" fmla="*/ 99 w 177"/>
                <a:gd name="T49" fmla="*/ 69 h 321"/>
                <a:gd name="T50" fmla="*/ 101 w 177"/>
                <a:gd name="T51" fmla="*/ 96 h 321"/>
                <a:gd name="T52" fmla="*/ 73 w 177"/>
                <a:gd name="T53" fmla="*/ 6 h 321"/>
                <a:gd name="T54" fmla="*/ 57 w 177"/>
                <a:gd name="T55" fmla="*/ 5 h 321"/>
                <a:gd name="T56" fmla="*/ 16 w 177"/>
                <a:gd name="T57" fmla="*/ 120 h 321"/>
                <a:gd name="T58" fmla="*/ 25 w 177"/>
                <a:gd name="T59" fmla="*/ 126 h 321"/>
                <a:gd name="T60" fmla="*/ 30 w 177"/>
                <a:gd name="T61" fmla="*/ 180 h 321"/>
                <a:gd name="T62" fmla="*/ 30 w 177"/>
                <a:gd name="T63" fmla="*/ 181 h 321"/>
                <a:gd name="T64" fmla="*/ 43 w 177"/>
                <a:gd name="T65" fmla="*/ 215 h 321"/>
                <a:gd name="T66" fmla="*/ 84 w 177"/>
                <a:gd name="T67" fmla="*/ 220 h 321"/>
                <a:gd name="T68" fmla="*/ 87 w 177"/>
                <a:gd name="T69" fmla="*/ 221 h 321"/>
                <a:gd name="T70" fmla="*/ 90 w 177"/>
                <a:gd name="T71" fmla="*/ 220 h 321"/>
                <a:gd name="T72" fmla="*/ 103 w 177"/>
                <a:gd name="T73" fmla="*/ 321 h 321"/>
                <a:gd name="T74" fmla="*/ 128 w 177"/>
                <a:gd name="T75" fmla="*/ 321 h 321"/>
                <a:gd name="T76" fmla="*/ 138 w 177"/>
                <a:gd name="T77" fmla="*/ 194 h 321"/>
                <a:gd name="T78" fmla="*/ 26 w 177"/>
                <a:gd name="T79" fmla="*/ 134 h 321"/>
                <a:gd name="T80" fmla="*/ 26 w 177"/>
                <a:gd name="T81" fmla="*/ 127 h 321"/>
                <a:gd name="T82" fmla="*/ 58 w 177"/>
                <a:gd name="T83" fmla="*/ 136 h 321"/>
                <a:gd name="T84" fmla="*/ 26 w 177"/>
                <a:gd name="T85" fmla="*/ 134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7" h="321">
                  <a:moveTo>
                    <a:pt x="138" y="194"/>
                  </a:moveTo>
                  <a:cubicBezTo>
                    <a:pt x="139" y="193"/>
                    <a:pt x="139" y="192"/>
                    <a:pt x="140" y="190"/>
                  </a:cubicBezTo>
                  <a:cubicBezTo>
                    <a:pt x="142" y="295"/>
                    <a:pt x="142" y="295"/>
                    <a:pt x="142" y="295"/>
                  </a:cubicBezTo>
                  <a:cubicBezTo>
                    <a:pt x="162" y="295"/>
                    <a:pt x="162" y="295"/>
                    <a:pt x="162" y="295"/>
                  </a:cubicBezTo>
                  <a:cubicBezTo>
                    <a:pt x="177" y="179"/>
                    <a:pt x="177" y="179"/>
                    <a:pt x="177" y="179"/>
                  </a:cubicBezTo>
                  <a:cubicBezTo>
                    <a:pt x="140" y="179"/>
                    <a:pt x="140" y="179"/>
                    <a:pt x="140" y="179"/>
                  </a:cubicBezTo>
                  <a:cubicBezTo>
                    <a:pt x="82" y="179"/>
                    <a:pt x="82" y="179"/>
                    <a:pt x="82" y="179"/>
                  </a:cubicBezTo>
                  <a:cubicBezTo>
                    <a:pt x="144" y="122"/>
                    <a:pt x="144" y="122"/>
                    <a:pt x="144" y="122"/>
                  </a:cubicBezTo>
                  <a:cubicBezTo>
                    <a:pt x="45" y="92"/>
                    <a:pt x="45" y="92"/>
                    <a:pt x="45" y="92"/>
                  </a:cubicBezTo>
                  <a:cubicBezTo>
                    <a:pt x="61" y="95"/>
                    <a:pt x="61" y="95"/>
                    <a:pt x="61" y="95"/>
                  </a:cubicBezTo>
                  <a:cubicBezTo>
                    <a:pt x="148" y="118"/>
                    <a:pt x="148" y="118"/>
                    <a:pt x="148" y="118"/>
                  </a:cubicBezTo>
                  <a:cubicBezTo>
                    <a:pt x="150" y="117"/>
                    <a:pt x="150" y="117"/>
                    <a:pt x="150" y="117"/>
                  </a:cubicBezTo>
                  <a:cubicBezTo>
                    <a:pt x="151" y="97"/>
                    <a:pt x="151" y="97"/>
                    <a:pt x="151" y="97"/>
                  </a:cubicBezTo>
                  <a:cubicBezTo>
                    <a:pt x="151" y="102"/>
                    <a:pt x="152" y="109"/>
                    <a:pt x="153" y="114"/>
                  </a:cubicBezTo>
                  <a:cubicBezTo>
                    <a:pt x="154" y="113"/>
                    <a:pt x="154" y="113"/>
                    <a:pt x="154" y="113"/>
                  </a:cubicBezTo>
                  <a:cubicBezTo>
                    <a:pt x="154" y="88"/>
                    <a:pt x="149" y="0"/>
                    <a:pt x="121" y="5"/>
                  </a:cubicBezTo>
                  <a:cubicBezTo>
                    <a:pt x="121" y="5"/>
                    <a:pt x="120" y="6"/>
                    <a:pt x="117" y="7"/>
                  </a:cubicBezTo>
                  <a:cubicBezTo>
                    <a:pt x="119" y="92"/>
                    <a:pt x="119" y="92"/>
                    <a:pt x="119" y="92"/>
                  </a:cubicBezTo>
                  <a:cubicBezTo>
                    <a:pt x="109" y="22"/>
                    <a:pt x="109" y="22"/>
                    <a:pt x="109" y="22"/>
                  </a:cubicBezTo>
                  <a:cubicBezTo>
                    <a:pt x="110" y="16"/>
                    <a:pt x="110" y="16"/>
                    <a:pt x="110" y="16"/>
                  </a:cubicBezTo>
                  <a:cubicBezTo>
                    <a:pt x="107" y="10"/>
                    <a:pt x="107" y="10"/>
                    <a:pt x="107" y="10"/>
                  </a:cubicBezTo>
                  <a:cubicBezTo>
                    <a:pt x="99" y="10"/>
                    <a:pt x="99" y="10"/>
                    <a:pt x="99" y="10"/>
                  </a:cubicBezTo>
                  <a:cubicBezTo>
                    <a:pt x="95" y="16"/>
                    <a:pt x="95" y="16"/>
                    <a:pt x="95" y="16"/>
                  </a:cubicBezTo>
                  <a:cubicBezTo>
                    <a:pt x="97" y="21"/>
                    <a:pt x="97" y="21"/>
                    <a:pt x="97" y="21"/>
                  </a:cubicBezTo>
                  <a:cubicBezTo>
                    <a:pt x="99" y="69"/>
                    <a:pt x="99" y="69"/>
                    <a:pt x="99" y="69"/>
                  </a:cubicBezTo>
                  <a:cubicBezTo>
                    <a:pt x="101" y="96"/>
                    <a:pt x="101" y="96"/>
                    <a:pt x="101" y="96"/>
                  </a:cubicBezTo>
                  <a:cubicBezTo>
                    <a:pt x="73" y="6"/>
                    <a:pt x="73" y="6"/>
                    <a:pt x="73" y="6"/>
                  </a:cubicBezTo>
                  <a:cubicBezTo>
                    <a:pt x="72" y="6"/>
                    <a:pt x="58" y="5"/>
                    <a:pt x="57" y="5"/>
                  </a:cubicBezTo>
                  <a:cubicBezTo>
                    <a:pt x="0" y="18"/>
                    <a:pt x="10" y="108"/>
                    <a:pt x="16" y="120"/>
                  </a:cubicBezTo>
                  <a:cubicBezTo>
                    <a:pt x="16" y="122"/>
                    <a:pt x="19" y="124"/>
                    <a:pt x="25" y="126"/>
                  </a:cubicBezTo>
                  <a:cubicBezTo>
                    <a:pt x="28" y="157"/>
                    <a:pt x="30" y="180"/>
                    <a:pt x="30" y="180"/>
                  </a:cubicBezTo>
                  <a:cubicBezTo>
                    <a:pt x="30" y="181"/>
                    <a:pt x="30" y="181"/>
                    <a:pt x="30" y="181"/>
                  </a:cubicBezTo>
                  <a:cubicBezTo>
                    <a:pt x="31" y="185"/>
                    <a:pt x="33" y="212"/>
                    <a:pt x="43" y="215"/>
                  </a:cubicBezTo>
                  <a:cubicBezTo>
                    <a:pt x="84" y="220"/>
                    <a:pt x="84" y="220"/>
                    <a:pt x="84" y="220"/>
                  </a:cubicBezTo>
                  <a:cubicBezTo>
                    <a:pt x="85" y="220"/>
                    <a:pt x="86" y="221"/>
                    <a:pt x="87" y="221"/>
                  </a:cubicBezTo>
                  <a:cubicBezTo>
                    <a:pt x="88" y="221"/>
                    <a:pt x="89" y="220"/>
                    <a:pt x="90" y="220"/>
                  </a:cubicBezTo>
                  <a:cubicBezTo>
                    <a:pt x="103" y="321"/>
                    <a:pt x="103" y="321"/>
                    <a:pt x="103" y="321"/>
                  </a:cubicBezTo>
                  <a:cubicBezTo>
                    <a:pt x="128" y="321"/>
                    <a:pt x="128" y="321"/>
                    <a:pt x="128" y="321"/>
                  </a:cubicBezTo>
                  <a:lnTo>
                    <a:pt x="138" y="194"/>
                  </a:lnTo>
                  <a:close/>
                  <a:moveTo>
                    <a:pt x="26" y="134"/>
                  </a:moveTo>
                  <a:cubicBezTo>
                    <a:pt x="26" y="127"/>
                    <a:pt x="26" y="127"/>
                    <a:pt x="26" y="127"/>
                  </a:cubicBezTo>
                  <a:cubicBezTo>
                    <a:pt x="58" y="136"/>
                    <a:pt x="58" y="136"/>
                    <a:pt x="58" y="136"/>
                  </a:cubicBezTo>
                  <a:lnTo>
                    <a:pt x="26"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99" name="Freeform 215"/>
            <p:cNvSpPr>
              <a:spLocks noEditPoints="1"/>
            </p:cNvSpPr>
            <p:nvPr/>
          </p:nvSpPr>
          <p:spPr bwMode="auto">
            <a:xfrm>
              <a:off x="4259263" y="371475"/>
              <a:ext cx="168275" cy="227013"/>
            </a:xfrm>
            <a:custGeom>
              <a:avLst/>
              <a:gdLst>
                <a:gd name="T0" fmla="*/ 8 w 97"/>
                <a:gd name="T1" fmla="*/ 77 h 130"/>
                <a:gd name="T2" fmla="*/ 12 w 97"/>
                <a:gd name="T3" fmla="*/ 91 h 130"/>
                <a:gd name="T4" fmla="*/ 14 w 97"/>
                <a:gd name="T5" fmla="*/ 87 h 130"/>
                <a:gd name="T6" fmla="*/ 54 w 97"/>
                <a:gd name="T7" fmla="*/ 130 h 130"/>
                <a:gd name="T8" fmla="*/ 92 w 97"/>
                <a:gd name="T9" fmla="*/ 86 h 130"/>
                <a:gd name="T10" fmla="*/ 95 w 97"/>
                <a:gd name="T11" fmla="*/ 61 h 130"/>
                <a:gd name="T12" fmla="*/ 93 w 97"/>
                <a:gd name="T13" fmla="*/ 62 h 130"/>
                <a:gd name="T14" fmla="*/ 93 w 97"/>
                <a:gd name="T15" fmla="*/ 50 h 130"/>
                <a:gd name="T16" fmla="*/ 60 w 97"/>
                <a:gd name="T17" fmla="*/ 41 h 130"/>
                <a:gd name="T18" fmla="*/ 65 w 97"/>
                <a:gd name="T19" fmla="*/ 43 h 130"/>
                <a:gd name="T20" fmla="*/ 97 w 97"/>
                <a:gd name="T21" fmla="*/ 32 h 130"/>
                <a:gd name="T22" fmla="*/ 17 w 97"/>
                <a:gd name="T23" fmla="*/ 23 h 130"/>
                <a:gd name="T24" fmla="*/ 11 w 97"/>
                <a:gd name="T25" fmla="*/ 62 h 130"/>
                <a:gd name="T26" fmla="*/ 8 w 97"/>
                <a:gd name="T27" fmla="*/ 77 h 130"/>
                <a:gd name="T28" fmla="*/ 19 w 97"/>
                <a:gd name="T29" fmla="*/ 34 h 130"/>
                <a:gd name="T30" fmla="*/ 17 w 97"/>
                <a:gd name="T31" fmla="*/ 37 h 130"/>
                <a:gd name="T32" fmla="*/ 19 w 97"/>
                <a:gd name="T33" fmla="*/ 34 h 130"/>
                <a:gd name="T34" fmla="*/ 13 w 97"/>
                <a:gd name="T35" fmla="*/ 53 h 130"/>
                <a:gd name="T36" fmla="*/ 13 w 97"/>
                <a:gd name="T37" fmla="*/ 55 h 130"/>
                <a:gd name="T38" fmla="*/ 12 w 97"/>
                <a:gd name="T39" fmla="*/ 62 h 130"/>
                <a:gd name="T40" fmla="*/ 12 w 97"/>
                <a:gd name="T41" fmla="*/ 62 h 130"/>
                <a:gd name="T42" fmla="*/ 13 w 97"/>
                <a:gd name="T43" fmla="*/ 5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30">
                  <a:moveTo>
                    <a:pt x="8" y="77"/>
                  </a:moveTo>
                  <a:cubicBezTo>
                    <a:pt x="8" y="85"/>
                    <a:pt x="10" y="91"/>
                    <a:pt x="12" y="91"/>
                  </a:cubicBezTo>
                  <a:cubicBezTo>
                    <a:pt x="13" y="91"/>
                    <a:pt x="14" y="90"/>
                    <a:pt x="14" y="87"/>
                  </a:cubicBezTo>
                  <a:cubicBezTo>
                    <a:pt x="21" y="112"/>
                    <a:pt x="42" y="130"/>
                    <a:pt x="54" y="130"/>
                  </a:cubicBezTo>
                  <a:cubicBezTo>
                    <a:pt x="69" y="130"/>
                    <a:pt x="89" y="113"/>
                    <a:pt x="92" y="86"/>
                  </a:cubicBezTo>
                  <a:cubicBezTo>
                    <a:pt x="93" y="89"/>
                    <a:pt x="97" y="61"/>
                    <a:pt x="95" y="61"/>
                  </a:cubicBezTo>
                  <a:cubicBezTo>
                    <a:pt x="94" y="61"/>
                    <a:pt x="94" y="62"/>
                    <a:pt x="93" y="62"/>
                  </a:cubicBezTo>
                  <a:cubicBezTo>
                    <a:pt x="94" y="58"/>
                    <a:pt x="94" y="54"/>
                    <a:pt x="93" y="50"/>
                  </a:cubicBezTo>
                  <a:cubicBezTo>
                    <a:pt x="86" y="55"/>
                    <a:pt x="74" y="48"/>
                    <a:pt x="60" y="41"/>
                  </a:cubicBezTo>
                  <a:cubicBezTo>
                    <a:pt x="62" y="42"/>
                    <a:pt x="63" y="43"/>
                    <a:pt x="65" y="43"/>
                  </a:cubicBezTo>
                  <a:cubicBezTo>
                    <a:pt x="88" y="55"/>
                    <a:pt x="97" y="32"/>
                    <a:pt x="97" y="32"/>
                  </a:cubicBezTo>
                  <a:cubicBezTo>
                    <a:pt x="97" y="32"/>
                    <a:pt x="62" y="0"/>
                    <a:pt x="17" y="23"/>
                  </a:cubicBezTo>
                  <a:cubicBezTo>
                    <a:pt x="13" y="25"/>
                    <a:pt x="0" y="51"/>
                    <a:pt x="11" y="62"/>
                  </a:cubicBezTo>
                  <a:cubicBezTo>
                    <a:pt x="10" y="63"/>
                    <a:pt x="8" y="69"/>
                    <a:pt x="8" y="77"/>
                  </a:cubicBezTo>
                  <a:close/>
                  <a:moveTo>
                    <a:pt x="19" y="34"/>
                  </a:moveTo>
                  <a:cubicBezTo>
                    <a:pt x="18" y="35"/>
                    <a:pt x="17" y="36"/>
                    <a:pt x="17" y="37"/>
                  </a:cubicBezTo>
                  <a:cubicBezTo>
                    <a:pt x="17" y="35"/>
                    <a:pt x="18" y="34"/>
                    <a:pt x="19" y="34"/>
                  </a:cubicBezTo>
                  <a:close/>
                  <a:moveTo>
                    <a:pt x="13" y="53"/>
                  </a:moveTo>
                  <a:cubicBezTo>
                    <a:pt x="13" y="54"/>
                    <a:pt x="13" y="54"/>
                    <a:pt x="13" y="55"/>
                  </a:cubicBezTo>
                  <a:cubicBezTo>
                    <a:pt x="13" y="57"/>
                    <a:pt x="12" y="60"/>
                    <a:pt x="12" y="62"/>
                  </a:cubicBezTo>
                  <a:cubicBezTo>
                    <a:pt x="12" y="62"/>
                    <a:pt x="12" y="62"/>
                    <a:pt x="12" y="62"/>
                  </a:cubicBezTo>
                  <a:cubicBezTo>
                    <a:pt x="12" y="61"/>
                    <a:pt x="13" y="57"/>
                    <a:pt x="13"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100" name="Freeform 216"/>
            <p:cNvSpPr>
              <a:spLocks noEditPoints="1"/>
            </p:cNvSpPr>
            <p:nvPr/>
          </p:nvSpPr>
          <p:spPr bwMode="auto">
            <a:xfrm>
              <a:off x="4978401" y="588962"/>
              <a:ext cx="307975" cy="558800"/>
            </a:xfrm>
            <a:custGeom>
              <a:avLst/>
              <a:gdLst>
                <a:gd name="T0" fmla="*/ 120 w 176"/>
                <a:gd name="T1" fmla="*/ 4 h 320"/>
                <a:gd name="T2" fmla="*/ 103 w 176"/>
                <a:gd name="T3" fmla="*/ 5 h 320"/>
                <a:gd name="T4" fmla="*/ 75 w 176"/>
                <a:gd name="T5" fmla="*/ 95 h 320"/>
                <a:gd name="T6" fmla="*/ 78 w 176"/>
                <a:gd name="T7" fmla="*/ 68 h 320"/>
                <a:gd name="T8" fmla="*/ 79 w 176"/>
                <a:gd name="T9" fmla="*/ 20 h 320"/>
                <a:gd name="T10" fmla="*/ 81 w 176"/>
                <a:gd name="T11" fmla="*/ 15 h 320"/>
                <a:gd name="T12" fmla="*/ 77 w 176"/>
                <a:gd name="T13" fmla="*/ 9 h 320"/>
                <a:gd name="T14" fmla="*/ 69 w 176"/>
                <a:gd name="T15" fmla="*/ 9 h 320"/>
                <a:gd name="T16" fmla="*/ 66 w 176"/>
                <a:gd name="T17" fmla="*/ 15 h 320"/>
                <a:gd name="T18" fmla="*/ 68 w 176"/>
                <a:gd name="T19" fmla="*/ 21 h 320"/>
                <a:gd name="T20" fmla="*/ 58 w 176"/>
                <a:gd name="T21" fmla="*/ 91 h 320"/>
                <a:gd name="T22" fmla="*/ 59 w 176"/>
                <a:gd name="T23" fmla="*/ 6 h 320"/>
                <a:gd name="T24" fmla="*/ 55 w 176"/>
                <a:gd name="T25" fmla="*/ 4 h 320"/>
                <a:gd name="T26" fmla="*/ 22 w 176"/>
                <a:gd name="T27" fmla="*/ 103 h 320"/>
                <a:gd name="T28" fmla="*/ 24 w 176"/>
                <a:gd name="T29" fmla="*/ 105 h 320"/>
                <a:gd name="T30" fmla="*/ 26 w 176"/>
                <a:gd name="T31" fmla="*/ 96 h 320"/>
                <a:gd name="T32" fmla="*/ 26 w 176"/>
                <a:gd name="T33" fmla="*/ 107 h 320"/>
                <a:gd name="T34" fmla="*/ 35 w 176"/>
                <a:gd name="T35" fmla="*/ 115 h 320"/>
                <a:gd name="T36" fmla="*/ 115 w 176"/>
                <a:gd name="T37" fmla="*/ 94 h 320"/>
                <a:gd name="T38" fmla="*/ 131 w 176"/>
                <a:gd name="T39" fmla="*/ 91 h 320"/>
                <a:gd name="T40" fmla="*/ 39 w 176"/>
                <a:gd name="T41" fmla="*/ 119 h 320"/>
                <a:gd name="T42" fmla="*/ 99 w 176"/>
                <a:gd name="T43" fmla="*/ 178 h 320"/>
                <a:gd name="T44" fmla="*/ 36 w 176"/>
                <a:gd name="T45" fmla="*/ 178 h 320"/>
                <a:gd name="T46" fmla="*/ 0 w 176"/>
                <a:gd name="T47" fmla="*/ 178 h 320"/>
                <a:gd name="T48" fmla="*/ 16 w 176"/>
                <a:gd name="T49" fmla="*/ 293 h 320"/>
                <a:gd name="T50" fmla="*/ 34 w 176"/>
                <a:gd name="T51" fmla="*/ 294 h 320"/>
                <a:gd name="T52" fmla="*/ 36 w 176"/>
                <a:gd name="T53" fmla="*/ 189 h 320"/>
                <a:gd name="T54" fmla="*/ 39 w 176"/>
                <a:gd name="T55" fmla="*/ 193 h 320"/>
                <a:gd name="T56" fmla="*/ 48 w 176"/>
                <a:gd name="T57" fmla="*/ 320 h 320"/>
                <a:gd name="T58" fmla="*/ 74 w 176"/>
                <a:gd name="T59" fmla="*/ 320 h 320"/>
                <a:gd name="T60" fmla="*/ 87 w 176"/>
                <a:gd name="T61" fmla="*/ 219 h 320"/>
                <a:gd name="T62" fmla="*/ 90 w 176"/>
                <a:gd name="T63" fmla="*/ 220 h 320"/>
                <a:gd name="T64" fmla="*/ 92 w 176"/>
                <a:gd name="T65" fmla="*/ 219 h 320"/>
                <a:gd name="T66" fmla="*/ 133 w 176"/>
                <a:gd name="T67" fmla="*/ 214 h 320"/>
                <a:gd name="T68" fmla="*/ 146 w 176"/>
                <a:gd name="T69" fmla="*/ 180 h 320"/>
                <a:gd name="T70" fmla="*/ 147 w 176"/>
                <a:gd name="T71" fmla="*/ 179 h 320"/>
                <a:gd name="T72" fmla="*/ 151 w 176"/>
                <a:gd name="T73" fmla="*/ 125 h 320"/>
                <a:gd name="T74" fmla="*/ 160 w 176"/>
                <a:gd name="T75" fmla="*/ 119 h 320"/>
                <a:gd name="T76" fmla="*/ 120 w 176"/>
                <a:gd name="T77" fmla="*/ 4 h 320"/>
                <a:gd name="T78" fmla="*/ 150 w 176"/>
                <a:gd name="T79" fmla="*/ 133 h 320"/>
                <a:gd name="T80" fmla="*/ 118 w 176"/>
                <a:gd name="T81" fmla="*/ 135 h 320"/>
                <a:gd name="T82" fmla="*/ 151 w 176"/>
                <a:gd name="T83" fmla="*/ 126 h 320"/>
                <a:gd name="T84" fmla="*/ 150 w 176"/>
                <a:gd name="T85" fmla="*/ 13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320">
                  <a:moveTo>
                    <a:pt x="120" y="4"/>
                  </a:moveTo>
                  <a:cubicBezTo>
                    <a:pt x="119" y="4"/>
                    <a:pt x="104" y="5"/>
                    <a:pt x="103" y="5"/>
                  </a:cubicBezTo>
                  <a:cubicBezTo>
                    <a:pt x="75" y="95"/>
                    <a:pt x="75" y="95"/>
                    <a:pt x="75" y="95"/>
                  </a:cubicBezTo>
                  <a:cubicBezTo>
                    <a:pt x="78" y="68"/>
                    <a:pt x="78" y="68"/>
                    <a:pt x="78" y="68"/>
                  </a:cubicBezTo>
                  <a:cubicBezTo>
                    <a:pt x="79" y="20"/>
                    <a:pt x="79" y="20"/>
                    <a:pt x="79" y="20"/>
                  </a:cubicBezTo>
                  <a:cubicBezTo>
                    <a:pt x="81" y="15"/>
                    <a:pt x="81" y="15"/>
                    <a:pt x="81" y="15"/>
                  </a:cubicBezTo>
                  <a:cubicBezTo>
                    <a:pt x="77" y="9"/>
                    <a:pt x="77" y="9"/>
                    <a:pt x="77" y="9"/>
                  </a:cubicBezTo>
                  <a:cubicBezTo>
                    <a:pt x="69" y="9"/>
                    <a:pt x="69" y="9"/>
                    <a:pt x="69" y="9"/>
                  </a:cubicBezTo>
                  <a:cubicBezTo>
                    <a:pt x="66" y="15"/>
                    <a:pt x="66" y="15"/>
                    <a:pt x="66" y="15"/>
                  </a:cubicBezTo>
                  <a:cubicBezTo>
                    <a:pt x="68" y="21"/>
                    <a:pt x="68" y="21"/>
                    <a:pt x="68" y="21"/>
                  </a:cubicBezTo>
                  <a:cubicBezTo>
                    <a:pt x="58" y="91"/>
                    <a:pt x="58" y="91"/>
                    <a:pt x="58" y="91"/>
                  </a:cubicBezTo>
                  <a:cubicBezTo>
                    <a:pt x="59" y="6"/>
                    <a:pt x="59" y="6"/>
                    <a:pt x="59" y="6"/>
                  </a:cubicBezTo>
                  <a:cubicBezTo>
                    <a:pt x="57" y="5"/>
                    <a:pt x="55" y="4"/>
                    <a:pt x="55" y="4"/>
                  </a:cubicBezTo>
                  <a:cubicBezTo>
                    <a:pt x="30" y="0"/>
                    <a:pt x="23" y="71"/>
                    <a:pt x="22" y="103"/>
                  </a:cubicBezTo>
                  <a:cubicBezTo>
                    <a:pt x="24" y="105"/>
                    <a:pt x="24" y="105"/>
                    <a:pt x="24" y="105"/>
                  </a:cubicBezTo>
                  <a:cubicBezTo>
                    <a:pt x="25" y="102"/>
                    <a:pt x="25" y="99"/>
                    <a:pt x="26" y="96"/>
                  </a:cubicBezTo>
                  <a:cubicBezTo>
                    <a:pt x="26" y="107"/>
                    <a:pt x="26" y="107"/>
                    <a:pt x="26" y="107"/>
                  </a:cubicBezTo>
                  <a:cubicBezTo>
                    <a:pt x="35" y="115"/>
                    <a:pt x="35" y="115"/>
                    <a:pt x="35" y="115"/>
                  </a:cubicBezTo>
                  <a:cubicBezTo>
                    <a:pt x="115" y="94"/>
                    <a:pt x="115" y="94"/>
                    <a:pt x="115" y="94"/>
                  </a:cubicBezTo>
                  <a:cubicBezTo>
                    <a:pt x="131" y="91"/>
                    <a:pt x="131" y="91"/>
                    <a:pt x="131" y="91"/>
                  </a:cubicBezTo>
                  <a:cubicBezTo>
                    <a:pt x="39" y="119"/>
                    <a:pt x="39" y="119"/>
                    <a:pt x="39" y="119"/>
                  </a:cubicBezTo>
                  <a:cubicBezTo>
                    <a:pt x="99" y="178"/>
                    <a:pt x="99" y="178"/>
                    <a:pt x="99" y="178"/>
                  </a:cubicBezTo>
                  <a:cubicBezTo>
                    <a:pt x="36" y="178"/>
                    <a:pt x="36" y="178"/>
                    <a:pt x="36" y="178"/>
                  </a:cubicBezTo>
                  <a:cubicBezTo>
                    <a:pt x="0" y="178"/>
                    <a:pt x="0" y="178"/>
                    <a:pt x="0" y="178"/>
                  </a:cubicBezTo>
                  <a:cubicBezTo>
                    <a:pt x="16" y="293"/>
                    <a:pt x="16" y="293"/>
                    <a:pt x="16" y="293"/>
                  </a:cubicBezTo>
                  <a:cubicBezTo>
                    <a:pt x="34" y="294"/>
                    <a:pt x="34" y="294"/>
                    <a:pt x="34" y="294"/>
                  </a:cubicBezTo>
                  <a:cubicBezTo>
                    <a:pt x="36" y="189"/>
                    <a:pt x="36" y="189"/>
                    <a:pt x="36" y="189"/>
                  </a:cubicBezTo>
                  <a:cubicBezTo>
                    <a:pt x="37" y="191"/>
                    <a:pt x="38" y="192"/>
                    <a:pt x="39" y="193"/>
                  </a:cubicBezTo>
                  <a:cubicBezTo>
                    <a:pt x="48" y="320"/>
                    <a:pt x="48" y="320"/>
                    <a:pt x="48" y="320"/>
                  </a:cubicBezTo>
                  <a:cubicBezTo>
                    <a:pt x="74" y="320"/>
                    <a:pt x="74" y="320"/>
                    <a:pt x="74" y="320"/>
                  </a:cubicBezTo>
                  <a:cubicBezTo>
                    <a:pt x="87" y="219"/>
                    <a:pt x="87" y="219"/>
                    <a:pt x="87" y="219"/>
                  </a:cubicBezTo>
                  <a:cubicBezTo>
                    <a:pt x="88" y="219"/>
                    <a:pt x="89" y="220"/>
                    <a:pt x="90" y="220"/>
                  </a:cubicBezTo>
                  <a:cubicBezTo>
                    <a:pt x="91" y="220"/>
                    <a:pt x="91" y="219"/>
                    <a:pt x="92" y="219"/>
                  </a:cubicBezTo>
                  <a:cubicBezTo>
                    <a:pt x="133" y="214"/>
                    <a:pt x="133" y="214"/>
                    <a:pt x="133" y="214"/>
                  </a:cubicBezTo>
                  <a:cubicBezTo>
                    <a:pt x="144" y="211"/>
                    <a:pt x="145" y="184"/>
                    <a:pt x="146" y="180"/>
                  </a:cubicBezTo>
                  <a:cubicBezTo>
                    <a:pt x="147" y="179"/>
                    <a:pt x="147" y="179"/>
                    <a:pt x="147" y="179"/>
                  </a:cubicBezTo>
                  <a:cubicBezTo>
                    <a:pt x="147" y="179"/>
                    <a:pt x="149" y="156"/>
                    <a:pt x="151" y="125"/>
                  </a:cubicBezTo>
                  <a:cubicBezTo>
                    <a:pt x="157" y="123"/>
                    <a:pt x="161" y="121"/>
                    <a:pt x="160" y="119"/>
                  </a:cubicBezTo>
                  <a:cubicBezTo>
                    <a:pt x="166" y="107"/>
                    <a:pt x="176" y="17"/>
                    <a:pt x="120" y="4"/>
                  </a:cubicBezTo>
                  <a:close/>
                  <a:moveTo>
                    <a:pt x="150" y="133"/>
                  </a:moveTo>
                  <a:cubicBezTo>
                    <a:pt x="118" y="135"/>
                    <a:pt x="118" y="135"/>
                    <a:pt x="118" y="135"/>
                  </a:cubicBezTo>
                  <a:cubicBezTo>
                    <a:pt x="151" y="126"/>
                    <a:pt x="151" y="126"/>
                    <a:pt x="151" y="126"/>
                  </a:cubicBezTo>
                  <a:lnTo>
                    <a:pt x="150" y="1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101" name="Freeform 217"/>
            <p:cNvSpPr>
              <a:spLocks noEditPoints="1"/>
            </p:cNvSpPr>
            <p:nvPr/>
          </p:nvSpPr>
          <p:spPr bwMode="auto">
            <a:xfrm>
              <a:off x="5054601" y="371475"/>
              <a:ext cx="168275" cy="227013"/>
            </a:xfrm>
            <a:custGeom>
              <a:avLst/>
              <a:gdLst>
                <a:gd name="T0" fmla="*/ 81 w 97"/>
                <a:gd name="T1" fmla="*/ 23 h 130"/>
                <a:gd name="T2" fmla="*/ 0 w 97"/>
                <a:gd name="T3" fmla="*/ 32 h 130"/>
                <a:gd name="T4" fmla="*/ 32 w 97"/>
                <a:gd name="T5" fmla="*/ 43 h 130"/>
                <a:gd name="T6" fmla="*/ 37 w 97"/>
                <a:gd name="T7" fmla="*/ 41 h 130"/>
                <a:gd name="T8" fmla="*/ 4 w 97"/>
                <a:gd name="T9" fmla="*/ 50 h 130"/>
                <a:gd name="T10" fmla="*/ 4 w 97"/>
                <a:gd name="T11" fmla="*/ 62 h 130"/>
                <a:gd name="T12" fmla="*/ 3 w 97"/>
                <a:gd name="T13" fmla="*/ 61 h 130"/>
                <a:gd name="T14" fmla="*/ 5 w 97"/>
                <a:gd name="T15" fmla="*/ 86 h 130"/>
                <a:gd name="T16" fmla="*/ 44 w 97"/>
                <a:gd name="T17" fmla="*/ 130 h 130"/>
                <a:gd name="T18" fmla="*/ 83 w 97"/>
                <a:gd name="T19" fmla="*/ 87 h 130"/>
                <a:gd name="T20" fmla="*/ 86 w 97"/>
                <a:gd name="T21" fmla="*/ 91 h 130"/>
                <a:gd name="T22" fmla="*/ 89 w 97"/>
                <a:gd name="T23" fmla="*/ 77 h 130"/>
                <a:gd name="T24" fmla="*/ 86 w 97"/>
                <a:gd name="T25" fmla="*/ 62 h 130"/>
                <a:gd name="T26" fmla="*/ 81 w 97"/>
                <a:gd name="T27" fmla="*/ 23 h 130"/>
                <a:gd name="T28" fmla="*/ 78 w 97"/>
                <a:gd name="T29" fmla="*/ 34 h 130"/>
                <a:gd name="T30" fmla="*/ 81 w 97"/>
                <a:gd name="T31" fmla="*/ 37 h 130"/>
                <a:gd name="T32" fmla="*/ 78 w 97"/>
                <a:gd name="T33" fmla="*/ 34 h 130"/>
                <a:gd name="T34" fmla="*/ 85 w 97"/>
                <a:gd name="T35" fmla="*/ 62 h 130"/>
                <a:gd name="T36" fmla="*/ 84 w 97"/>
                <a:gd name="T37" fmla="*/ 55 h 130"/>
                <a:gd name="T38" fmla="*/ 84 w 97"/>
                <a:gd name="T39" fmla="*/ 53 h 130"/>
                <a:gd name="T40" fmla="*/ 85 w 97"/>
                <a:gd name="T41" fmla="*/ 62 h 130"/>
                <a:gd name="T42" fmla="*/ 85 w 97"/>
                <a:gd name="T43" fmla="*/ 6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30">
                  <a:moveTo>
                    <a:pt x="81" y="23"/>
                  </a:moveTo>
                  <a:cubicBezTo>
                    <a:pt x="36" y="0"/>
                    <a:pt x="0" y="32"/>
                    <a:pt x="0" y="32"/>
                  </a:cubicBezTo>
                  <a:cubicBezTo>
                    <a:pt x="0" y="32"/>
                    <a:pt x="10" y="55"/>
                    <a:pt x="32" y="43"/>
                  </a:cubicBezTo>
                  <a:cubicBezTo>
                    <a:pt x="34" y="43"/>
                    <a:pt x="36" y="42"/>
                    <a:pt x="37" y="41"/>
                  </a:cubicBezTo>
                  <a:cubicBezTo>
                    <a:pt x="24" y="48"/>
                    <a:pt x="11" y="55"/>
                    <a:pt x="4" y="50"/>
                  </a:cubicBezTo>
                  <a:cubicBezTo>
                    <a:pt x="4" y="54"/>
                    <a:pt x="4" y="58"/>
                    <a:pt x="4" y="62"/>
                  </a:cubicBezTo>
                  <a:cubicBezTo>
                    <a:pt x="4" y="62"/>
                    <a:pt x="3" y="61"/>
                    <a:pt x="3" y="61"/>
                  </a:cubicBezTo>
                  <a:cubicBezTo>
                    <a:pt x="1" y="61"/>
                    <a:pt x="5" y="89"/>
                    <a:pt x="5" y="86"/>
                  </a:cubicBezTo>
                  <a:cubicBezTo>
                    <a:pt x="8" y="113"/>
                    <a:pt x="29" y="130"/>
                    <a:pt x="44" y="130"/>
                  </a:cubicBezTo>
                  <a:cubicBezTo>
                    <a:pt x="56" y="130"/>
                    <a:pt x="77" y="112"/>
                    <a:pt x="83" y="87"/>
                  </a:cubicBezTo>
                  <a:cubicBezTo>
                    <a:pt x="84" y="90"/>
                    <a:pt x="85" y="91"/>
                    <a:pt x="86" y="91"/>
                  </a:cubicBezTo>
                  <a:cubicBezTo>
                    <a:pt x="88" y="91"/>
                    <a:pt x="89" y="85"/>
                    <a:pt x="89" y="77"/>
                  </a:cubicBezTo>
                  <a:cubicBezTo>
                    <a:pt x="89" y="69"/>
                    <a:pt x="88" y="63"/>
                    <a:pt x="86" y="62"/>
                  </a:cubicBezTo>
                  <a:cubicBezTo>
                    <a:pt x="97" y="51"/>
                    <a:pt x="84" y="25"/>
                    <a:pt x="81" y="23"/>
                  </a:cubicBezTo>
                  <a:close/>
                  <a:moveTo>
                    <a:pt x="78" y="34"/>
                  </a:moveTo>
                  <a:cubicBezTo>
                    <a:pt x="79" y="34"/>
                    <a:pt x="80" y="35"/>
                    <a:pt x="81" y="37"/>
                  </a:cubicBezTo>
                  <a:cubicBezTo>
                    <a:pt x="80" y="36"/>
                    <a:pt x="79" y="35"/>
                    <a:pt x="78" y="34"/>
                  </a:cubicBezTo>
                  <a:close/>
                  <a:moveTo>
                    <a:pt x="85" y="62"/>
                  </a:moveTo>
                  <a:cubicBezTo>
                    <a:pt x="85" y="60"/>
                    <a:pt x="85" y="57"/>
                    <a:pt x="84" y="55"/>
                  </a:cubicBezTo>
                  <a:cubicBezTo>
                    <a:pt x="84" y="54"/>
                    <a:pt x="84" y="54"/>
                    <a:pt x="84" y="53"/>
                  </a:cubicBezTo>
                  <a:cubicBezTo>
                    <a:pt x="85" y="57"/>
                    <a:pt x="85" y="61"/>
                    <a:pt x="85" y="62"/>
                  </a:cubicBezTo>
                  <a:cubicBezTo>
                    <a:pt x="85" y="62"/>
                    <a:pt x="85" y="62"/>
                    <a:pt x="85"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102" name="Freeform 218"/>
            <p:cNvSpPr>
              <a:spLocks noEditPoints="1"/>
            </p:cNvSpPr>
            <p:nvPr/>
          </p:nvSpPr>
          <p:spPr bwMode="auto">
            <a:xfrm>
              <a:off x="4368801" y="733425"/>
              <a:ext cx="755650" cy="155575"/>
            </a:xfrm>
            <a:custGeom>
              <a:avLst/>
              <a:gdLst>
                <a:gd name="T0" fmla="*/ 476 w 476"/>
                <a:gd name="T1" fmla="*/ 98 h 98"/>
                <a:gd name="T2" fmla="*/ 376 w 476"/>
                <a:gd name="T3" fmla="*/ 0 h 98"/>
                <a:gd name="T4" fmla="*/ 107 w 476"/>
                <a:gd name="T5" fmla="*/ 0 h 98"/>
                <a:gd name="T6" fmla="*/ 0 w 476"/>
                <a:gd name="T7" fmla="*/ 98 h 98"/>
                <a:gd name="T8" fmla="*/ 476 w 476"/>
                <a:gd name="T9" fmla="*/ 98 h 98"/>
                <a:gd name="T10" fmla="*/ 399 w 476"/>
                <a:gd name="T11" fmla="*/ 39 h 98"/>
                <a:gd name="T12" fmla="*/ 434 w 476"/>
                <a:gd name="T13" fmla="*/ 75 h 98"/>
                <a:gd name="T14" fmla="*/ 342 w 476"/>
                <a:gd name="T15" fmla="*/ 75 h 98"/>
                <a:gd name="T16" fmla="*/ 324 w 476"/>
                <a:gd name="T17" fmla="*/ 36 h 98"/>
                <a:gd name="T18" fmla="*/ 399 w 476"/>
                <a:gd name="T19" fmla="*/ 39 h 98"/>
                <a:gd name="T20" fmla="*/ 168 w 476"/>
                <a:gd name="T21" fmla="*/ 36 h 98"/>
                <a:gd name="T22" fmla="*/ 151 w 476"/>
                <a:gd name="T23" fmla="*/ 75 h 98"/>
                <a:gd name="T24" fmla="*/ 58 w 476"/>
                <a:gd name="T25" fmla="*/ 75 h 98"/>
                <a:gd name="T26" fmla="*/ 93 w 476"/>
                <a:gd name="T27" fmla="*/ 39 h 98"/>
                <a:gd name="T28" fmla="*/ 168 w 476"/>
                <a:gd name="T29" fmla="*/ 3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6" h="98">
                  <a:moveTo>
                    <a:pt x="476" y="98"/>
                  </a:moveTo>
                  <a:lnTo>
                    <a:pt x="376" y="0"/>
                  </a:lnTo>
                  <a:lnTo>
                    <a:pt x="107" y="0"/>
                  </a:lnTo>
                  <a:lnTo>
                    <a:pt x="0" y="98"/>
                  </a:lnTo>
                  <a:lnTo>
                    <a:pt x="476" y="98"/>
                  </a:lnTo>
                  <a:close/>
                  <a:moveTo>
                    <a:pt x="399" y="39"/>
                  </a:moveTo>
                  <a:lnTo>
                    <a:pt x="434" y="75"/>
                  </a:lnTo>
                  <a:lnTo>
                    <a:pt x="342" y="75"/>
                  </a:lnTo>
                  <a:lnTo>
                    <a:pt x="324" y="36"/>
                  </a:lnTo>
                  <a:lnTo>
                    <a:pt x="399" y="39"/>
                  </a:lnTo>
                  <a:close/>
                  <a:moveTo>
                    <a:pt x="168" y="36"/>
                  </a:moveTo>
                  <a:lnTo>
                    <a:pt x="151" y="75"/>
                  </a:lnTo>
                  <a:lnTo>
                    <a:pt x="58" y="75"/>
                  </a:lnTo>
                  <a:lnTo>
                    <a:pt x="93" y="39"/>
                  </a:lnTo>
                  <a:lnTo>
                    <a:pt x="16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grpSp>
      <p:sp>
        <p:nvSpPr>
          <p:cNvPr id="103" name="TextBox 34"/>
          <p:cNvSpPr txBox="1"/>
          <p:nvPr/>
        </p:nvSpPr>
        <p:spPr>
          <a:xfrm>
            <a:off x="4480173" y="1816804"/>
            <a:ext cx="3231655" cy="430887"/>
          </a:xfrm>
          <a:prstGeom prst="rect">
            <a:avLst/>
          </a:prstGeom>
          <a:noFill/>
        </p:spPr>
        <p:txBody>
          <a:bodyPr wrap="none" lIns="0" tIns="0" rIns="0" bIns="0" rtlCol="0">
            <a:spAutoFit/>
          </a:bodyPr>
          <a:lstStyle/>
          <a:p>
            <a:pPr algn="r"/>
            <a:r>
              <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rPr>
              <a:t>技能与管理培训方面</a:t>
            </a:r>
            <a:endPar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0000">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14:bounceEnd="40000">
                                          <p:cBhvr additive="base">
                                            <p:cTn id="7" dur="1000" fill="hold"/>
                                            <p:tgtEl>
                                              <p:spTgt spid="103"/>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10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11"/>
                                            </p:tgtEl>
                                            <p:attrNameLst>
                                              <p:attrName>style.visibility</p:attrName>
                                            </p:attrNameLst>
                                          </p:cBhvr>
                                          <p:to>
                                            <p:strVal val="visible"/>
                                          </p:to>
                                        </p:set>
                                        <p:anim calcmode="lin" valueType="num">
                                          <p:cBhvr additive="base">
                                            <p:cTn id="12" dur="500"/>
                                            <p:tgtEl>
                                              <p:spTgt spid="111"/>
                                            </p:tgtEl>
                                            <p:attrNameLst>
                                              <p:attrName>ppt_x</p:attrName>
                                            </p:attrNameLst>
                                          </p:cBhvr>
                                          <p:tavLst>
                                            <p:tav tm="0">
                                              <p:val>
                                                <p:strVal val="#ppt_x-#ppt_w*1.125000"/>
                                              </p:val>
                                            </p:tav>
                                            <p:tav tm="100000">
                                              <p:val>
                                                <p:strVal val="#ppt_x"/>
                                              </p:val>
                                            </p:tav>
                                          </p:tavLst>
                                        </p:anim>
                                        <p:animEffect transition="in" filter="wipe(right)">
                                          <p:cBhvr>
                                            <p:cTn id="13" dur="500"/>
                                            <p:tgtEl>
                                              <p:spTgt spid="111"/>
                                            </p:tgtEl>
                                          </p:cBhvr>
                                        </p:animEffect>
                                      </p:childTnLst>
                                    </p:cTn>
                                  </p:par>
                                  <p:par>
                                    <p:cTn id="14" presetID="12" presetClass="entr" presetSubtype="8" fill="hold" nodeType="with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additive="base">
                                            <p:cTn id="16" dur="500"/>
                                            <p:tgtEl>
                                              <p:spTgt spid="86"/>
                                            </p:tgtEl>
                                            <p:attrNameLst>
                                              <p:attrName>ppt_x</p:attrName>
                                            </p:attrNameLst>
                                          </p:cBhvr>
                                          <p:tavLst>
                                            <p:tav tm="0">
                                              <p:val>
                                                <p:strVal val="#ppt_x-#ppt_w*1.125000"/>
                                              </p:val>
                                            </p:tav>
                                            <p:tav tm="100000">
                                              <p:val>
                                                <p:strVal val="#ppt_x"/>
                                              </p:val>
                                            </p:tav>
                                          </p:tavLst>
                                        </p:anim>
                                        <p:animEffect transition="in" filter="wipe(right)">
                                          <p:cBhvr>
                                            <p:cTn id="17" dur="500"/>
                                            <p:tgtEl>
                                              <p:spTgt spid="86"/>
                                            </p:tgtEl>
                                          </p:cBhvr>
                                        </p:animEffect>
                                      </p:childTnLst>
                                    </p:cTn>
                                  </p:par>
                                  <p:par>
                                    <p:cTn id="18" presetID="12" presetClass="entr" presetSubtype="8" fill="hold" grpId="0" nodeType="withEffect">
                                      <p:stCondLst>
                                        <p:cond delay="300"/>
                                      </p:stCondLst>
                                      <p:childTnLst>
                                        <p:set>
                                          <p:cBhvr>
                                            <p:cTn id="19" dur="1" fill="hold">
                                              <p:stCondLst>
                                                <p:cond delay="0"/>
                                              </p:stCondLst>
                                            </p:cTn>
                                            <p:tgtEl>
                                              <p:spTgt spid="112"/>
                                            </p:tgtEl>
                                            <p:attrNameLst>
                                              <p:attrName>style.visibility</p:attrName>
                                            </p:attrNameLst>
                                          </p:cBhvr>
                                          <p:to>
                                            <p:strVal val="visible"/>
                                          </p:to>
                                        </p:set>
                                        <p:anim calcmode="lin" valueType="num">
                                          <p:cBhvr additive="base">
                                            <p:cTn id="20" dur="500"/>
                                            <p:tgtEl>
                                              <p:spTgt spid="112"/>
                                            </p:tgtEl>
                                            <p:attrNameLst>
                                              <p:attrName>ppt_x</p:attrName>
                                            </p:attrNameLst>
                                          </p:cBhvr>
                                          <p:tavLst>
                                            <p:tav tm="0">
                                              <p:val>
                                                <p:strVal val="#ppt_x-#ppt_w*1.125000"/>
                                              </p:val>
                                            </p:tav>
                                            <p:tav tm="100000">
                                              <p:val>
                                                <p:strVal val="#ppt_x"/>
                                              </p:val>
                                            </p:tav>
                                          </p:tavLst>
                                        </p:anim>
                                        <p:animEffect transition="in" filter="wipe(right)">
                                          <p:cBhvr>
                                            <p:cTn id="21" dur="500"/>
                                            <p:tgtEl>
                                              <p:spTgt spid="112"/>
                                            </p:tgtEl>
                                          </p:cBhvr>
                                        </p:animEffect>
                                      </p:childTnLst>
                                    </p:cTn>
                                  </p:par>
                                  <p:par>
                                    <p:cTn id="22" presetID="12" presetClass="entr" presetSubtype="8" fill="hold" nodeType="withEffect">
                                      <p:stCondLst>
                                        <p:cond delay="300"/>
                                      </p:stCondLst>
                                      <p:childTnLst>
                                        <p:set>
                                          <p:cBhvr>
                                            <p:cTn id="23" dur="1" fill="hold">
                                              <p:stCondLst>
                                                <p:cond delay="0"/>
                                              </p:stCondLst>
                                            </p:cTn>
                                            <p:tgtEl>
                                              <p:spTgt spid="65"/>
                                            </p:tgtEl>
                                            <p:attrNameLst>
                                              <p:attrName>style.visibility</p:attrName>
                                            </p:attrNameLst>
                                          </p:cBhvr>
                                          <p:to>
                                            <p:strVal val="visible"/>
                                          </p:to>
                                        </p:set>
                                        <p:anim calcmode="lin" valueType="num">
                                          <p:cBhvr additive="base">
                                            <p:cTn id="24" dur="500"/>
                                            <p:tgtEl>
                                              <p:spTgt spid="65"/>
                                            </p:tgtEl>
                                            <p:attrNameLst>
                                              <p:attrName>ppt_x</p:attrName>
                                            </p:attrNameLst>
                                          </p:cBhvr>
                                          <p:tavLst>
                                            <p:tav tm="0">
                                              <p:val>
                                                <p:strVal val="#ppt_x-#ppt_w*1.125000"/>
                                              </p:val>
                                            </p:tav>
                                            <p:tav tm="100000">
                                              <p:val>
                                                <p:strVal val="#ppt_x"/>
                                              </p:val>
                                            </p:tav>
                                          </p:tavLst>
                                        </p:anim>
                                        <p:animEffect transition="in" filter="wipe(right)">
                                          <p:cBhvr>
                                            <p:cTn id="2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112" grpId="0" animBg="1"/>
          <p:bldP spid="10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additive="base">
                                            <p:cTn id="7" dur="1000" fill="hold"/>
                                            <p:tgtEl>
                                              <p:spTgt spid="103"/>
                                            </p:tgtEl>
                                            <p:attrNameLst>
                                              <p:attrName>ppt_x</p:attrName>
                                            </p:attrNameLst>
                                          </p:cBhvr>
                                          <p:tavLst>
                                            <p:tav tm="0">
                                              <p:val>
                                                <p:strVal val="1+#ppt_w/2"/>
                                              </p:val>
                                            </p:tav>
                                            <p:tav tm="100000">
                                              <p:val>
                                                <p:strVal val="#ppt_x"/>
                                              </p:val>
                                            </p:tav>
                                          </p:tavLst>
                                        </p:anim>
                                        <p:anim calcmode="lin" valueType="num">
                                          <p:cBhvr additive="base">
                                            <p:cTn id="8" dur="1000" fill="hold"/>
                                            <p:tgtEl>
                                              <p:spTgt spid="10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11"/>
                                            </p:tgtEl>
                                            <p:attrNameLst>
                                              <p:attrName>style.visibility</p:attrName>
                                            </p:attrNameLst>
                                          </p:cBhvr>
                                          <p:to>
                                            <p:strVal val="visible"/>
                                          </p:to>
                                        </p:set>
                                        <p:anim calcmode="lin" valueType="num">
                                          <p:cBhvr additive="base">
                                            <p:cTn id="12" dur="500"/>
                                            <p:tgtEl>
                                              <p:spTgt spid="111"/>
                                            </p:tgtEl>
                                            <p:attrNameLst>
                                              <p:attrName>ppt_x</p:attrName>
                                            </p:attrNameLst>
                                          </p:cBhvr>
                                          <p:tavLst>
                                            <p:tav tm="0">
                                              <p:val>
                                                <p:strVal val="#ppt_x-#ppt_w*1.125000"/>
                                              </p:val>
                                            </p:tav>
                                            <p:tav tm="100000">
                                              <p:val>
                                                <p:strVal val="#ppt_x"/>
                                              </p:val>
                                            </p:tav>
                                          </p:tavLst>
                                        </p:anim>
                                        <p:animEffect transition="in" filter="wipe(right)">
                                          <p:cBhvr>
                                            <p:cTn id="13" dur="500"/>
                                            <p:tgtEl>
                                              <p:spTgt spid="111"/>
                                            </p:tgtEl>
                                          </p:cBhvr>
                                        </p:animEffect>
                                      </p:childTnLst>
                                    </p:cTn>
                                  </p:par>
                                  <p:par>
                                    <p:cTn id="14" presetID="12" presetClass="entr" presetSubtype="8" fill="hold" nodeType="with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additive="base">
                                            <p:cTn id="16" dur="500"/>
                                            <p:tgtEl>
                                              <p:spTgt spid="86"/>
                                            </p:tgtEl>
                                            <p:attrNameLst>
                                              <p:attrName>ppt_x</p:attrName>
                                            </p:attrNameLst>
                                          </p:cBhvr>
                                          <p:tavLst>
                                            <p:tav tm="0">
                                              <p:val>
                                                <p:strVal val="#ppt_x-#ppt_w*1.125000"/>
                                              </p:val>
                                            </p:tav>
                                            <p:tav tm="100000">
                                              <p:val>
                                                <p:strVal val="#ppt_x"/>
                                              </p:val>
                                            </p:tav>
                                          </p:tavLst>
                                        </p:anim>
                                        <p:animEffect transition="in" filter="wipe(right)">
                                          <p:cBhvr>
                                            <p:cTn id="17" dur="500"/>
                                            <p:tgtEl>
                                              <p:spTgt spid="86"/>
                                            </p:tgtEl>
                                          </p:cBhvr>
                                        </p:animEffect>
                                      </p:childTnLst>
                                    </p:cTn>
                                  </p:par>
                                  <p:par>
                                    <p:cTn id="18" presetID="12" presetClass="entr" presetSubtype="8" fill="hold" grpId="0" nodeType="withEffect">
                                      <p:stCondLst>
                                        <p:cond delay="300"/>
                                      </p:stCondLst>
                                      <p:childTnLst>
                                        <p:set>
                                          <p:cBhvr>
                                            <p:cTn id="19" dur="1" fill="hold">
                                              <p:stCondLst>
                                                <p:cond delay="0"/>
                                              </p:stCondLst>
                                            </p:cTn>
                                            <p:tgtEl>
                                              <p:spTgt spid="112"/>
                                            </p:tgtEl>
                                            <p:attrNameLst>
                                              <p:attrName>style.visibility</p:attrName>
                                            </p:attrNameLst>
                                          </p:cBhvr>
                                          <p:to>
                                            <p:strVal val="visible"/>
                                          </p:to>
                                        </p:set>
                                        <p:anim calcmode="lin" valueType="num">
                                          <p:cBhvr additive="base">
                                            <p:cTn id="20" dur="500"/>
                                            <p:tgtEl>
                                              <p:spTgt spid="112"/>
                                            </p:tgtEl>
                                            <p:attrNameLst>
                                              <p:attrName>ppt_x</p:attrName>
                                            </p:attrNameLst>
                                          </p:cBhvr>
                                          <p:tavLst>
                                            <p:tav tm="0">
                                              <p:val>
                                                <p:strVal val="#ppt_x-#ppt_w*1.125000"/>
                                              </p:val>
                                            </p:tav>
                                            <p:tav tm="100000">
                                              <p:val>
                                                <p:strVal val="#ppt_x"/>
                                              </p:val>
                                            </p:tav>
                                          </p:tavLst>
                                        </p:anim>
                                        <p:animEffect transition="in" filter="wipe(right)">
                                          <p:cBhvr>
                                            <p:cTn id="21" dur="500"/>
                                            <p:tgtEl>
                                              <p:spTgt spid="112"/>
                                            </p:tgtEl>
                                          </p:cBhvr>
                                        </p:animEffect>
                                      </p:childTnLst>
                                    </p:cTn>
                                  </p:par>
                                  <p:par>
                                    <p:cTn id="22" presetID="12" presetClass="entr" presetSubtype="8" fill="hold" nodeType="withEffect">
                                      <p:stCondLst>
                                        <p:cond delay="300"/>
                                      </p:stCondLst>
                                      <p:childTnLst>
                                        <p:set>
                                          <p:cBhvr>
                                            <p:cTn id="23" dur="1" fill="hold">
                                              <p:stCondLst>
                                                <p:cond delay="0"/>
                                              </p:stCondLst>
                                            </p:cTn>
                                            <p:tgtEl>
                                              <p:spTgt spid="65"/>
                                            </p:tgtEl>
                                            <p:attrNameLst>
                                              <p:attrName>style.visibility</p:attrName>
                                            </p:attrNameLst>
                                          </p:cBhvr>
                                          <p:to>
                                            <p:strVal val="visible"/>
                                          </p:to>
                                        </p:set>
                                        <p:anim calcmode="lin" valueType="num">
                                          <p:cBhvr additive="base">
                                            <p:cTn id="24" dur="500"/>
                                            <p:tgtEl>
                                              <p:spTgt spid="65"/>
                                            </p:tgtEl>
                                            <p:attrNameLst>
                                              <p:attrName>ppt_x</p:attrName>
                                            </p:attrNameLst>
                                          </p:cBhvr>
                                          <p:tavLst>
                                            <p:tav tm="0">
                                              <p:val>
                                                <p:strVal val="#ppt_x-#ppt_w*1.125000"/>
                                              </p:val>
                                            </p:tav>
                                            <p:tav tm="100000">
                                              <p:val>
                                                <p:strVal val="#ppt_x"/>
                                              </p:val>
                                            </p:tav>
                                          </p:tavLst>
                                        </p:anim>
                                        <p:animEffect transition="in" filter="wipe(right)">
                                          <p:cBhvr>
                                            <p:cTn id="2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112" grpId="0" animBg="1"/>
          <p:bldP spid="103"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关于薪资的管理</a:t>
            </a:r>
            <a:endParaRPr lang="zh-CN" altLang="en-US" dirty="0"/>
          </a:p>
        </p:txBody>
      </p:sp>
      <p:sp>
        <p:nvSpPr>
          <p:cNvPr id="21" name="TextBox 33"/>
          <p:cNvSpPr txBox="1"/>
          <p:nvPr/>
        </p:nvSpPr>
        <p:spPr>
          <a:xfrm>
            <a:off x="7090696" y="3065875"/>
            <a:ext cx="3397917" cy="2206143"/>
          </a:xfrm>
          <a:prstGeom prst="rect">
            <a:avLst/>
          </a:prstGeom>
          <a:noFill/>
        </p:spPr>
        <p:txBody>
          <a:bodyPr wrap="square" lIns="0" tIns="0" rIns="0" bIns="0" rtlCol="0">
            <a:spAutoFit/>
          </a:bodyPr>
          <a:lstStyle>
            <a:defPPr>
              <a:defRPr lang="zh-CN"/>
            </a:defPPr>
            <a:lvl1pPr algn="just">
              <a:lnSpc>
                <a:spcPts val="2400"/>
              </a:lnSpc>
              <a:defRPr sz="16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nSpc>
                <a:spcPts val="2800"/>
              </a:lnSpc>
            </a:pPr>
            <a:r>
              <a:rPr lang="zh-CN" altLang="en-US" sz="1800" dirty="0"/>
              <a:t>积极贯彻集团公司文件精神，本年年初对公司基层员工薪酬进行了普调，并调整了薪资核算的架构。在核算与执行中逐步规范及步入正轨。核算及时，保证发放时间。</a:t>
            </a:r>
            <a:endParaRPr lang="en-US" altLang="zh-CN" sz="1800" dirty="0"/>
          </a:p>
        </p:txBody>
      </p:sp>
      <p:grpSp>
        <p:nvGrpSpPr>
          <p:cNvPr id="3" name="组合 2"/>
          <p:cNvGrpSpPr/>
          <p:nvPr/>
        </p:nvGrpSpPr>
        <p:grpSpPr>
          <a:xfrm>
            <a:off x="3195538" y="5122720"/>
            <a:ext cx="1026000" cy="932788"/>
            <a:chOff x="3195538" y="5122720"/>
            <a:chExt cx="1026000" cy="932788"/>
          </a:xfrm>
        </p:grpSpPr>
        <p:sp>
          <p:nvSpPr>
            <p:cNvPr id="58" name="Rounded Rectangle 5"/>
            <p:cNvSpPr>
              <a:spLocks noChangeArrowheads="1"/>
            </p:cNvSpPr>
            <p:nvPr/>
          </p:nvSpPr>
          <p:spPr bwMode="auto">
            <a:xfrm>
              <a:off x="3195538" y="5122720"/>
              <a:ext cx="1026000" cy="932788"/>
            </a:xfrm>
            <a:prstGeom prst="roundRect">
              <a:avLst>
                <a:gd name="adj" fmla="val 9375"/>
              </a:avLst>
            </a:prstGeom>
            <a:solidFill>
              <a:schemeClr val="accent5">
                <a:lumMod val="60000"/>
                <a:lumOff val="40000"/>
              </a:schemeClr>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350">
                <a:solidFill>
                  <a:schemeClr val="accent5"/>
                </a:solidFill>
              </a:endParaRPr>
            </a:p>
          </p:txBody>
        </p:sp>
        <p:sp>
          <p:nvSpPr>
            <p:cNvPr id="59" name="TextBox 21"/>
            <p:cNvSpPr txBox="1">
              <a:spLocks noChangeArrowheads="1"/>
            </p:cNvSpPr>
            <p:nvPr/>
          </p:nvSpPr>
          <p:spPr bwMode="auto">
            <a:xfrm>
              <a:off x="3331793" y="5219782"/>
              <a:ext cx="75349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zh-CN" altLang="en-US" sz="2400" dirty="0">
                  <a:solidFill>
                    <a:schemeClr val="bg1"/>
                  </a:solidFill>
                  <a:latin typeface="微软雅黑" panose="020B0503020204020204" pitchFamily="34" charset="-122"/>
                  <a:ea typeface="微软雅黑" panose="020B0503020204020204" pitchFamily="34" charset="-122"/>
                </a:rPr>
                <a:t>基本工资</a:t>
              </a:r>
              <a:endParaRPr lang="id-ID" altLang="zh-CN" sz="2400"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3041582" y="4189932"/>
            <a:ext cx="1026000" cy="932787"/>
            <a:chOff x="3041582" y="4189932"/>
            <a:chExt cx="1026000" cy="932787"/>
          </a:xfrm>
        </p:grpSpPr>
        <p:sp>
          <p:nvSpPr>
            <p:cNvPr id="60" name="Rounded Rectangle 8"/>
            <p:cNvSpPr>
              <a:spLocks noChangeArrowheads="1"/>
            </p:cNvSpPr>
            <p:nvPr/>
          </p:nvSpPr>
          <p:spPr bwMode="auto">
            <a:xfrm>
              <a:off x="3041582" y="4189932"/>
              <a:ext cx="1026000" cy="932787"/>
            </a:xfrm>
            <a:prstGeom prst="roundRect">
              <a:avLst>
                <a:gd name="adj" fmla="val 9375"/>
              </a:avLst>
            </a:prstGeom>
            <a:solidFill>
              <a:schemeClr val="accent5"/>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350">
                <a:solidFill>
                  <a:schemeClr val="accent5"/>
                </a:solidFill>
              </a:endParaRPr>
            </a:p>
          </p:txBody>
        </p:sp>
        <p:sp>
          <p:nvSpPr>
            <p:cNvPr id="61" name="TextBox 22"/>
            <p:cNvSpPr txBox="1">
              <a:spLocks noChangeArrowheads="1"/>
            </p:cNvSpPr>
            <p:nvPr/>
          </p:nvSpPr>
          <p:spPr bwMode="auto">
            <a:xfrm>
              <a:off x="3233948" y="4286993"/>
              <a:ext cx="64126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defPPr>
                <a:defRPr lang="zh-CN"/>
              </a:defPPr>
              <a:lvl1pPr algn="ctr">
                <a:defRPr sz="2400">
                  <a:solidFill>
                    <a:schemeClr val="bg1"/>
                  </a:solidFill>
                  <a:latin typeface="微软雅黑" panose="020B0503020204020204" pitchFamily="34" charset="-122"/>
                  <a:ea typeface="微软雅黑" panose="020B0503020204020204" pitchFamily="34" charset="-122"/>
                </a:defRPr>
              </a:lvl1pPr>
              <a:lvl2pPr marL="37931725" indent="-37474525">
                <a:defRPr>
                  <a:latin typeface="Calibri" panose="020F0502020204030204" pitchFamily="34" charset="0"/>
                  <a:ea typeface="MS PGothic" panose="020B0600070205080204" pitchFamily="34" charset="-128"/>
                </a:defRPr>
              </a:lvl2pPr>
              <a:lvl3pPr>
                <a:defRPr>
                  <a:latin typeface="Calibri" panose="020F0502020204030204" pitchFamily="34" charset="0"/>
                  <a:ea typeface="MS PGothic" panose="020B0600070205080204" pitchFamily="34" charset="-128"/>
                </a:defRPr>
              </a:lvl3pPr>
              <a:lvl4pPr>
                <a:defRPr>
                  <a:latin typeface="Calibri" panose="020F0502020204030204" pitchFamily="34" charset="0"/>
                  <a:ea typeface="MS PGothic" panose="020B0600070205080204" pitchFamily="34" charset="-128"/>
                </a:defRPr>
              </a:lvl4pPr>
              <a:lvl5pPr>
                <a:defRPr>
                  <a:latin typeface="Calibri" panose="020F0502020204030204" pitchFamily="34" charset="0"/>
                  <a:ea typeface="MS PGothic" panose="020B0600070205080204" pitchFamily="34" charset="-128"/>
                </a:defRPr>
              </a:lvl5pPr>
              <a:lvl6pPr marL="457200" fontAlgn="base">
                <a:spcBef>
                  <a:spcPct val="0"/>
                </a:spcBef>
                <a:spcAft>
                  <a:spcPct val="0"/>
                </a:spcAft>
                <a:defRPr>
                  <a:latin typeface="Calibri" panose="020F0502020204030204" pitchFamily="34" charset="0"/>
                  <a:ea typeface="MS PGothic" panose="020B0600070205080204" pitchFamily="34" charset="-128"/>
                </a:defRPr>
              </a:lvl6pPr>
              <a:lvl7pPr marL="914400" fontAlgn="base">
                <a:spcBef>
                  <a:spcPct val="0"/>
                </a:spcBef>
                <a:spcAft>
                  <a:spcPct val="0"/>
                </a:spcAft>
                <a:defRPr>
                  <a:latin typeface="Calibri" panose="020F0502020204030204" pitchFamily="34" charset="0"/>
                  <a:ea typeface="MS PGothic" panose="020B0600070205080204" pitchFamily="34" charset="-128"/>
                </a:defRPr>
              </a:lvl7pPr>
              <a:lvl8pPr marL="1371600" fontAlgn="base">
                <a:spcBef>
                  <a:spcPct val="0"/>
                </a:spcBef>
                <a:spcAft>
                  <a:spcPct val="0"/>
                </a:spcAft>
                <a:defRPr>
                  <a:latin typeface="Calibri" panose="020F0502020204030204" pitchFamily="34" charset="0"/>
                  <a:ea typeface="MS PGothic" panose="020B0600070205080204" pitchFamily="34" charset="-128"/>
                </a:defRPr>
              </a:lvl8pPr>
              <a:lvl9pPr marL="1828800" fontAlgn="base">
                <a:spcBef>
                  <a:spcPct val="0"/>
                </a:spcBef>
                <a:spcAft>
                  <a:spcPct val="0"/>
                </a:spcAft>
                <a:defRPr>
                  <a:latin typeface="Calibri" panose="020F0502020204030204" pitchFamily="34" charset="0"/>
                  <a:ea typeface="MS PGothic" panose="020B0600070205080204" pitchFamily="34" charset="-128"/>
                </a:defRPr>
              </a:lvl9pPr>
            </a:lstStyle>
            <a:p>
              <a:r>
                <a:rPr lang="zh-CN" altLang="en-US" dirty="0">
                  <a:solidFill>
                    <a:schemeClr val="accent5">
                      <a:lumMod val="20000"/>
                      <a:lumOff val="80000"/>
                    </a:schemeClr>
                  </a:solidFill>
                </a:rPr>
                <a:t>绩效工资</a:t>
              </a:r>
              <a:endParaRPr lang="id-ID" altLang="zh-CN" dirty="0">
                <a:solidFill>
                  <a:schemeClr val="accent5">
                    <a:lumMod val="20000"/>
                    <a:lumOff val="80000"/>
                  </a:schemeClr>
                </a:solidFill>
              </a:endParaRPr>
            </a:p>
          </p:txBody>
        </p:sp>
      </p:grpSp>
      <p:grpSp>
        <p:nvGrpSpPr>
          <p:cNvPr id="5" name="组合 4"/>
          <p:cNvGrpSpPr/>
          <p:nvPr/>
        </p:nvGrpSpPr>
        <p:grpSpPr>
          <a:xfrm>
            <a:off x="3269096" y="3257146"/>
            <a:ext cx="1026000" cy="932788"/>
            <a:chOff x="3269096" y="3257146"/>
            <a:chExt cx="1026000" cy="932788"/>
          </a:xfrm>
        </p:grpSpPr>
        <p:sp>
          <p:nvSpPr>
            <p:cNvPr id="62" name="Rounded Rectangle 11"/>
            <p:cNvSpPr>
              <a:spLocks noChangeArrowheads="1"/>
            </p:cNvSpPr>
            <p:nvPr/>
          </p:nvSpPr>
          <p:spPr bwMode="auto">
            <a:xfrm>
              <a:off x="3269096" y="3257146"/>
              <a:ext cx="1026000" cy="932788"/>
            </a:xfrm>
            <a:prstGeom prst="roundRect">
              <a:avLst>
                <a:gd name="adj" fmla="val 9375"/>
              </a:avLst>
            </a:prstGeom>
            <a:solidFill>
              <a:schemeClr val="accent5">
                <a:lumMod val="60000"/>
                <a:lumOff val="40000"/>
              </a:schemeClr>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350">
                <a:solidFill>
                  <a:schemeClr val="accent5"/>
                </a:solidFill>
              </a:endParaRPr>
            </a:p>
          </p:txBody>
        </p:sp>
        <p:sp>
          <p:nvSpPr>
            <p:cNvPr id="63" name="TextBox 23"/>
            <p:cNvSpPr txBox="1">
              <a:spLocks noChangeArrowheads="1"/>
            </p:cNvSpPr>
            <p:nvPr/>
          </p:nvSpPr>
          <p:spPr bwMode="auto">
            <a:xfrm>
              <a:off x="3461462" y="3354208"/>
              <a:ext cx="64126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defPPr>
                <a:defRPr lang="zh-CN"/>
              </a:defPPr>
              <a:lvl1pPr algn="ctr">
                <a:defRPr sz="2400">
                  <a:solidFill>
                    <a:schemeClr val="bg1"/>
                  </a:solidFill>
                  <a:latin typeface="微软雅黑" panose="020B0503020204020204" pitchFamily="34" charset="-122"/>
                  <a:ea typeface="微软雅黑" panose="020B0503020204020204" pitchFamily="34" charset="-122"/>
                </a:defRPr>
              </a:lvl1pPr>
              <a:lvl2pPr marL="37931725" indent="-37474525">
                <a:defRPr>
                  <a:latin typeface="Calibri" panose="020F0502020204030204" pitchFamily="34" charset="0"/>
                  <a:ea typeface="MS PGothic" panose="020B0600070205080204" pitchFamily="34" charset="-128"/>
                </a:defRPr>
              </a:lvl2pPr>
              <a:lvl3pPr>
                <a:defRPr>
                  <a:latin typeface="Calibri" panose="020F0502020204030204" pitchFamily="34" charset="0"/>
                  <a:ea typeface="MS PGothic" panose="020B0600070205080204" pitchFamily="34" charset="-128"/>
                </a:defRPr>
              </a:lvl3pPr>
              <a:lvl4pPr>
                <a:defRPr>
                  <a:latin typeface="Calibri" panose="020F0502020204030204" pitchFamily="34" charset="0"/>
                  <a:ea typeface="MS PGothic" panose="020B0600070205080204" pitchFamily="34" charset="-128"/>
                </a:defRPr>
              </a:lvl4pPr>
              <a:lvl5pPr>
                <a:defRPr>
                  <a:latin typeface="Calibri" panose="020F0502020204030204" pitchFamily="34" charset="0"/>
                  <a:ea typeface="MS PGothic" panose="020B0600070205080204" pitchFamily="34" charset="-128"/>
                </a:defRPr>
              </a:lvl5pPr>
              <a:lvl6pPr marL="457200" fontAlgn="base">
                <a:spcBef>
                  <a:spcPct val="0"/>
                </a:spcBef>
                <a:spcAft>
                  <a:spcPct val="0"/>
                </a:spcAft>
                <a:defRPr>
                  <a:latin typeface="Calibri" panose="020F0502020204030204" pitchFamily="34" charset="0"/>
                  <a:ea typeface="MS PGothic" panose="020B0600070205080204" pitchFamily="34" charset="-128"/>
                </a:defRPr>
              </a:lvl6pPr>
              <a:lvl7pPr marL="914400" fontAlgn="base">
                <a:spcBef>
                  <a:spcPct val="0"/>
                </a:spcBef>
                <a:spcAft>
                  <a:spcPct val="0"/>
                </a:spcAft>
                <a:defRPr>
                  <a:latin typeface="Calibri" panose="020F0502020204030204" pitchFamily="34" charset="0"/>
                  <a:ea typeface="MS PGothic" panose="020B0600070205080204" pitchFamily="34" charset="-128"/>
                </a:defRPr>
              </a:lvl7pPr>
              <a:lvl8pPr marL="1371600" fontAlgn="base">
                <a:spcBef>
                  <a:spcPct val="0"/>
                </a:spcBef>
                <a:spcAft>
                  <a:spcPct val="0"/>
                </a:spcAft>
                <a:defRPr>
                  <a:latin typeface="Calibri" panose="020F0502020204030204" pitchFamily="34" charset="0"/>
                  <a:ea typeface="MS PGothic" panose="020B0600070205080204" pitchFamily="34" charset="-128"/>
                </a:defRPr>
              </a:lvl8pPr>
              <a:lvl9pPr marL="1828800" fontAlgn="base">
                <a:spcBef>
                  <a:spcPct val="0"/>
                </a:spcBef>
                <a:spcAft>
                  <a:spcPct val="0"/>
                </a:spcAft>
                <a:defRPr>
                  <a:latin typeface="Calibri" panose="020F0502020204030204" pitchFamily="34" charset="0"/>
                  <a:ea typeface="MS PGothic" panose="020B0600070205080204" pitchFamily="34" charset="-128"/>
                </a:defRPr>
              </a:lvl9pPr>
            </a:lstStyle>
            <a:p>
              <a:r>
                <a:rPr lang="zh-CN" altLang="en-US" dirty="0"/>
                <a:t>佣金提成</a:t>
              </a:r>
              <a:endParaRPr lang="id-ID" altLang="zh-CN" dirty="0"/>
            </a:p>
          </p:txBody>
        </p:sp>
      </p:grpSp>
      <p:sp>
        <p:nvSpPr>
          <p:cNvPr id="64" name="Rounded Rectangle 14"/>
          <p:cNvSpPr>
            <a:spLocks noChangeArrowheads="1"/>
          </p:cNvSpPr>
          <p:nvPr/>
        </p:nvSpPr>
        <p:spPr bwMode="auto">
          <a:xfrm rot="20684149">
            <a:off x="2582808" y="2371740"/>
            <a:ext cx="1026000" cy="932787"/>
          </a:xfrm>
          <a:prstGeom prst="roundRect">
            <a:avLst>
              <a:gd name="adj" fmla="val 9375"/>
            </a:avLst>
          </a:prstGeom>
          <a:solidFill>
            <a:schemeClr val="accent5"/>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350">
              <a:solidFill>
                <a:schemeClr val="accent5"/>
              </a:solidFill>
            </a:endParaRPr>
          </a:p>
        </p:txBody>
      </p:sp>
      <p:sp>
        <p:nvSpPr>
          <p:cNvPr id="65" name="TextBox 24"/>
          <p:cNvSpPr txBox="1">
            <a:spLocks noChangeArrowheads="1"/>
          </p:cNvSpPr>
          <p:nvPr/>
        </p:nvSpPr>
        <p:spPr bwMode="auto">
          <a:xfrm rot="20681241">
            <a:off x="2775174" y="2468801"/>
            <a:ext cx="64126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defPPr>
              <a:defRPr lang="zh-CN"/>
            </a:defPPr>
            <a:lvl1pPr algn="ctr">
              <a:defRPr sz="2400">
                <a:solidFill>
                  <a:schemeClr val="bg1"/>
                </a:solidFill>
                <a:latin typeface="微软雅黑" panose="020B0503020204020204" pitchFamily="34" charset="-122"/>
                <a:ea typeface="微软雅黑" panose="020B0503020204020204" pitchFamily="34" charset="-122"/>
              </a:defRPr>
            </a:lvl1pPr>
            <a:lvl2pPr marL="37931725" indent="-37474525">
              <a:defRPr>
                <a:latin typeface="Calibri" panose="020F0502020204030204" pitchFamily="34" charset="0"/>
                <a:ea typeface="MS PGothic" panose="020B0600070205080204" pitchFamily="34" charset="-128"/>
              </a:defRPr>
            </a:lvl2pPr>
            <a:lvl3pPr>
              <a:defRPr>
                <a:latin typeface="Calibri" panose="020F0502020204030204" pitchFamily="34" charset="0"/>
                <a:ea typeface="MS PGothic" panose="020B0600070205080204" pitchFamily="34" charset="-128"/>
              </a:defRPr>
            </a:lvl3pPr>
            <a:lvl4pPr>
              <a:defRPr>
                <a:latin typeface="Calibri" panose="020F0502020204030204" pitchFamily="34" charset="0"/>
                <a:ea typeface="MS PGothic" panose="020B0600070205080204" pitchFamily="34" charset="-128"/>
              </a:defRPr>
            </a:lvl4pPr>
            <a:lvl5pPr>
              <a:defRPr>
                <a:latin typeface="Calibri" panose="020F0502020204030204" pitchFamily="34" charset="0"/>
                <a:ea typeface="MS PGothic" panose="020B0600070205080204" pitchFamily="34" charset="-128"/>
              </a:defRPr>
            </a:lvl5pPr>
            <a:lvl6pPr marL="457200" fontAlgn="base">
              <a:spcBef>
                <a:spcPct val="0"/>
              </a:spcBef>
              <a:spcAft>
                <a:spcPct val="0"/>
              </a:spcAft>
              <a:defRPr>
                <a:latin typeface="Calibri" panose="020F0502020204030204" pitchFamily="34" charset="0"/>
                <a:ea typeface="MS PGothic" panose="020B0600070205080204" pitchFamily="34" charset="-128"/>
              </a:defRPr>
            </a:lvl6pPr>
            <a:lvl7pPr marL="914400" fontAlgn="base">
              <a:spcBef>
                <a:spcPct val="0"/>
              </a:spcBef>
              <a:spcAft>
                <a:spcPct val="0"/>
              </a:spcAft>
              <a:defRPr>
                <a:latin typeface="Calibri" panose="020F0502020204030204" pitchFamily="34" charset="0"/>
                <a:ea typeface="MS PGothic" panose="020B0600070205080204" pitchFamily="34" charset="-128"/>
              </a:defRPr>
            </a:lvl7pPr>
            <a:lvl8pPr marL="1371600" fontAlgn="base">
              <a:spcBef>
                <a:spcPct val="0"/>
              </a:spcBef>
              <a:spcAft>
                <a:spcPct val="0"/>
              </a:spcAft>
              <a:defRPr>
                <a:latin typeface="Calibri" panose="020F0502020204030204" pitchFamily="34" charset="0"/>
                <a:ea typeface="MS PGothic" panose="020B0600070205080204" pitchFamily="34" charset="-128"/>
              </a:defRPr>
            </a:lvl8pPr>
            <a:lvl9pPr marL="1828800" fontAlgn="base">
              <a:spcBef>
                <a:spcPct val="0"/>
              </a:spcBef>
              <a:spcAft>
                <a:spcPct val="0"/>
              </a:spcAft>
              <a:defRPr>
                <a:latin typeface="Calibri" panose="020F0502020204030204" pitchFamily="34" charset="0"/>
                <a:ea typeface="MS PGothic" panose="020B0600070205080204" pitchFamily="34" charset="-128"/>
              </a:defRPr>
            </a:lvl9pPr>
          </a:lstStyle>
          <a:p>
            <a:r>
              <a:rPr lang="zh-CN" altLang="en-US" dirty="0">
                <a:solidFill>
                  <a:schemeClr val="accent5">
                    <a:lumMod val="20000"/>
                    <a:lumOff val="80000"/>
                  </a:schemeClr>
                </a:solidFill>
              </a:rPr>
              <a:t>社保福利</a:t>
            </a:r>
            <a:endParaRPr lang="id-ID" altLang="zh-CN" dirty="0">
              <a:solidFill>
                <a:schemeClr val="accent5">
                  <a:lumMod val="20000"/>
                  <a:lumOff val="80000"/>
                </a:schemeClr>
              </a:solidFill>
            </a:endParaRPr>
          </a:p>
        </p:txBody>
      </p:sp>
      <p:grpSp>
        <p:nvGrpSpPr>
          <p:cNvPr id="66" name="组合 65"/>
          <p:cNvGrpSpPr/>
          <p:nvPr/>
        </p:nvGrpSpPr>
        <p:grpSpPr>
          <a:xfrm>
            <a:off x="1052650" y="2927958"/>
            <a:ext cx="2102210" cy="3488998"/>
            <a:chOff x="1052650" y="2927958"/>
            <a:chExt cx="2102210" cy="3488998"/>
          </a:xfrm>
        </p:grpSpPr>
        <p:sp>
          <p:nvSpPr>
            <p:cNvPr id="67" name="Ellipse 98"/>
            <p:cNvSpPr/>
            <p:nvPr/>
          </p:nvSpPr>
          <p:spPr bwMode="auto">
            <a:xfrm>
              <a:off x="1052650" y="6149120"/>
              <a:ext cx="1424199" cy="267836"/>
            </a:xfrm>
            <a:prstGeom prst="ellipse">
              <a:avLst/>
            </a:prstGeom>
            <a:gradFill flip="none" rotWithShape="1">
              <a:gsLst>
                <a:gs pos="100000">
                  <a:schemeClr val="tx2">
                    <a:alpha val="0"/>
                  </a:schemeClr>
                </a:gs>
                <a:gs pos="0">
                  <a:schemeClr val="tx1"/>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en-US" altLang="id-ID" sz="1350">
                <a:solidFill>
                  <a:schemeClr val="accent5"/>
                </a:solidFill>
              </a:endParaRPr>
            </a:p>
          </p:txBody>
        </p:sp>
        <p:grpSp>
          <p:nvGrpSpPr>
            <p:cNvPr id="68" name="Group 18"/>
            <p:cNvGrpSpPr/>
            <p:nvPr/>
          </p:nvGrpSpPr>
          <p:grpSpPr>
            <a:xfrm>
              <a:off x="1549472" y="2927958"/>
              <a:ext cx="1605388" cy="3308321"/>
              <a:chOff x="1879600" y="2427657"/>
              <a:chExt cx="1931988" cy="3981365"/>
            </a:xfrm>
            <a:solidFill>
              <a:schemeClr val="bg2">
                <a:lumMod val="75000"/>
              </a:schemeClr>
            </a:solidFill>
          </p:grpSpPr>
          <p:sp>
            <p:nvSpPr>
              <p:cNvPr id="69" name="Rounded Rectangle 19"/>
              <p:cNvSpPr/>
              <p:nvPr/>
            </p:nvSpPr>
            <p:spPr bwMode="auto">
              <a:xfrm rot="3296091" flipH="1">
                <a:off x="2526506" y="2275966"/>
                <a:ext cx="333375" cy="1627188"/>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350">
                  <a:solidFill>
                    <a:schemeClr val="accent5"/>
                  </a:solidFill>
                </a:endParaRPr>
              </a:p>
            </p:txBody>
          </p:sp>
          <p:sp>
            <p:nvSpPr>
              <p:cNvPr id="70" name="Oval 20"/>
              <p:cNvSpPr>
                <a:spLocks noChangeArrowheads="1"/>
              </p:cNvSpPr>
              <p:nvPr/>
            </p:nvSpPr>
            <p:spPr bwMode="auto">
              <a:xfrm>
                <a:off x="1879938" y="2427657"/>
                <a:ext cx="823038" cy="823069"/>
              </a:xfrm>
              <a:prstGeom prst="ellipse">
                <a:avLst/>
              </a:prstGeom>
              <a:solidFill>
                <a:schemeClr val="accent5"/>
              </a:solidFill>
              <a:ln>
                <a:noFill/>
              </a:ln>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350">
                  <a:solidFill>
                    <a:schemeClr val="accent5"/>
                  </a:solidFill>
                </a:endParaRPr>
              </a:p>
            </p:txBody>
          </p:sp>
          <p:sp>
            <p:nvSpPr>
              <p:cNvPr id="71" name="Rounded Rectangle 21"/>
              <p:cNvSpPr/>
              <p:nvPr/>
            </p:nvSpPr>
            <p:spPr bwMode="auto">
              <a:xfrm>
                <a:off x="1954213" y="3305460"/>
                <a:ext cx="674687" cy="1408112"/>
              </a:xfrm>
              <a:prstGeom prst="roundRect">
                <a:avLst>
                  <a:gd name="adj" fmla="val 2987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350">
                  <a:solidFill>
                    <a:schemeClr val="accent5"/>
                  </a:solidFill>
                </a:endParaRPr>
              </a:p>
            </p:txBody>
          </p:sp>
          <p:sp>
            <p:nvSpPr>
              <p:cNvPr id="72" name="Rounded Rectangle 22"/>
              <p:cNvSpPr/>
              <p:nvPr/>
            </p:nvSpPr>
            <p:spPr bwMode="auto">
              <a:xfrm>
                <a:off x="1954213" y="4408772"/>
                <a:ext cx="373062" cy="2000250"/>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350">
                  <a:solidFill>
                    <a:schemeClr val="accent5"/>
                  </a:solidFill>
                </a:endParaRPr>
              </a:p>
            </p:txBody>
          </p:sp>
          <p:sp>
            <p:nvSpPr>
              <p:cNvPr id="73" name="Rounded Rectangle 23"/>
              <p:cNvSpPr/>
              <p:nvPr/>
            </p:nvSpPr>
            <p:spPr bwMode="auto">
              <a:xfrm rot="20452300">
                <a:off x="2325688" y="4429410"/>
                <a:ext cx="371475" cy="774700"/>
              </a:xfrm>
              <a:prstGeom prst="roundRect">
                <a:avLst>
                  <a:gd name="adj" fmla="val 40463"/>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350">
                  <a:solidFill>
                    <a:schemeClr val="accent5"/>
                  </a:solidFill>
                </a:endParaRPr>
              </a:p>
            </p:txBody>
          </p:sp>
          <p:sp>
            <p:nvSpPr>
              <p:cNvPr id="74" name="Rounded Rectangle 24"/>
              <p:cNvSpPr/>
              <p:nvPr/>
            </p:nvSpPr>
            <p:spPr bwMode="auto">
              <a:xfrm rot="14513746">
                <a:off x="2885282" y="2583941"/>
                <a:ext cx="350837" cy="1501775"/>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350">
                  <a:solidFill>
                    <a:schemeClr val="accent5"/>
                  </a:solidFill>
                </a:endParaRPr>
              </a:p>
            </p:txBody>
          </p:sp>
          <p:sp>
            <p:nvSpPr>
              <p:cNvPr id="75" name="Rounded Rectangle 25"/>
              <p:cNvSpPr/>
              <p:nvPr/>
            </p:nvSpPr>
            <p:spPr bwMode="auto">
              <a:xfrm>
                <a:off x="2413000" y="4916772"/>
                <a:ext cx="373063" cy="1423988"/>
              </a:xfrm>
              <a:prstGeom prst="roundRect">
                <a:avLst>
                  <a:gd name="adj" fmla="val 42456"/>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350">
                  <a:solidFill>
                    <a:schemeClr val="accent5"/>
                  </a:solidFill>
                </a:endParaRPr>
              </a:p>
            </p:txBody>
          </p:sp>
        </p:grpSp>
      </p:grpSp>
      <p:sp>
        <p:nvSpPr>
          <p:cNvPr id="76" name="TextBox 29"/>
          <p:cNvSpPr txBox="1"/>
          <p:nvPr/>
        </p:nvSpPr>
        <p:spPr>
          <a:xfrm>
            <a:off x="4713855" y="1836314"/>
            <a:ext cx="2160000" cy="2160000"/>
          </a:xfrm>
          <a:prstGeom prst="wedgeEllipseCallout">
            <a:avLst>
              <a:gd name="adj1" fmla="val -74338"/>
              <a:gd name="adj2" fmla="val -1588"/>
            </a:avLst>
          </a:prstGeom>
          <a:noFill/>
          <a:ln w="19050">
            <a:solidFill>
              <a:schemeClr val="accent5"/>
            </a:solidFill>
          </a:ln>
        </p:spPr>
        <p:txBody>
          <a:bodyPr wrap="square" lIns="0" tIns="0" rIns="0" bIns="0" rtlCol="0" anchor="ctr">
            <a:noAutofit/>
          </a:bodyPr>
          <a:lstStyle/>
          <a:p>
            <a:pPr algn="ctr"/>
            <a:r>
              <a:rPr lang="zh-CN" altLang="en-US" sz="2800" dirty="0">
                <a:solidFill>
                  <a:schemeClr val="accent5"/>
                </a:solidFill>
                <a:latin typeface="微软雅黑" panose="020B0503020204020204" pitchFamily="34" charset="-122"/>
                <a:ea typeface="微软雅黑" panose="020B0503020204020204" pitchFamily="34" charset="-122"/>
              </a:rPr>
              <a:t>薪酬构成</a:t>
            </a:r>
            <a:endParaRPr lang="zh-CN" altLang="en-US" sz="2800" dirty="0">
              <a:solidFill>
                <a:schemeClr val="accent5"/>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6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12" fill="hold" grpId="0" nodeType="afterEffect" p14:presetBounceEnd="69000">
                                      <p:stCondLst>
                                        <p:cond delay="0"/>
                                      </p:stCondLst>
                                      <p:childTnLst>
                                        <p:set>
                                          <p:cBhvr>
                                            <p:cTn id="19" dur="1" fill="hold">
                                              <p:stCondLst>
                                                <p:cond delay="0"/>
                                              </p:stCondLst>
                                            </p:cTn>
                                            <p:tgtEl>
                                              <p:spTgt spid="64"/>
                                            </p:tgtEl>
                                            <p:attrNameLst>
                                              <p:attrName>style.visibility</p:attrName>
                                            </p:attrNameLst>
                                          </p:cBhvr>
                                          <p:to>
                                            <p:strVal val="visible"/>
                                          </p:to>
                                        </p:set>
                                        <p:anim calcmode="lin" valueType="num" p14:bounceEnd="69000">
                                          <p:cBhvr additive="base">
                                            <p:cTn id="20" dur="1500" fill="hold"/>
                                            <p:tgtEl>
                                              <p:spTgt spid="64"/>
                                            </p:tgtEl>
                                            <p:attrNameLst>
                                              <p:attrName>ppt_x</p:attrName>
                                            </p:attrNameLst>
                                          </p:cBhvr>
                                          <p:tavLst>
                                            <p:tav tm="0">
                                              <p:val>
                                                <p:strVal val="0-#ppt_w/2"/>
                                              </p:val>
                                            </p:tav>
                                            <p:tav tm="100000">
                                              <p:val>
                                                <p:strVal val="#ppt_x"/>
                                              </p:val>
                                            </p:tav>
                                          </p:tavLst>
                                        </p:anim>
                                        <p:anim calcmode="lin" valueType="num" p14:bounceEnd="69000">
                                          <p:cBhvr additive="base">
                                            <p:cTn id="21" dur="1500" fill="hold"/>
                                            <p:tgtEl>
                                              <p:spTgt spid="64"/>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14:presetBounceEnd="69000">
                                      <p:stCondLst>
                                        <p:cond delay="0"/>
                                      </p:stCondLst>
                                      <p:childTnLst>
                                        <p:set>
                                          <p:cBhvr>
                                            <p:cTn id="23" dur="1" fill="hold">
                                              <p:stCondLst>
                                                <p:cond delay="0"/>
                                              </p:stCondLst>
                                            </p:cTn>
                                            <p:tgtEl>
                                              <p:spTgt spid="65"/>
                                            </p:tgtEl>
                                            <p:attrNameLst>
                                              <p:attrName>style.visibility</p:attrName>
                                            </p:attrNameLst>
                                          </p:cBhvr>
                                          <p:to>
                                            <p:strVal val="visible"/>
                                          </p:to>
                                        </p:set>
                                        <p:anim calcmode="lin" valueType="num" p14:bounceEnd="69000">
                                          <p:cBhvr additive="base">
                                            <p:cTn id="24" dur="1500" fill="hold"/>
                                            <p:tgtEl>
                                              <p:spTgt spid="65"/>
                                            </p:tgtEl>
                                            <p:attrNameLst>
                                              <p:attrName>ppt_x</p:attrName>
                                            </p:attrNameLst>
                                          </p:cBhvr>
                                          <p:tavLst>
                                            <p:tav tm="0">
                                              <p:val>
                                                <p:strVal val="0-#ppt_w/2"/>
                                              </p:val>
                                            </p:tav>
                                            <p:tav tm="100000">
                                              <p:val>
                                                <p:strVal val="#ppt_x"/>
                                              </p:val>
                                            </p:tav>
                                          </p:tavLst>
                                        </p:anim>
                                        <p:anim calcmode="lin" valueType="num" p14:bounceEnd="69000">
                                          <p:cBhvr additive="base">
                                            <p:cTn id="25" dur="1500" fill="hold"/>
                                            <p:tgtEl>
                                              <p:spTgt spid="65"/>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14:presetBounceEnd="69000">
                                      <p:stCondLst>
                                        <p:cond delay="0"/>
                                      </p:stCondLst>
                                      <p:childTnLst>
                                        <p:set>
                                          <p:cBhvr>
                                            <p:cTn id="27" dur="1" fill="hold">
                                              <p:stCondLst>
                                                <p:cond delay="0"/>
                                              </p:stCondLst>
                                            </p:cTn>
                                            <p:tgtEl>
                                              <p:spTgt spid="66"/>
                                            </p:tgtEl>
                                            <p:attrNameLst>
                                              <p:attrName>style.visibility</p:attrName>
                                            </p:attrNameLst>
                                          </p:cBhvr>
                                          <p:to>
                                            <p:strVal val="visible"/>
                                          </p:to>
                                        </p:set>
                                        <p:anim calcmode="lin" valueType="num" p14:bounceEnd="69000">
                                          <p:cBhvr additive="base">
                                            <p:cTn id="28" dur="1500" fill="hold"/>
                                            <p:tgtEl>
                                              <p:spTgt spid="66"/>
                                            </p:tgtEl>
                                            <p:attrNameLst>
                                              <p:attrName>ppt_x</p:attrName>
                                            </p:attrNameLst>
                                          </p:cBhvr>
                                          <p:tavLst>
                                            <p:tav tm="0">
                                              <p:val>
                                                <p:strVal val="0-#ppt_w/2"/>
                                              </p:val>
                                            </p:tav>
                                            <p:tav tm="100000">
                                              <p:val>
                                                <p:strVal val="#ppt_x"/>
                                              </p:val>
                                            </p:tav>
                                          </p:tavLst>
                                        </p:anim>
                                        <p:anim calcmode="lin" valueType="num" p14:bounceEnd="69000">
                                          <p:cBhvr additive="base">
                                            <p:cTn id="29" dur="1500" fill="hold"/>
                                            <p:tgtEl>
                                              <p:spTgt spid="66"/>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8" presetClass="emph" presetSubtype="0" fill="hold" grpId="1" nodeType="afterEffect">
                                      <p:stCondLst>
                                        <p:cond delay="0"/>
                                      </p:stCondLst>
                                      <p:childTnLst>
                                        <p:animRot by="21600000">
                                          <p:cBhvr>
                                            <p:cTn id="32" dur="500" fill="hold"/>
                                            <p:tgtEl>
                                              <p:spTgt spid="64"/>
                                            </p:tgtEl>
                                            <p:attrNameLst>
                                              <p:attrName>r</p:attrName>
                                            </p:attrNameLst>
                                          </p:cBhvr>
                                        </p:animRot>
                                      </p:childTnLst>
                                    </p:cTn>
                                  </p:par>
                                  <p:par>
                                    <p:cTn id="33" presetID="8" presetClass="emph" presetSubtype="0" fill="hold" grpId="1" nodeType="withEffect">
                                      <p:stCondLst>
                                        <p:cond delay="0"/>
                                      </p:stCondLst>
                                      <p:childTnLst>
                                        <p:animRot by="21600000">
                                          <p:cBhvr>
                                            <p:cTn id="34" dur="500" fill="hold"/>
                                            <p:tgtEl>
                                              <p:spTgt spid="6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4" grpId="1" animBg="1"/>
          <p:bldP spid="65" grpId="0"/>
          <p:bldP spid="65" grpId="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6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12" fill="hold" grpId="0" nodeType="afterEffect">
                                      <p:stCondLst>
                                        <p:cond delay="0"/>
                                      </p:stCondLst>
                                      <p:childTnLst>
                                        <p:set>
                                          <p:cBhvr>
                                            <p:cTn id="19" dur="1" fill="hold">
                                              <p:stCondLst>
                                                <p:cond delay="0"/>
                                              </p:stCondLst>
                                            </p:cTn>
                                            <p:tgtEl>
                                              <p:spTgt spid="64"/>
                                            </p:tgtEl>
                                            <p:attrNameLst>
                                              <p:attrName>style.visibility</p:attrName>
                                            </p:attrNameLst>
                                          </p:cBhvr>
                                          <p:to>
                                            <p:strVal val="visible"/>
                                          </p:to>
                                        </p:set>
                                        <p:anim calcmode="lin" valueType="num">
                                          <p:cBhvr additive="base">
                                            <p:cTn id="20" dur="1500" fill="hold"/>
                                            <p:tgtEl>
                                              <p:spTgt spid="64"/>
                                            </p:tgtEl>
                                            <p:attrNameLst>
                                              <p:attrName>ppt_x</p:attrName>
                                            </p:attrNameLst>
                                          </p:cBhvr>
                                          <p:tavLst>
                                            <p:tav tm="0">
                                              <p:val>
                                                <p:strVal val="0-#ppt_w/2"/>
                                              </p:val>
                                            </p:tav>
                                            <p:tav tm="100000">
                                              <p:val>
                                                <p:strVal val="#ppt_x"/>
                                              </p:val>
                                            </p:tav>
                                          </p:tavLst>
                                        </p:anim>
                                        <p:anim calcmode="lin" valueType="num">
                                          <p:cBhvr additive="base">
                                            <p:cTn id="21" dur="1500" fill="hold"/>
                                            <p:tgtEl>
                                              <p:spTgt spid="64"/>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0"/>
                                      </p:stCondLst>
                                      <p:childTnLst>
                                        <p:set>
                                          <p:cBhvr>
                                            <p:cTn id="23" dur="1" fill="hold">
                                              <p:stCondLst>
                                                <p:cond delay="0"/>
                                              </p:stCondLst>
                                            </p:cTn>
                                            <p:tgtEl>
                                              <p:spTgt spid="65"/>
                                            </p:tgtEl>
                                            <p:attrNameLst>
                                              <p:attrName>style.visibility</p:attrName>
                                            </p:attrNameLst>
                                          </p:cBhvr>
                                          <p:to>
                                            <p:strVal val="visible"/>
                                          </p:to>
                                        </p:set>
                                        <p:anim calcmode="lin" valueType="num">
                                          <p:cBhvr additive="base">
                                            <p:cTn id="24" dur="1500" fill="hold"/>
                                            <p:tgtEl>
                                              <p:spTgt spid="65"/>
                                            </p:tgtEl>
                                            <p:attrNameLst>
                                              <p:attrName>ppt_x</p:attrName>
                                            </p:attrNameLst>
                                          </p:cBhvr>
                                          <p:tavLst>
                                            <p:tav tm="0">
                                              <p:val>
                                                <p:strVal val="0-#ppt_w/2"/>
                                              </p:val>
                                            </p:tav>
                                            <p:tav tm="100000">
                                              <p:val>
                                                <p:strVal val="#ppt_x"/>
                                              </p:val>
                                            </p:tav>
                                          </p:tavLst>
                                        </p:anim>
                                        <p:anim calcmode="lin" valueType="num">
                                          <p:cBhvr additive="base">
                                            <p:cTn id="25" dur="1500" fill="hold"/>
                                            <p:tgtEl>
                                              <p:spTgt spid="65"/>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0"/>
                                      </p:stCondLst>
                                      <p:childTnLst>
                                        <p:set>
                                          <p:cBhvr>
                                            <p:cTn id="27" dur="1" fill="hold">
                                              <p:stCondLst>
                                                <p:cond delay="0"/>
                                              </p:stCondLst>
                                            </p:cTn>
                                            <p:tgtEl>
                                              <p:spTgt spid="66"/>
                                            </p:tgtEl>
                                            <p:attrNameLst>
                                              <p:attrName>style.visibility</p:attrName>
                                            </p:attrNameLst>
                                          </p:cBhvr>
                                          <p:to>
                                            <p:strVal val="visible"/>
                                          </p:to>
                                        </p:set>
                                        <p:anim calcmode="lin" valueType="num">
                                          <p:cBhvr additive="base">
                                            <p:cTn id="28" dur="1500" fill="hold"/>
                                            <p:tgtEl>
                                              <p:spTgt spid="66"/>
                                            </p:tgtEl>
                                            <p:attrNameLst>
                                              <p:attrName>ppt_x</p:attrName>
                                            </p:attrNameLst>
                                          </p:cBhvr>
                                          <p:tavLst>
                                            <p:tav tm="0">
                                              <p:val>
                                                <p:strVal val="0-#ppt_w/2"/>
                                              </p:val>
                                            </p:tav>
                                            <p:tav tm="100000">
                                              <p:val>
                                                <p:strVal val="#ppt_x"/>
                                              </p:val>
                                            </p:tav>
                                          </p:tavLst>
                                        </p:anim>
                                        <p:anim calcmode="lin" valueType="num">
                                          <p:cBhvr additive="base">
                                            <p:cTn id="29" dur="1500" fill="hold"/>
                                            <p:tgtEl>
                                              <p:spTgt spid="66"/>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8" presetClass="emph" presetSubtype="0" fill="hold" grpId="1" nodeType="afterEffect">
                                      <p:stCondLst>
                                        <p:cond delay="0"/>
                                      </p:stCondLst>
                                      <p:childTnLst>
                                        <p:animRot by="21600000">
                                          <p:cBhvr>
                                            <p:cTn id="32" dur="500" fill="hold"/>
                                            <p:tgtEl>
                                              <p:spTgt spid="64"/>
                                            </p:tgtEl>
                                            <p:attrNameLst>
                                              <p:attrName>r</p:attrName>
                                            </p:attrNameLst>
                                          </p:cBhvr>
                                        </p:animRot>
                                      </p:childTnLst>
                                    </p:cTn>
                                  </p:par>
                                  <p:par>
                                    <p:cTn id="33" presetID="8" presetClass="emph" presetSubtype="0" fill="hold" grpId="1" nodeType="withEffect">
                                      <p:stCondLst>
                                        <p:cond delay="0"/>
                                      </p:stCondLst>
                                      <p:childTnLst>
                                        <p:animRot by="21600000">
                                          <p:cBhvr>
                                            <p:cTn id="34" dur="500" fill="hold"/>
                                            <p:tgtEl>
                                              <p:spTgt spid="6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4" grpId="1" animBg="1"/>
          <p:bldP spid="65" grpId="0"/>
          <p:bldP spid="65" grpId="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社保管理工作方面</a:t>
            </a:r>
            <a:endParaRPr lang="zh-CN" altLang="en-US" dirty="0"/>
          </a:p>
        </p:txBody>
      </p:sp>
      <p:sp>
        <p:nvSpPr>
          <p:cNvPr id="37" name="椭圆 36"/>
          <p:cNvSpPr/>
          <p:nvPr/>
        </p:nvSpPr>
        <p:spPr>
          <a:xfrm>
            <a:off x="1307977" y="1683926"/>
            <a:ext cx="1354472" cy="13544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TextBox 33"/>
          <p:cNvSpPr txBox="1"/>
          <p:nvPr/>
        </p:nvSpPr>
        <p:spPr>
          <a:xfrm>
            <a:off x="2980189" y="1985702"/>
            <a:ext cx="6699076" cy="820033"/>
          </a:xfrm>
          <a:prstGeom prst="rect">
            <a:avLst/>
          </a:prstGeom>
          <a:noFill/>
        </p:spPr>
        <p:txBody>
          <a:bodyPr wrap="square" lIns="0" tIns="0" rIns="0" bIns="0" rtlCol="0">
            <a:spAutoFit/>
          </a:bodyPr>
          <a:lstStyle>
            <a:defPPr>
              <a:defRPr lang="zh-CN"/>
            </a:defPPr>
            <a:lvl1pPr algn="just">
              <a:lnSpc>
                <a:spcPts val="2200"/>
              </a:lnSpc>
              <a:defRPr sz="16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sz="1400" dirty="0"/>
              <a:t>月初完成养老保险增减申报，核对公司养老保险基数；每月缴费后，完成养老保险结账工作；完成出具员工养老缴费明细，养老重叠退费；统筹范围内外养老转移的工作；完成员工养老个人账户查询核对；月底将办理业务重要资料归档。</a:t>
            </a:r>
            <a:endParaRPr lang="en-US" altLang="zh-CN" sz="1400" dirty="0"/>
          </a:p>
        </p:txBody>
      </p:sp>
      <p:sp>
        <p:nvSpPr>
          <p:cNvPr id="106" name="TextBox 34"/>
          <p:cNvSpPr txBox="1"/>
          <p:nvPr/>
        </p:nvSpPr>
        <p:spPr>
          <a:xfrm>
            <a:off x="1465952" y="2022608"/>
            <a:ext cx="1038522" cy="677108"/>
          </a:xfrm>
          <a:prstGeom prst="rect">
            <a:avLst/>
          </a:prstGeom>
          <a:noFill/>
        </p:spPr>
        <p:txBody>
          <a:bodyPr wrap="square" lIns="0" tIns="0" rIns="0" bIns="0" rtlCol="0">
            <a:spAutoFit/>
          </a:bodyPr>
          <a:lstStyle>
            <a:defPPr>
              <a:defRPr lang="zh-CN"/>
            </a:defPPr>
            <a:lvl1pPr algn="ctr">
              <a:defRPr sz="2400" b="1">
                <a:solidFill>
                  <a:schemeClr val="bg1"/>
                </a:solidFill>
                <a:latin typeface="微软雅黑" panose="020B0503020204020204" pitchFamily="34" charset="-122"/>
                <a:ea typeface="微软雅黑" panose="020B0503020204020204" pitchFamily="34" charset="-122"/>
              </a:defRPr>
            </a:lvl1pPr>
          </a:lstStyle>
          <a:p>
            <a:r>
              <a:rPr lang="zh-CN" altLang="en-US" sz="2200" dirty="0"/>
              <a:t>养老保险管理</a:t>
            </a:r>
            <a:endParaRPr lang="zh-CN" altLang="en-US" sz="2200" dirty="0"/>
          </a:p>
        </p:txBody>
      </p:sp>
      <p:sp>
        <p:nvSpPr>
          <p:cNvPr id="48" name="椭圆 47"/>
          <p:cNvSpPr/>
          <p:nvPr/>
        </p:nvSpPr>
        <p:spPr>
          <a:xfrm>
            <a:off x="9627273" y="3358363"/>
            <a:ext cx="1353600" cy="13536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TextBox 33"/>
          <p:cNvSpPr txBox="1"/>
          <p:nvPr/>
        </p:nvSpPr>
        <p:spPr>
          <a:xfrm>
            <a:off x="2504473" y="3478129"/>
            <a:ext cx="6699076" cy="1128514"/>
          </a:xfrm>
          <a:prstGeom prst="rect">
            <a:avLst/>
          </a:prstGeom>
          <a:noFill/>
        </p:spPr>
        <p:txBody>
          <a:bodyPr wrap="square" lIns="0" tIns="0" rIns="0" bIns="0" rtlCol="0">
            <a:spAutoFit/>
          </a:bodyPr>
          <a:lstStyle>
            <a:defPPr>
              <a:defRPr lang="zh-CN"/>
            </a:defPPr>
            <a:lvl1pPr algn="just">
              <a:lnSpc>
                <a:spcPts val="2200"/>
              </a:lnSpc>
              <a:defRPr sz="14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dirty="0"/>
              <a:t>每月初完成四险申报工作，核对</a:t>
            </a:r>
            <a:r>
              <a:rPr lang="en-US" altLang="zh-CN" dirty="0"/>
              <a:t>《</a:t>
            </a:r>
            <a:r>
              <a:rPr lang="zh-CN" altLang="en-US" dirty="0"/>
              <a:t>社保费用征缴通知单</a:t>
            </a:r>
            <a:r>
              <a:rPr lang="en-US" altLang="zh-CN" dirty="0"/>
              <a:t>》</a:t>
            </a:r>
            <a:r>
              <a:rPr lang="zh-CN" altLang="en-US" dirty="0"/>
              <a:t>；缴费后领取四险发票，每月</a:t>
            </a:r>
            <a:r>
              <a:rPr lang="en-US" altLang="zh-CN" dirty="0"/>
              <a:t>15</a:t>
            </a:r>
            <a:r>
              <a:rPr lang="zh-CN" altLang="en-US" dirty="0"/>
              <a:t>日前，审核、申报员工生育报销资料；员工出现住院手术的情况，需在出院</a:t>
            </a:r>
            <a:r>
              <a:rPr lang="en-US" altLang="zh-CN" dirty="0"/>
              <a:t>1</a:t>
            </a:r>
            <a:r>
              <a:rPr lang="zh-CN" altLang="en-US" dirty="0"/>
              <a:t>个月内完成医疗报销资料收集汇总，及时上报医疗经办中心；领取医疗卡后，做好医疗卡发放台账的登记工作；员工医疗卡补办；员工慢性病报销资料审核，年度发票报销等。</a:t>
            </a:r>
            <a:endParaRPr lang="en-US" altLang="zh-CN" dirty="0"/>
          </a:p>
        </p:txBody>
      </p:sp>
      <p:sp>
        <p:nvSpPr>
          <p:cNvPr id="50" name="TextBox 34"/>
          <p:cNvSpPr txBox="1"/>
          <p:nvPr/>
        </p:nvSpPr>
        <p:spPr>
          <a:xfrm>
            <a:off x="9683118" y="3696609"/>
            <a:ext cx="1241911" cy="677108"/>
          </a:xfrm>
          <a:prstGeom prst="rect">
            <a:avLst/>
          </a:prstGeom>
          <a:noFill/>
        </p:spPr>
        <p:txBody>
          <a:bodyPr wrap="square" lIns="0" tIns="0" rIns="0" bIns="0" rtlCol="0">
            <a:spAutoFit/>
          </a:bodyPr>
          <a:lstStyle>
            <a:defPPr>
              <a:defRPr lang="zh-CN"/>
            </a:defPPr>
            <a:lvl1pPr algn="ctr">
              <a:defRPr sz="2400" b="1">
                <a:solidFill>
                  <a:schemeClr val="bg1"/>
                </a:solidFill>
                <a:latin typeface="微软雅黑" panose="020B0503020204020204" pitchFamily="34" charset="-122"/>
                <a:ea typeface="微软雅黑" panose="020B0503020204020204" pitchFamily="34" charset="-122"/>
              </a:defRPr>
            </a:lvl1pPr>
          </a:lstStyle>
          <a:p>
            <a:r>
              <a:rPr lang="zh-CN" altLang="en-US" sz="2200" dirty="0"/>
              <a:t>医疗及四险管理</a:t>
            </a:r>
            <a:endParaRPr lang="zh-CN" altLang="en-US" sz="2200" dirty="0"/>
          </a:p>
        </p:txBody>
      </p:sp>
      <p:sp>
        <p:nvSpPr>
          <p:cNvPr id="54" name="椭圆 53"/>
          <p:cNvSpPr/>
          <p:nvPr/>
        </p:nvSpPr>
        <p:spPr>
          <a:xfrm>
            <a:off x="1308412" y="5032363"/>
            <a:ext cx="1353600" cy="13536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33"/>
          <p:cNvSpPr txBox="1"/>
          <p:nvPr/>
        </p:nvSpPr>
        <p:spPr>
          <a:xfrm>
            <a:off x="2928197" y="5208099"/>
            <a:ext cx="6699076" cy="1128514"/>
          </a:xfrm>
          <a:prstGeom prst="rect">
            <a:avLst/>
          </a:prstGeom>
          <a:noFill/>
        </p:spPr>
        <p:txBody>
          <a:bodyPr wrap="square" lIns="0" tIns="0" rIns="0" bIns="0" rtlCol="0">
            <a:spAutoFit/>
          </a:bodyPr>
          <a:lstStyle>
            <a:defPPr>
              <a:defRPr lang="zh-CN"/>
            </a:defPPr>
            <a:lvl1pPr algn="just">
              <a:lnSpc>
                <a:spcPts val="2200"/>
              </a:lnSpc>
              <a:defRPr sz="16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sz="1400" dirty="0"/>
              <a:t>每月填写公积金补缴汇缴书，整理员工变更资料，到公积金中心办理申报业务；员工公积金转移；每月完成公积金资料审核、提取公积金的工作；帮助员工准备申请公积金贷款资料；按期在公积金信息科提取在册员工公积金汇缴信息；整理核对公积金中心的汇缴资料。</a:t>
            </a:r>
            <a:endParaRPr lang="en-US" altLang="zh-CN" sz="1400" dirty="0"/>
          </a:p>
        </p:txBody>
      </p:sp>
      <p:sp>
        <p:nvSpPr>
          <p:cNvPr id="56" name="TextBox 34"/>
          <p:cNvSpPr txBox="1"/>
          <p:nvPr/>
        </p:nvSpPr>
        <p:spPr>
          <a:xfrm>
            <a:off x="1465951" y="5370609"/>
            <a:ext cx="1038522" cy="677108"/>
          </a:xfrm>
          <a:prstGeom prst="rect">
            <a:avLst/>
          </a:prstGeom>
          <a:noFill/>
        </p:spPr>
        <p:txBody>
          <a:bodyPr wrap="square" lIns="0" tIns="0" rIns="0" bIns="0" rtlCol="0">
            <a:spAutoFit/>
          </a:bodyPr>
          <a:lstStyle>
            <a:defPPr>
              <a:defRPr lang="zh-CN"/>
            </a:defPPr>
            <a:lvl1pPr algn="ctr">
              <a:defRPr sz="2400" b="1">
                <a:solidFill>
                  <a:schemeClr val="bg1"/>
                </a:solidFill>
                <a:latin typeface="微软雅黑" panose="020B0503020204020204" pitchFamily="34" charset="-122"/>
                <a:ea typeface="微软雅黑" panose="020B0503020204020204" pitchFamily="34" charset="-122"/>
              </a:defRPr>
            </a:lvl1pPr>
          </a:lstStyle>
          <a:p>
            <a:r>
              <a:rPr lang="zh-CN" altLang="en-US" sz="2200" dirty="0"/>
              <a:t>公积金管理</a:t>
            </a:r>
            <a:endParaRPr lang="zh-CN" altLang="en-US" sz="2200" dirty="0"/>
          </a:p>
        </p:txBody>
      </p:sp>
      <p:sp>
        <p:nvSpPr>
          <p:cNvPr id="59" name="Oval 28"/>
          <p:cNvSpPr>
            <a:spLocks noChangeAspect="1"/>
          </p:cNvSpPr>
          <p:nvPr/>
        </p:nvSpPr>
        <p:spPr>
          <a:xfrm>
            <a:off x="1529761" y="3775273"/>
            <a:ext cx="485534" cy="485534"/>
          </a:xfrm>
          <a:prstGeom prst="ellipse">
            <a:avLst/>
          </a:prstGeom>
          <a:solidFill>
            <a:schemeClr val="accent5">
              <a:lumMod val="40000"/>
              <a:lumOff val="60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Freeform 55"/>
          <p:cNvSpPr/>
          <p:nvPr/>
        </p:nvSpPr>
        <p:spPr bwMode="auto">
          <a:xfrm>
            <a:off x="1627188" y="3883849"/>
            <a:ext cx="290680" cy="268382"/>
          </a:xfrm>
          <a:custGeom>
            <a:avLst/>
            <a:gdLst>
              <a:gd name="T0" fmla="*/ 23 w 96"/>
              <a:gd name="T1" fmla="*/ 0 h 87"/>
              <a:gd name="T2" fmla="*/ 0 w 96"/>
              <a:gd name="T3" fmla="*/ 27 h 87"/>
              <a:gd name="T4" fmla="*/ 1 w 96"/>
              <a:gd name="T5" fmla="*/ 38 h 87"/>
              <a:gd name="T6" fmla="*/ 15 w 96"/>
              <a:gd name="T7" fmla="*/ 38 h 87"/>
              <a:gd name="T8" fmla="*/ 19 w 96"/>
              <a:gd name="T9" fmla="*/ 22 h 87"/>
              <a:gd name="T10" fmla="*/ 21 w 96"/>
              <a:gd name="T11" fmla="*/ 20 h 87"/>
              <a:gd name="T12" fmla="*/ 24 w 96"/>
              <a:gd name="T13" fmla="*/ 22 h 87"/>
              <a:gd name="T14" fmla="*/ 28 w 96"/>
              <a:gd name="T15" fmla="*/ 47 h 87"/>
              <a:gd name="T16" fmla="*/ 30 w 96"/>
              <a:gd name="T17" fmla="*/ 37 h 87"/>
              <a:gd name="T18" fmla="*/ 32 w 96"/>
              <a:gd name="T19" fmla="*/ 34 h 87"/>
              <a:gd name="T20" fmla="*/ 34 w 96"/>
              <a:gd name="T21" fmla="*/ 36 h 87"/>
              <a:gd name="T22" fmla="*/ 36 w 96"/>
              <a:gd name="T23" fmla="*/ 39 h 87"/>
              <a:gd name="T24" fmla="*/ 38 w 96"/>
              <a:gd name="T25" fmla="*/ 32 h 87"/>
              <a:gd name="T26" fmla="*/ 40 w 96"/>
              <a:gd name="T27" fmla="*/ 30 h 87"/>
              <a:gd name="T28" fmla="*/ 42 w 96"/>
              <a:gd name="T29" fmla="*/ 31 h 87"/>
              <a:gd name="T30" fmla="*/ 47 w 96"/>
              <a:gd name="T31" fmla="*/ 38 h 87"/>
              <a:gd name="T32" fmla="*/ 63 w 96"/>
              <a:gd name="T33" fmla="*/ 38 h 87"/>
              <a:gd name="T34" fmla="*/ 69 w 96"/>
              <a:gd name="T35" fmla="*/ 33 h 87"/>
              <a:gd name="T36" fmla="*/ 76 w 96"/>
              <a:gd name="T37" fmla="*/ 40 h 87"/>
              <a:gd name="T38" fmla="*/ 69 w 96"/>
              <a:gd name="T39" fmla="*/ 47 h 87"/>
              <a:gd name="T40" fmla="*/ 63 w 96"/>
              <a:gd name="T41" fmla="*/ 43 h 87"/>
              <a:gd name="T42" fmla="*/ 45 w 96"/>
              <a:gd name="T43" fmla="*/ 43 h 87"/>
              <a:gd name="T44" fmla="*/ 43 w 96"/>
              <a:gd name="T45" fmla="*/ 42 h 87"/>
              <a:gd name="T46" fmla="*/ 41 w 96"/>
              <a:gd name="T47" fmla="*/ 39 h 87"/>
              <a:gd name="T48" fmla="*/ 39 w 96"/>
              <a:gd name="T49" fmla="*/ 46 h 87"/>
              <a:gd name="T50" fmla="*/ 37 w 96"/>
              <a:gd name="T51" fmla="*/ 48 h 87"/>
              <a:gd name="T52" fmla="*/ 35 w 96"/>
              <a:gd name="T53" fmla="*/ 47 h 87"/>
              <a:gd name="T54" fmla="*/ 33 w 96"/>
              <a:gd name="T55" fmla="*/ 44 h 87"/>
              <a:gd name="T56" fmla="*/ 31 w 96"/>
              <a:gd name="T57" fmla="*/ 62 h 87"/>
              <a:gd name="T58" fmla="*/ 28 w 96"/>
              <a:gd name="T59" fmla="*/ 64 h 87"/>
              <a:gd name="T60" fmla="*/ 26 w 96"/>
              <a:gd name="T61" fmla="*/ 62 h 87"/>
              <a:gd name="T62" fmla="*/ 21 w 96"/>
              <a:gd name="T63" fmla="*/ 35 h 87"/>
              <a:gd name="T64" fmla="*/ 20 w 96"/>
              <a:gd name="T65" fmla="*/ 41 h 87"/>
              <a:gd name="T66" fmla="*/ 17 w 96"/>
              <a:gd name="T67" fmla="*/ 43 h 87"/>
              <a:gd name="T68" fmla="*/ 3 w 96"/>
              <a:gd name="T69" fmla="*/ 43 h 87"/>
              <a:gd name="T70" fmla="*/ 48 w 96"/>
              <a:gd name="T71" fmla="*/ 87 h 87"/>
              <a:gd name="T72" fmla="*/ 96 w 96"/>
              <a:gd name="T73" fmla="*/ 27 h 87"/>
              <a:gd name="T74" fmla="*/ 73 w 96"/>
              <a:gd name="T75" fmla="*/ 0 h 87"/>
              <a:gd name="T76" fmla="*/ 49 w 96"/>
              <a:gd name="T77" fmla="*/ 16 h 87"/>
              <a:gd name="T78" fmla="*/ 23 w 96"/>
              <a:gd name="T7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87">
                <a:moveTo>
                  <a:pt x="23" y="0"/>
                </a:moveTo>
                <a:cubicBezTo>
                  <a:pt x="6" y="0"/>
                  <a:pt x="0" y="14"/>
                  <a:pt x="0" y="27"/>
                </a:cubicBezTo>
                <a:cubicBezTo>
                  <a:pt x="0" y="31"/>
                  <a:pt x="0" y="35"/>
                  <a:pt x="1" y="38"/>
                </a:cubicBezTo>
                <a:cubicBezTo>
                  <a:pt x="15" y="38"/>
                  <a:pt x="15" y="38"/>
                  <a:pt x="15" y="38"/>
                </a:cubicBezTo>
                <a:cubicBezTo>
                  <a:pt x="19" y="22"/>
                  <a:pt x="19" y="22"/>
                  <a:pt x="19" y="22"/>
                </a:cubicBezTo>
                <a:cubicBezTo>
                  <a:pt x="19" y="21"/>
                  <a:pt x="20" y="20"/>
                  <a:pt x="21" y="20"/>
                </a:cubicBezTo>
                <a:cubicBezTo>
                  <a:pt x="22" y="20"/>
                  <a:pt x="23" y="21"/>
                  <a:pt x="24" y="22"/>
                </a:cubicBezTo>
                <a:cubicBezTo>
                  <a:pt x="28" y="47"/>
                  <a:pt x="28" y="47"/>
                  <a:pt x="28" y="47"/>
                </a:cubicBezTo>
                <a:cubicBezTo>
                  <a:pt x="30" y="37"/>
                  <a:pt x="30" y="37"/>
                  <a:pt x="30" y="37"/>
                </a:cubicBezTo>
                <a:cubicBezTo>
                  <a:pt x="30" y="36"/>
                  <a:pt x="31" y="35"/>
                  <a:pt x="32" y="34"/>
                </a:cubicBezTo>
                <a:cubicBezTo>
                  <a:pt x="33" y="34"/>
                  <a:pt x="34" y="35"/>
                  <a:pt x="34" y="36"/>
                </a:cubicBezTo>
                <a:cubicBezTo>
                  <a:pt x="36" y="39"/>
                  <a:pt x="36" y="39"/>
                  <a:pt x="36" y="39"/>
                </a:cubicBezTo>
                <a:cubicBezTo>
                  <a:pt x="38" y="32"/>
                  <a:pt x="38" y="32"/>
                  <a:pt x="38" y="32"/>
                </a:cubicBezTo>
                <a:cubicBezTo>
                  <a:pt x="38" y="31"/>
                  <a:pt x="39" y="30"/>
                  <a:pt x="40" y="30"/>
                </a:cubicBezTo>
                <a:cubicBezTo>
                  <a:pt x="41" y="30"/>
                  <a:pt x="42" y="30"/>
                  <a:pt x="42" y="31"/>
                </a:cubicBezTo>
                <a:cubicBezTo>
                  <a:pt x="47" y="38"/>
                  <a:pt x="47" y="38"/>
                  <a:pt x="47" y="38"/>
                </a:cubicBezTo>
                <a:cubicBezTo>
                  <a:pt x="63" y="38"/>
                  <a:pt x="63" y="38"/>
                  <a:pt x="63" y="38"/>
                </a:cubicBezTo>
                <a:cubicBezTo>
                  <a:pt x="64" y="35"/>
                  <a:pt x="66" y="33"/>
                  <a:pt x="69" y="33"/>
                </a:cubicBezTo>
                <a:cubicBezTo>
                  <a:pt x="73" y="33"/>
                  <a:pt x="76" y="37"/>
                  <a:pt x="76" y="40"/>
                </a:cubicBezTo>
                <a:cubicBezTo>
                  <a:pt x="76" y="44"/>
                  <a:pt x="73" y="47"/>
                  <a:pt x="69" y="47"/>
                </a:cubicBezTo>
                <a:cubicBezTo>
                  <a:pt x="67" y="47"/>
                  <a:pt x="64" y="46"/>
                  <a:pt x="63" y="43"/>
                </a:cubicBezTo>
                <a:cubicBezTo>
                  <a:pt x="45" y="43"/>
                  <a:pt x="45" y="43"/>
                  <a:pt x="45" y="43"/>
                </a:cubicBezTo>
                <a:cubicBezTo>
                  <a:pt x="44" y="43"/>
                  <a:pt x="44" y="43"/>
                  <a:pt x="43" y="42"/>
                </a:cubicBezTo>
                <a:cubicBezTo>
                  <a:pt x="41" y="39"/>
                  <a:pt x="41" y="39"/>
                  <a:pt x="41" y="39"/>
                </a:cubicBezTo>
                <a:cubicBezTo>
                  <a:pt x="39" y="46"/>
                  <a:pt x="39" y="46"/>
                  <a:pt x="39" y="46"/>
                </a:cubicBezTo>
                <a:cubicBezTo>
                  <a:pt x="39" y="47"/>
                  <a:pt x="38" y="48"/>
                  <a:pt x="37" y="48"/>
                </a:cubicBezTo>
                <a:cubicBezTo>
                  <a:pt x="36" y="48"/>
                  <a:pt x="35" y="48"/>
                  <a:pt x="35" y="47"/>
                </a:cubicBezTo>
                <a:cubicBezTo>
                  <a:pt x="33" y="44"/>
                  <a:pt x="33" y="44"/>
                  <a:pt x="33" y="44"/>
                </a:cubicBezTo>
                <a:cubicBezTo>
                  <a:pt x="31" y="62"/>
                  <a:pt x="31" y="62"/>
                  <a:pt x="31" y="62"/>
                </a:cubicBezTo>
                <a:cubicBezTo>
                  <a:pt x="31" y="63"/>
                  <a:pt x="30" y="64"/>
                  <a:pt x="28" y="64"/>
                </a:cubicBezTo>
                <a:cubicBezTo>
                  <a:pt x="27" y="64"/>
                  <a:pt x="26" y="64"/>
                  <a:pt x="26" y="62"/>
                </a:cubicBezTo>
                <a:cubicBezTo>
                  <a:pt x="21" y="35"/>
                  <a:pt x="21" y="35"/>
                  <a:pt x="21" y="35"/>
                </a:cubicBezTo>
                <a:cubicBezTo>
                  <a:pt x="20" y="41"/>
                  <a:pt x="20" y="41"/>
                  <a:pt x="20" y="41"/>
                </a:cubicBezTo>
                <a:cubicBezTo>
                  <a:pt x="19" y="43"/>
                  <a:pt x="18" y="43"/>
                  <a:pt x="17" y="43"/>
                </a:cubicBezTo>
                <a:cubicBezTo>
                  <a:pt x="3" y="43"/>
                  <a:pt x="3" y="43"/>
                  <a:pt x="3" y="43"/>
                </a:cubicBezTo>
                <a:cubicBezTo>
                  <a:pt x="12" y="62"/>
                  <a:pt x="34" y="71"/>
                  <a:pt x="48" y="87"/>
                </a:cubicBezTo>
                <a:cubicBezTo>
                  <a:pt x="65" y="67"/>
                  <a:pt x="96" y="55"/>
                  <a:pt x="96" y="27"/>
                </a:cubicBezTo>
                <a:cubicBezTo>
                  <a:pt x="96" y="14"/>
                  <a:pt x="90" y="0"/>
                  <a:pt x="73" y="0"/>
                </a:cubicBezTo>
                <a:cubicBezTo>
                  <a:pt x="54" y="0"/>
                  <a:pt x="49" y="16"/>
                  <a:pt x="49" y="16"/>
                </a:cubicBezTo>
                <a:cubicBezTo>
                  <a:pt x="49" y="16"/>
                  <a:pt x="44" y="0"/>
                  <a:pt x="23" y="0"/>
                </a:cubicBezTo>
                <a:close/>
              </a:path>
            </a:pathLst>
          </a:custGeom>
          <a:solidFill>
            <a:schemeClr val="accent5"/>
          </a:solidFill>
          <a:ln>
            <a:noFill/>
          </a:ln>
        </p:spPr>
        <p:txBody>
          <a:bodyPr vert="horz" wrap="square" lIns="91440" tIns="45720" rIns="91440" bIns="45720" numCol="1" anchor="t" anchorCtr="0" compatLnSpc="1"/>
          <a:lstStyle/>
          <a:p>
            <a:endParaRPr lang="zh-CN" altLang="en-US"/>
          </a:p>
        </p:txBody>
      </p:sp>
      <p:sp>
        <p:nvSpPr>
          <p:cNvPr id="60" name="Oval 28"/>
          <p:cNvSpPr>
            <a:spLocks noChangeAspect="1"/>
          </p:cNvSpPr>
          <p:nvPr/>
        </p:nvSpPr>
        <p:spPr>
          <a:xfrm>
            <a:off x="10184018" y="2195145"/>
            <a:ext cx="485534" cy="485534"/>
          </a:xfrm>
          <a:prstGeom prst="ellipse">
            <a:avLst/>
          </a:prstGeom>
          <a:solidFill>
            <a:schemeClr val="accent5">
              <a:lumMod val="40000"/>
              <a:lumOff val="60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28"/>
          <p:cNvSpPr>
            <a:spLocks noChangeAspect="1"/>
          </p:cNvSpPr>
          <p:nvPr/>
        </p:nvSpPr>
        <p:spPr>
          <a:xfrm>
            <a:off x="10184018" y="5543145"/>
            <a:ext cx="485534" cy="485534"/>
          </a:xfrm>
          <a:prstGeom prst="ellipse">
            <a:avLst/>
          </a:prstGeom>
          <a:solidFill>
            <a:schemeClr val="accent5">
              <a:lumMod val="40000"/>
              <a:lumOff val="60000"/>
            </a:schemeClr>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Freeform 164"/>
          <p:cNvSpPr>
            <a:spLocks noEditPoints="1"/>
          </p:cNvSpPr>
          <p:nvPr/>
        </p:nvSpPr>
        <p:spPr bwMode="auto">
          <a:xfrm>
            <a:off x="10262297" y="2271638"/>
            <a:ext cx="328976" cy="301759"/>
          </a:xfrm>
          <a:custGeom>
            <a:avLst/>
            <a:gdLst>
              <a:gd name="T0" fmla="*/ 126 w 140"/>
              <a:gd name="T1" fmla="*/ 71 h 128"/>
              <a:gd name="T2" fmla="*/ 92 w 140"/>
              <a:gd name="T3" fmla="*/ 24 h 128"/>
              <a:gd name="T4" fmla="*/ 72 w 140"/>
              <a:gd name="T5" fmla="*/ 25 h 128"/>
              <a:gd name="T6" fmla="*/ 71 w 140"/>
              <a:gd name="T7" fmla="*/ 20 h 128"/>
              <a:gd name="T8" fmla="*/ 72 w 140"/>
              <a:gd name="T9" fmla="*/ 21 h 128"/>
              <a:gd name="T10" fmla="*/ 92 w 140"/>
              <a:gd name="T11" fmla="*/ 20 h 128"/>
              <a:gd name="T12" fmla="*/ 92 w 140"/>
              <a:gd name="T13" fmla="*/ 16 h 128"/>
              <a:gd name="T14" fmla="*/ 79 w 140"/>
              <a:gd name="T15" fmla="*/ 15 h 128"/>
              <a:gd name="T16" fmla="*/ 71 w 140"/>
              <a:gd name="T17" fmla="*/ 16 h 128"/>
              <a:gd name="T18" fmla="*/ 69 w 140"/>
              <a:gd name="T19" fmla="*/ 19 h 128"/>
              <a:gd name="T20" fmla="*/ 68 w 140"/>
              <a:gd name="T21" fmla="*/ 15 h 128"/>
              <a:gd name="T22" fmla="*/ 49 w 140"/>
              <a:gd name="T23" fmla="*/ 15 h 128"/>
              <a:gd name="T24" fmla="*/ 48 w 140"/>
              <a:gd name="T25" fmla="*/ 17 h 128"/>
              <a:gd name="T26" fmla="*/ 49 w 140"/>
              <a:gd name="T27" fmla="*/ 21 h 128"/>
              <a:gd name="T28" fmla="*/ 69 w 140"/>
              <a:gd name="T29" fmla="*/ 20 h 128"/>
              <a:gd name="T30" fmla="*/ 69 w 140"/>
              <a:gd name="T31" fmla="*/ 24 h 128"/>
              <a:gd name="T32" fmla="*/ 49 w 140"/>
              <a:gd name="T33" fmla="*/ 25 h 128"/>
              <a:gd name="T34" fmla="*/ 48 w 140"/>
              <a:gd name="T35" fmla="*/ 21 h 128"/>
              <a:gd name="T36" fmla="*/ 25 w 140"/>
              <a:gd name="T37" fmla="*/ 21 h 128"/>
              <a:gd name="T38" fmla="*/ 9 w 140"/>
              <a:gd name="T39" fmla="*/ 57 h 128"/>
              <a:gd name="T40" fmla="*/ 0 w 140"/>
              <a:gd name="T41" fmla="*/ 61 h 128"/>
              <a:gd name="T42" fmla="*/ 6 w 140"/>
              <a:gd name="T43" fmla="*/ 85 h 128"/>
              <a:gd name="T44" fmla="*/ 29 w 140"/>
              <a:gd name="T45" fmla="*/ 113 h 128"/>
              <a:gd name="T46" fmla="*/ 37 w 140"/>
              <a:gd name="T47" fmla="*/ 128 h 128"/>
              <a:gd name="T48" fmla="*/ 66 w 140"/>
              <a:gd name="T49" fmla="*/ 125 h 128"/>
              <a:gd name="T50" fmla="*/ 96 w 140"/>
              <a:gd name="T51" fmla="*/ 128 h 128"/>
              <a:gd name="T52" fmla="*/ 104 w 140"/>
              <a:gd name="T53" fmla="*/ 113 h 128"/>
              <a:gd name="T54" fmla="*/ 140 w 140"/>
              <a:gd name="T55" fmla="*/ 77 h 128"/>
              <a:gd name="T56" fmla="*/ 29 w 140"/>
              <a:gd name="T57" fmla="*/ 62 h 128"/>
              <a:gd name="T58" fmla="*/ 29 w 140"/>
              <a:gd name="T59" fmla="*/ 50 h 128"/>
              <a:gd name="T60" fmla="*/ 29 w 140"/>
              <a:gd name="T61" fmla="*/ 62 h 128"/>
              <a:gd name="T62" fmla="*/ 48 w 140"/>
              <a:gd name="T63" fmla="*/ 9 h 128"/>
              <a:gd name="T64" fmla="*/ 68 w 140"/>
              <a:gd name="T65" fmla="*/ 8 h 128"/>
              <a:gd name="T66" fmla="*/ 69 w 140"/>
              <a:gd name="T67" fmla="*/ 12 h 128"/>
              <a:gd name="T68" fmla="*/ 49 w 140"/>
              <a:gd name="T69" fmla="*/ 13 h 128"/>
              <a:gd name="T70" fmla="*/ 48 w 140"/>
              <a:gd name="T71" fmla="*/ 5 h 128"/>
              <a:gd name="T72" fmla="*/ 49 w 140"/>
              <a:gd name="T73" fmla="*/ 0 h 128"/>
              <a:gd name="T74" fmla="*/ 69 w 140"/>
              <a:gd name="T75" fmla="*/ 1 h 128"/>
              <a:gd name="T76" fmla="*/ 68 w 140"/>
              <a:gd name="T77" fmla="*/ 6 h 128"/>
              <a:gd name="T78" fmla="*/ 48 w 140"/>
              <a:gd name="T79" fmla="*/ 5 h 128"/>
              <a:gd name="T80" fmla="*/ 71 w 140"/>
              <a:gd name="T81" fmla="*/ 9 h 128"/>
              <a:gd name="T82" fmla="*/ 91 w 140"/>
              <a:gd name="T83" fmla="*/ 8 h 128"/>
              <a:gd name="T84" fmla="*/ 92 w 140"/>
              <a:gd name="T85" fmla="*/ 12 h 128"/>
              <a:gd name="T86" fmla="*/ 72 w 140"/>
              <a:gd name="T87" fmla="*/ 1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0" h="128">
                <a:moveTo>
                  <a:pt x="125" y="82"/>
                </a:moveTo>
                <a:cubicBezTo>
                  <a:pt x="125" y="79"/>
                  <a:pt x="126" y="75"/>
                  <a:pt x="126" y="71"/>
                </a:cubicBezTo>
                <a:cubicBezTo>
                  <a:pt x="126" y="50"/>
                  <a:pt x="112" y="32"/>
                  <a:pt x="92" y="23"/>
                </a:cubicBezTo>
                <a:cubicBezTo>
                  <a:pt x="92" y="24"/>
                  <a:pt x="92" y="24"/>
                  <a:pt x="92" y="24"/>
                </a:cubicBezTo>
                <a:cubicBezTo>
                  <a:pt x="92" y="24"/>
                  <a:pt x="92" y="25"/>
                  <a:pt x="91" y="25"/>
                </a:cubicBezTo>
                <a:cubicBezTo>
                  <a:pt x="72" y="25"/>
                  <a:pt x="72" y="25"/>
                  <a:pt x="72" y="25"/>
                </a:cubicBezTo>
                <a:cubicBezTo>
                  <a:pt x="71" y="25"/>
                  <a:pt x="71" y="24"/>
                  <a:pt x="71" y="24"/>
                </a:cubicBezTo>
                <a:cubicBezTo>
                  <a:pt x="71" y="20"/>
                  <a:pt x="71" y="20"/>
                  <a:pt x="71" y="20"/>
                </a:cubicBezTo>
                <a:cubicBezTo>
                  <a:pt x="71" y="20"/>
                  <a:pt x="71" y="20"/>
                  <a:pt x="71" y="20"/>
                </a:cubicBezTo>
                <a:cubicBezTo>
                  <a:pt x="71" y="20"/>
                  <a:pt x="71" y="21"/>
                  <a:pt x="72" y="21"/>
                </a:cubicBezTo>
                <a:cubicBezTo>
                  <a:pt x="91" y="21"/>
                  <a:pt x="91" y="21"/>
                  <a:pt x="91" y="21"/>
                </a:cubicBezTo>
                <a:cubicBezTo>
                  <a:pt x="92" y="21"/>
                  <a:pt x="92" y="20"/>
                  <a:pt x="92" y="20"/>
                </a:cubicBezTo>
                <a:cubicBezTo>
                  <a:pt x="92" y="19"/>
                  <a:pt x="92" y="19"/>
                  <a:pt x="92" y="19"/>
                </a:cubicBezTo>
                <a:cubicBezTo>
                  <a:pt x="92" y="16"/>
                  <a:pt x="92" y="16"/>
                  <a:pt x="92" y="16"/>
                </a:cubicBezTo>
                <a:cubicBezTo>
                  <a:pt x="92" y="16"/>
                  <a:pt x="92" y="15"/>
                  <a:pt x="91" y="15"/>
                </a:cubicBezTo>
                <a:cubicBezTo>
                  <a:pt x="79" y="15"/>
                  <a:pt x="79" y="15"/>
                  <a:pt x="79" y="15"/>
                </a:cubicBezTo>
                <a:cubicBezTo>
                  <a:pt x="72" y="15"/>
                  <a:pt x="72" y="15"/>
                  <a:pt x="72" y="15"/>
                </a:cubicBezTo>
                <a:cubicBezTo>
                  <a:pt x="71" y="15"/>
                  <a:pt x="71" y="16"/>
                  <a:pt x="71" y="16"/>
                </a:cubicBezTo>
                <a:cubicBezTo>
                  <a:pt x="71" y="19"/>
                  <a:pt x="71" y="19"/>
                  <a:pt x="71" y="19"/>
                </a:cubicBezTo>
                <a:cubicBezTo>
                  <a:pt x="69" y="19"/>
                  <a:pt x="69" y="19"/>
                  <a:pt x="69" y="19"/>
                </a:cubicBezTo>
                <a:cubicBezTo>
                  <a:pt x="69" y="16"/>
                  <a:pt x="69" y="16"/>
                  <a:pt x="69" y="16"/>
                </a:cubicBezTo>
                <a:cubicBezTo>
                  <a:pt x="69" y="16"/>
                  <a:pt x="69" y="15"/>
                  <a:pt x="68" y="15"/>
                </a:cubicBezTo>
                <a:cubicBezTo>
                  <a:pt x="54" y="15"/>
                  <a:pt x="54" y="15"/>
                  <a:pt x="54" y="15"/>
                </a:cubicBezTo>
                <a:cubicBezTo>
                  <a:pt x="49" y="15"/>
                  <a:pt x="49" y="15"/>
                  <a:pt x="49" y="15"/>
                </a:cubicBezTo>
                <a:cubicBezTo>
                  <a:pt x="48" y="15"/>
                  <a:pt x="48" y="16"/>
                  <a:pt x="48" y="16"/>
                </a:cubicBezTo>
                <a:cubicBezTo>
                  <a:pt x="48" y="17"/>
                  <a:pt x="48" y="17"/>
                  <a:pt x="48" y="17"/>
                </a:cubicBezTo>
                <a:cubicBezTo>
                  <a:pt x="48" y="20"/>
                  <a:pt x="48" y="20"/>
                  <a:pt x="48" y="20"/>
                </a:cubicBezTo>
                <a:cubicBezTo>
                  <a:pt x="48" y="20"/>
                  <a:pt x="48" y="21"/>
                  <a:pt x="49" y="21"/>
                </a:cubicBezTo>
                <a:cubicBezTo>
                  <a:pt x="68" y="21"/>
                  <a:pt x="68" y="21"/>
                  <a:pt x="68" y="21"/>
                </a:cubicBezTo>
                <a:cubicBezTo>
                  <a:pt x="69" y="21"/>
                  <a:pt x="69" y="20"/>
                  <a:pt x="69" y="20"/>
                </a:cubicBezTo>
                <a:cubicBezTo>
                  <a:pt x="69" y="20"/>
                  <a:pt x="69" y="20"/>
                  <a:pt x="69" y="20"/>
                </a:cubicBezTo>
                <a:cubicBezTo>
                  <a:pt x="69" y="24"/>
                  <a:pt x="69" y="24"/>
                  <a:pt x="69" y="24"/>
                </a:cubicBezTo>
                <a:cubicBezTo>
                  <a:pt x="69" y="24"/>
                  <a:pt x="69" y="25"/>
                  <a:pt x="68" y="25"/>
                </a:cubicBezTo>
                <a:cubicBezTo>
                  <a:pt x="49" y="25"/>
                  <a:pt x="49" y="25"/>
                  <a:pt x="49" y="25"/>
                </a:cubicBezTo>
                <a:cubicBezTo>
                  <a:pt x="48" y="25"/>
                  <a:pt x="48" y="24"/>
                  <a:pt x="48" y="24"/>
                </a:cubicBezTo>
                <a:cubicBezTo>
                  <a:pt x="48" y="21"/>
                  <a:pt x="48" y="21"/>
                  <a:pt x="48" y="21"/>
                </a:cubicBezTo>
                <a:cubicBezTo>
                  <a:pt x="45" y="22"/>
                  <a:pt x="42" y="22"/>
                  <a:pt x="40" y="24"/>
                </a:cubicBezTo>
                <a:cubicBezTo>
                  <a:pt x="32" y="14"/>
                  <a:pt x="23" y="15"/>
                  <a:pt x="25" y="21"/>
                </a:cubicBezTo>
                <a:cubicBezTo>
                  <a:pt x="26" y="25"/>
                  <a:pt x="26" y="30"/>
                  <a:pt x="25" y="33"/>
                </a:cubicBezTo>
                <a:cubicBezTo>
                  <a:pt x="18" y="40"/>
                  <a:pt x="12" y="48"/>
                  <a:pt x="9" y="57"/>
                </a:cubicBezTo>
                <a:cubicBezTo>
                  <a:pt x="8" y="56"/>
                  <a:pt x="7" y="56"/>
                  <a:pt x="6" y="56"/>
                </a:cubicBezTo>
                <a:cubicBezTo>
                  <a:pt x="3" y="56"/>
                  <a:pt x="0" y="58"/>
                  <a:pt x="0" y="61"/>
                </a:cubicBezTo>
                <a:cubicBezTo>
                  <a:pt x="0" y="80"/>
                  <a:pt x="0" y="80"/>
                  <a:pt x="0" y="80"/>
                </a:cubicBezTo>
                <a:cubicBezTo>
                  <a:pt x="0" y="83"/>
                  <a:pt x="3" y="85"/>
                  <a:pt x="6" y="85"/>
                </a:cubicBezTo>
                <a:cubicBezTo>
                  <a:pt x="7" y="85"/>
                  <a:pt x="8" y="85"/>
                  <a:pt x="9" y="85"/>
                </a:cubicBezTo>
                <a:cubicBezTo>
                  <a:pt x="12" y="96"/>
                  <a:pt x="19" y="106"/>
                  <a:pt x="29" y="113"/>
                </a:cubicBezTo>
                <a:cubicBezTo>
                  <a:pt x="29" y="120"/>
                  <a:pt x="29" y="120"/>
                  <a:pt x="29" y="120"/>
                </a:cubicBezTo>
                <a:cubicBezTo>
                  <a:pt x="29" y="124"/>
                  <a:pt x="33" y="128"/>
                  <a:pt x="37" y="128"/>
                </a:cubicBezTo>
                <a:cubicBezTo>
                  <a:pt x="41" y="128"/>
                  <a:pt x="45" y="125"/>
                  <a:pt x="45" y="122"/>
                </a:cubicBezTo>
                <a:cubicBezTo>
                  <a:pt x="52" y="124"/>
                  <a:pt x="59" y="125"/>
                  <a:pt x="66" y="125"/>
                </a:cubicBezTo>
                <a:cubicBezTo>
                  <a:pt x="74" y="125"/>
                  <a:pt x="81" y="124"/>
                  <a:pt x="88" y="122"/>
                </a:cubicBezTo>
                <a:cubicBezTo>
                  <a:pt x="88" y="125"/>
                  <a:pt x="92" y="128"/>
                  <a:pt x="96" y="128"/>
                </a:cubicBezTo>
                <a:cubicBezTo>
                  <a:pt x="100" y="128"/>
                  <a:pt x="104" y="124"/>
                  <a:pt x="104" y="120"/>
                </a:cubicBezTo>
                <a:cubicBezTo>
                  <a:pt x="104" y="113"/>
                  <a:pt x="104" y="113"/>
                  <a:pt x="104" y="113"/>
                </a:cubicBezTo>
                <a:cubicBezTo>
                  <a:pt x="112" y="107"/>
                  <a:pt x="119" y="99"/>
                  <a:pt x="122" y="90"/>
                </a:cubicBezTo>
                <a:cubicBezTo>
                  <a:pt x="128" y="90"/>
                  <a:pt x="138" y="88"/>
                  <a:pt x="140" y="77"/>
                </a:cubicBezTo>
                <a:cubicBezTo>
                  <a:pt x="140" y="77"/>
                  <a:pt x="132" y="85"/>
                  <a:pt x="125" y="82"/>
                </a:cubicBezTo>
                <a:close/>
                <a:moveTo>
                  <a:pt x="29" y="62"/>
                </a:moveTo>
                <a:cubicBezTo>
                  <a:pt x="26" y="62"/>
                  <a:pt x="24" y="59"/>
                  <a:pt x="24" y="56"/>
                </a:cubicBezTo>
                <a:cubicBezTo>
                  <a:pt x="24" y="52"/>
                  <a:pt x="26" y="50"/>
                  <a:pt x="29" y="50"/>
                </a:cubicBezTo>
                <a:cubicBezTo>
                  <a:pt x="31" y="50"/>
                  <a:pt x="33" y="52"/>
                  <a:pt x="33" y="56"/>
                </a:cubicBezTo>
                <a:cubicBezTo>
                  <a:pt x="33" y="59"/>
                  <a:pt x="31" y="62"/>
                  <a:pt x="29" y="62"/>
                </a:cubicBezTo>
                <a:close/>
                <a:moveTo>
                  <a:pt x="48" y="12"/>
                </a:moveTo>
                <a:cubicBezTo>
                  <a:pt x="48" y="9"/>
                  <a:pt x="48" y="9"/>
                  <a:pt x="48" y="9"/>
                </a:cubicBezTo>
                <a:cubicBezTo>
                  <a:pt x="48" y="8"/>
                  <a:pt x="48" y="8"/>
                  <a:pt x="49" y="8"/>
                </a:cubicBezTo>
                <a:cubicBezTo>
                  <a:pt x="68" y="8"/>
                  <a:pt x="68" y="8"/>
                  <a:pt x="68" y="8"/>
                </a:cubicBezTo>
                <a:cubicBezTo>
                  <a:pt x="69" y="8"/>
                  <a:pt x="69" y="8"/>
                  <a:pt x="69" y="9"/>
                </a:cubicBezTo>
                <a:cubicBezTo>
                  <a:pt x="69" y="12"/>
                  <a:pt x="69" y="12"/>
                  <a:pt x="69" y="12"/>
                </a:cubicBezTo>
                <a:cubicBezTo>
                  <a:pt x="69" y="13"/>
                  <a:pt x="69" y="13"/>
                  <a:pt x="68" y="13"/>
                </a:cubicBezTo>
                <a:cubicBezTo>
                  <a:pt x="49" y="13"/>
                  <a:pt x="49" y="13"/>
                  <a:pt x="49" y="13"/>
                </a:cubicBezTo>
                <a:cubicBezTo>
                  <a:pt x="48" y="13"/>
                  <a:pt x="48" y="13"/>
                  <a:pt x="48" y="12"/>
                </a:cubicBezTo>
                <a:close/>
                <a:moveTo>
                  <a:pt x="48" y="5"/>
                </a:moveTo>
                <a:cubicBezTo>
                  <a:pt x="48" y="1"/>
                  <a:pt x="48" y="1"/>
                  <a:pt x="48" y="1"/>
                </a:cubicBezTo>
                <a:cubicBezTo>
                  <a:pt x="48" y="1"/>
                  <a:pt x="48" y="0"/>
                  <a:pt x="49" y="0"/>
                </a:cubicBezTo>
                <a:cubicBezTo>
                  <a:pt x="68" y="0"/>
                  <a:pt x="68" y="0"/>
                  <a:pt x="68" y="0"/>
                </a:cubicBezTo>
                <a:cubicBezTo>
                  <a:pt x="69" y="0"/>
                  <a:pt x="69" y="1"/>
                  <a:pt x="69" y="1"/>
                </a:cubicBezTo>
                <a:cubicBezTo>
                  <a:pt x="69" y="5"/>
                  <a:pt x="69" y="5"/>
                  <a:pt x="69" y="5"/>
                </a:cubicBezTo>
                <a:cubicBezTo>
                  <a:pt x="69" y="5"/>
                  <a:pt x="69" y="6"/>
                  <a:pt x="68" y="6"/>
                </a:cubicBezTo>
                <a:cubicBezTo>
                  <a:pt x="49" y="6"/>
                  <a:pt x="49" y="6"/>
                  <a:pt x="49" y="6"/>
                </a:cubicBezTo>
                <a:cubicBezTo>
                  <a:pt x="48" y="6"/>
                  <a:pt x="48" y="5"/>
                  <a:pt x="48" y="5"/>
                </a:cubicBezTo>
                <a:close/>
                <a:moveTo>
                  <a:pt x="71" y="12"/>
                </a:moveTo>
                <a:cubicBezTo>
                  <a:pt x="71" y="9"/>
                  <a:pt x="71" y="9"/>
                  <a:pt x="71" y="9"/>
                </a:cubicBezTo>
                <a:cubicBezTo>
                  <a:pt x="71" y="8"/>
                  <a:pt x="71" y="8"/>
                  <a:pt x="72" y="8"/>
                </a:cubicBezTo>
                <a:cubicBezTo>
                  <a:pt x="91" y="8"/>
                  <a:pt x="91" y="8"/>
                  <a:pt x="91" y="8"/>
                </a:cubicBezTo>
                <a:cubicBezTo>
                  <a:pt x="92" y="8"/>
                  <a:pt x="92" y="8"/>
                  <a:pt x="92" y="9"/>
                </a:cubicBezTo>
                <a:cubicBezTo>
                  <a:pt x="92" y="12"/>
                  <a:pt x="92" y="12"/>
                  <a:pt x="92" y="12"/>
                </a:cubicBezTo>
                <a:cubicBezTo>
                  <a:pt x="92" y="13"/>
                  <a:pt x="92" y="13"/>
                  <a:pt x="91" y="13"/>
                </a:cubicBezTo>
                <a:cubicBezTo>
                  <a:pt x="72" y="13"/>
                  <a:pt x="72" y="13"/>
                  <a:pt x="72" y="13"/>
                </a:cubicBezTo>
                <a:cubicBezTo>
                  <a:pt x="71" y="13"/>
                  <a:pt x="71" y="13"/>
                  <a:pt x="71" y="12"/>
                </a:cubicBezTo>
                <a:close/>
              </a:path>
            </a:pathLst>
          </a:custGeom>
          <a:solidFill>
            <a:schemeClr val="accent5"/>
          </a:solidFill>
          <a:ln>
            <a:noFill/>
          </a:ln>
        </p:spPr>
        <p:txBody>
          <a:bodyPr vert="horz" wrap="square" lIns="91440" tIns="45720" rIns="91440" bIns="45720" numCol="1" anchor="t" anchorCtr="0" compatLnSpc="1"/>
          <a:lstStyle/>
          <a:p>
            <a:endParaRPr lang="zh-CN" altLang="en-US"/>
          </a:p>
        </p:txBody>
      </p:sp>
      <p:grpSp>
        <p:nvGrpSpPr>
          <p:cNvPr id="14" name="组合 13"/>
          <p:cNvGrpSpPr/>
          <p:nvPr/>
        </p:nvGrpSpPr>
        <p:grpSpPr>
          <a:xfrm>
            <a:off x="10276887" y="5622719"/>
            <a:ext cx="299797" cy="277988"/>
            <a:chOff x="-96837" y="5545138"/>
            <a:chExt cx="1462088" cy="1355725"/>
          </a:xfrm>
          <a:solidFill>
            <a:schemeClr val="accent5"/>
          </a:solidFill>
        </p:grpSpPr>
        <p:sp>
          <p:nvSpPr>
            <p:cNvPr id="12" name="Freeform 5"/>
            <p:cNvSpPr>
              <a:spLocks noEditPoints="1"/>
            </p:cNvSpPr>
            <p:nvPr/>
          </p:nvSpPr>
          <p:spPr bwMode="auto">
            <a:xfrm>
              <a:off x="-96837" y="5545138"/>
              <a:ext cx="1462088" cy="531813"/>
            </a:xfrm>
            <a:custGeom>
              <a:avLst/>
              <a:gdLst>
                <a:gd name="T0" fmla="*/ 460 w 921"/>
                <a:gd name="T1" fmla="*/ 0 h 335"/>
                <a:gd name="T2" fmla="*/ 0 w 921"/>
                <a:gd name="T3" fmla="*/ 307 h 335"/>
                <a:gd name="T4" fmla="*/ 0 w 921"/>
                <a:gd name="T5" fmla="*/ 335 h 335"/>
                <a:gd name="T6" fmla="*/ 921 w 921"/>
                <a:gd name="T7" fmla="*/ 335 h 335"/>
                <a:gd name="T8" fmla="*/ 921 w 921"/>
                <a:gd name="T9" fmla="*/ 307 h 335"/>
                <a:gd name="T10" fmla="*/ 460 w 921"/>
                <a:gd name="T11" fmla="*/ 0 h 335"/>
                <a:gd name="T12" fmla="*/ 619 w 921"/>
                <a:gd name="T13" fmla="*/ 235 h 335"/>
                <a:gd name="T14" fmla="*/ 294 w 921"/>
                <a:gd name="T15" fmla="*/ 235 h 335"/>
                <a:gd name="T16" fmla="*/ 294 w 921"/>
                <a:gd name="T17" fmla="*/ 228 h 335"/>
                <a:gd name="T18" fmla="*/ 460 w 921"/>
                <a:gd name="T19" fmla="*/ 116 h 335"/>
                <a:gd name="T20" fmla="*/ 619 w 921"/>
                <a:gd name="T21" fmla="*/ 228 h 335"/>
                <a:gd name="T22" fmla="*/ 619 w 921"/>
                <a:gd name="T23" fmla="*/ 235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1" h="335">
                  <a:moveTo>
                    <a:pt x="460" y="0"/>
                  </a:moveTo>
                  <a:lnTo>
                    <a:pt x="0" y="307"/>
                  </a:lnTo>
                  <a:lnTo>
                    <a:pt x="0" y="335"/>
                  </a:lnTo>
                  <a:lnTo>
                    <a:pt x="921" y="335"/>
                  </a:lnTo>
                  <a:lnTo>
                    <a:pt x="921" y="307"/>
                  </a:lnTo>
                  <a:lnTo>
                    <a:pt x="460" y="0"/>
                  </a:lnTo>
                  <a:close/>
                  <a:moveTo>
                    <a:pt x="619" y="235"/>
                  </a:moveTo>
                  <a:lnTo>
                    <a:pt x="294" y="235"/>
                  </a:lnTo>
                  <a:lnTo>
                    <a:pt x="294" y="228"/>
                  </a:lnTo>
                  <a:lnTo>
                    <a:pt x="460" y="116"/>
                  </a:lnTo>
                  <a:lnTo>
                    <a:pt x="619" y="228"/>
                  </a:lnTo>
                  <a:lnTo>
                    <a:pt x="619" y="2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6"/>
            <p:cNvSpPr>
              <a:spLocks noEditPoints="1"/>
            </p:cNvSpPr>
            <p:nvPr/>
          </p:nvSpPr>
          <p:spPr bwMode="auto">
            <a:xfrm>
              <a:off x="-96837" y="6149975"/>
              <a:ext cx="1462088" cy="750888"/>
            </a:xfrm>
            <a:custGeom>
              <a:avLst/>
              <a:gdLst>
                <a:gd name="T0" fmla="*/ 1059 w 1116"/>
                <a:gd name="T1" fmla="*/ 433 h 574"/>
                <a:gd name="T2" fmla="*/ 995 w 1116"/>
                <a:gd name="T3" fmla="*/ 433 h 574"/>
                <a:gd name="T4" fmla="*/ 995 w 1116"/>
                <a:gd name="T5" fmla="*/ 72 h 574"/>
                <a:gd name="T6" fmla="*/ 1059 w 1116"/>
                <a:gd name="T7" fmla="*/ 72 h 574"/>
                <a:gd name="T8" fmla="*/ 1059 w 1116"/>
                <a:gd name="T9" fmla="*/ 0 h 574"/>
                <a:gd name="T10" fmla="*/ 52 w 1116"/>
                <a:gd name="T11" fmla="*/ 0 h 574"/>
                <a:gd name="T12" fmla="*/ 52 w 1116"/>
                <a:gd name="T13" fmla="*/ 72 h 574"/>
                <a:gd name="T14" fmla="*/ 116 w 1116"/>
                <a:gd name="T15" fmla="*/ 72 h 574"/>
                <a:gd name="T16" fmla="*/ 116 w 1116"/>
                <a:gd name="T17" fmla="*/ 433 h 574"/>
                <a:gd name="T18" fmla="*/ 52 w 1116"/>
                <a:gd name="T19" fmla="*/ 433 h 574"/>
                <a:gd name="T20" fmla="*/ 52 w 1116"/>
                <a:gd name="T21" fmla="*/ 497 h 574"/>
                <a:gd name="T22" fmla="*/ 0 w 1116"/>
                <a:gd name="T23" fmla="*/ 497 h 574"/>
                <a:gd name="T24" fmla="*/ 0 w 1116"/>
                <a:gd name="T25" fmla="*/ 574 h 574"/>
                <a:gd name="T26" fmla="*/ 1116 w 1116"/>
                <a:gd name="T27" fmla="*/ 574 h 574"/>
                <a:gd name="T28" fmla="*/ 1116 w 1116"/>
                <a:gd name="T29" fmla="*/ 497 h 574"/>
                <a:gd name="T30" fmla="*/ 1059 w 1116"/>
                <a:gd name="T31" fmla="*/ 497 h 574"/>
                <a:gd name="T32" fmla="*/ 1059 w 1116"/>
                <a:gd name="T33" fmla="*/ 433 h 574"/>
                <a:gd name="T34" fmla="*/ 534 w 1116"/>
                <a:gd name="T35" fmla="*/ 212 h 574"/>
                <a:gd name="T36" fmla="*/ 502 w 1116"/>
                <a:gd name="T37" fmla="*/ 173 h 574"/>
                <a:gd name="T38" fmla="*/ 534 w 1116"/>
                <a:gd name="T39" fmla="*/ 140 h 574"/>
                <a:gd name="T40" fmla="*/ 534 w 1116"/>
                <a:gd name="T41" fmla="*/ 212 h 574"/>
                <a:gd name="T42" fmla="*/ 581 w 1116"/>
                <a:gd name="T43" fmla="*/ 283 h 574"/>
                <a:gd name="T44" fmla="*/ 585 w 1116"/>
                <a:gd name="T45" fmla="*/ 283 h 574"/>
                <a:gd name="T46" fmla="*/ 620 w 1116"/>
                <a:gd name="T47" fmla="*/ 323 h 574"/>
                <a:gd name="T48" fmla="*/ 581 w 1116"/>
                <a:gd name="T49" fmla="*/ 364 h 574"/>
                <a:gd name="T50" fmla="*/ 581 w 1116"/>
                <a:gd name="T51" fmla="*/ 283 h 574"/>
                <a:gd name="T52" fmla="*/ 245 w 1116"/>
                <a:gd name="T53" fmla="*/ 72 h 574"/>
                <a:gd name="T54" fmla="*/ 534 w 1116"/>
                <a:gd name="T55" fmla="*/ 72 h 574"/>
                <a:gd name="T56" fmla="*/ 534 w 1116"/>
                <a:gd name="T57" fmla="*/ 85 h 574"/>
                <a:gd name="T58" fmla="*/ 430 w 1116"/>
                <a:gd name="T59" fmla="*/ 170 h 574"/>
                <a:gd name="T60" fmla="*/ 511 w 1116"/>
                <a:gd name="T61" fmla="*/ 262 h 574"/>
                <a:gd name="T62" fmla="*/ 534 w 1116"/>
                <a:gd name="T63" fmla="*/ 269 h 574"/>
                <a:gd name="T64" fmla="*/ 534 w 1116"/>
                <a:gd name="T65" fmla="*/ 361 h 574"/>
                <a:gd name="T66" fmla="*/ 488 w 1116"/>
                <a:gd name="T67" fmla="*/ 293 h 574"/>
                <a:gd name="T68" fmla="*/ 421 w 1116"/>
                <a:gd name="T69" fmla="*/ 309 h 574"/>
                <a:gd name="T70" fmla="*/ 534 w 1116"/>
                <a:gd name="T71" fmla="*/ 414 h 574"/>
                <a:gd name="T72" fmla="*/ 534 w 1116"/>
                <a:gd name="T73" fmla="*/ 433 h 574"/>
                <a:gd name="T74" fmla="*/ 245 w 1116"/>
                <a:gd name="T75" fmla="*/ 433 h 574"/>
                <a:gd name="T76" fmla="*/ 245 w 1116"/>
                <a:gd name="T77" fmla="*/ 72 h 574"/>
                <a:gd name="T78" fmla="*/ 871 w 1116"/>
                <a:gd name="T79" fmla="*/ 433 h 574"/>
                <a:gd name="T80" fmla="*/ 581 w 1116"/>
                <a:gd name="T81" fmla="*/ 433 h 574"/>
                <a:gd name="T82" fmla="*/ 581 w 1116"/>
                <a:gd name="T83" fmla="*/ 415 h 574"/>
                <a:gd name="T84" fmla="*/ 695 w 1116"/>
                <a:gd name="T85" fmla="*/ 319 h 574"/>
                <a:gd name="T86" fmla="*/ 625 w 1116"/>
                <a:gd name="T87" fmla="*/ 239 h 574"/>
                <a:gd name="T88" fmla="*/ 607 w 1116"/>
                <a:gd name="T89" fmla="*/ 233 h 574"/>
                <a:gd name="T90" fmla="*/ 581 w 1116"/>
                <a:gd name="T91" fmla="*/ 225 h 574"/>
                <a:gd name="T92" fmla="*/ 581 w 1116"/>
                <a:gd name="T93" fmla="*/ 142 h 574"/>
                <a:gd name="T94" fmla="*/ 618 w 1116"/>
                <a:gd name="T95" fmla="*/ 184 h 574"/>
                <a:gd name="T96" fmla="*/ 683 w 1116"/>
                <a:gd name="T97" fmla="*/ 168 h 574"/>
                <a:gd name="T98" fmla="*/ 581 w 1116"/>
                <a:gd name="T99" fmla="*/ 86 h 574"/>
                <a:gd name="T100" fmla="*/ 581 w 1116"/>
                <a:gd name="T101" fmla="*/ 72 h 574"/>
                <a:gd name="T102" fmla="*/ 871 w 1116"/>
                <a:gd name="T103" fmla="*/ 72 h 574"/>
                <a:gd name="T104" fmla="*/ 871 w 1116"/>
                <a:gd name="T105" fmla="*/ 433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16" h="574">
                  <a:moveTo>
                    <a:pt x="1059" y="433"/>
                  </a:moveTo>
                  <a:cubicBezTo>
                    <a:pt x="995" y="433"/>
                    <a:pt x="995" y="433"/>
                    <a:pt x="995" y="433"/>
                  </a:cubicBezTo>
                  <a:cubicBezTo>
                    <a:pt x="995" y="72"/>
                    <a:pt x="995" y="72"/>
                    <a:pt x="995" y="72"/>
                  </a:cubicBezTo>
                  <a:cubicBezTo>
                    <a:pt x="1059" y="72"/>
                    <a:pt x="1059" y="72"/>
                    <a:pt x="1059" y="72"/>
                  </a:cubicBezTo>
                  <a:cubicBezTo>
                    <a:pt x="1059" y="0"/>
                    <a:pt x="1059" y="0"/>
                    <a:pt x="1059" y="0"/>
                  </a:cubicBezTo>
                  <a:cubicBezTo>
                    <a:pt x="52" y="0"/>
                    <a:pt x="52" y="0"/>
                    <a:pt x="52" y="0"/>
                  </a:cubicBezTo>
                  <a:cubicBezTo>
                    <a:pt x="52" y="72"/>
                    <a:pt x="52" y="72"/>
                    <a:pt x="52" y="72"/>
                  </a:cubicBezTo>
                  <a:cubicBezTo>
                    <a:pt x="116" y="72"/>
                    <a:pt x="116" y="72"/>
                    <a:pt x="116" y="72"/>
                  </a:cubicBezTo>
                  <a:cubicBezTo>
                    <a:pt x="116" y="433"/>
                    <a:pt x="116" y="433"/>
                    <a:pt x="116" y="433"/>
                  </a:cubicBezTo>
                  <a:cubicBezTo>
                    <a:pt x="52" y="433"/>
                    <a:pt x="52" y="433"/>
                    <a:pt x="52" y="433"/>
                  </a:cubicBezTo>
                  <a:cubicBezTo>
                    <a:pt x="52" y="497"/>
                    <a:pt x="52" y="497"/>
                    <a:pt x="52" y="497"/>
                  </a:cubicBezTo>
                  <a:cubicBezTo>
                    <a:pt x="0" y="497"/>
                    <a:pt x="0" y="497"/>
                    <a:pt x="0" y="497"/>
                  </a:cubicBezTo>
                  <a:cubicBezTo>
                    <a:pt x="0" y="574"/>
                    <a:pt x="0" y="574"/>
                    <a:pt x="0" y="574"/>
                  </a:cubicBezTo>
                  <a:cubicBezTo>
                    <a:pt x="1116" y="574"/>
                    <a:pt x="1116" y="574"/>
                    <a:pt x="1116" y="574"/>
                  </a:cubicBezTo>
                  <a:cubicBezTo>
                    <a:pt x="1116" y="497"/>
                    <a:pt x="1116" y="497"/>
                    <a:pt x="1116" y="497"/>
                  </a:cubicBezTo>
                  <a:cubicBezTo>
                    <a:pt x="1059" y="497"/>
                    <a:pt x="1059" y="497"/>
                    <a:pt x="1059" y="497"/>
                  </a:cubicBezTo>
                  <a:lnTo>
                    <a:pt x="1059" y="433"/>
                  </a:lnTo>
                  <a:close/>
                  <a:moveTo>
                    <a:pt x="534" y="212"/>
                  </a:moveTo>
                  <a:cubicBezTo>
                    <a:pt x="512" y="204"/>
                    <a:pt x="501" y="192"/>
                    <a:pt x="502" y="173"/>
                  </a:cubicBezTo>
                  <a:cubicBezTo>
                    <a:pt x="505" y="157"/>
                    <a:pt x="516" y="146"/>
                    <a:pt x="534" y="140"/>
                  </a:cubicBezTo>
                  <a:lnTo>
                    <a:pt x="534" y="212"/>
                  </a:lnTo>
                  <a:close/>
                  <a:moveTo>
                    <a:pt x="581" y="283"/>
                  </a:moveTo>
                  <a:cubicBezTo>
                    <a:pt x="583" y="283"/>
                    <a:pt x="584" y="283"/>
                    <a:pt x="585" y="283"/>
                  </a:cubicBezTo>
                  <a:cubicBezTo>
                    <a:pt x="609" y="291"/>
                    <a:pt x="621" y="305"/>
                    <a:pt x="620" y="323"/>
                  </a:cubicBezTo>
                  <a:cubicBezTo>
                    <a:pt x="620" y="344"/>
                    <a:pt x="607" y="357"/>
                    <a:pt x="581" y="364"/>
                  </a:cubicBezTo>
                  <a:lnTo>
                    <a:pt x="581" y="283"/>
                  </a:lnTo>
                  <a:close/>
                  <a:moveTo>
                    <a:pt x="245" y="72"/>
                  </a:moveTo>
                  <a:cubicBezTo>
                    <a:pt x="534" y="72"/>
                    <a:pt x="534" y="72"/>
                    <a:pt x="534" y="72"/>
                  </a:cubicBezTo>
                  <a:cubicBezTo>
                    <a:pt x="534" y="85"/>
                    <a:pt x="534" y="85"/>
                    <a:pt x="534" y="85"/>
                  </a:cubicBezTo>
                  <a:cubicBezTo>
                    <a:pt x="469" y="92"/>
                    <a:pt x="434" y="120"/>
                    <a:pt x="430" y="170"/>
                  </a:cubicBezTo>
                  <a:cubicBezTo>
                    <a:pt x="429" y="218"/>
                    <a:pt x="456" y="249"/>
                    <a:pt x="511" y="262"/>
                  </a:cubicBezTo>
                  <a:cubicBezTo>
                    <a:pt x="519" y="264"/>
                    <a:pt x="526" y="267"/>
                    <a:pt x="534" y="269"/>
                  </a:cubicBezTo>
                  <a:cubicBezTo>
                    <a:pt x="534" y="361"/>
                    <a:pt x="534" y="361"/>
                    <a:pt x="534" y="361"/>
                  </a:cubicBezTo>
                  <a:cubicBezTo>
                    <a:pt x="507" y="352"/>
                    <a:pt x="491" y="330"/>
                    <a:pt x="488" y="293"/>
                  </a:cubicBezTo>
                  <a:cubicBezTo>
                    <a:pt x="421" y="309"/>
                    <a:pt x="421" y="309"/>
                    <a:pt x="421" y="309"/>
                  </a:cubicBezTo>
                  <a:cubicBezTo>
                    <a:pt x="432" y="372"/>
                    <a:pt x="470" y="407"/>
                    <a:pt x="534" y="414"/>
                  </a:cubicBezTo>
                  <a:cubicBezTo>
                    <a:pt x="534" y="433"/>
                    <a:pt x="534" y="433"/>
                    <a:pt x="534" y="433"/>
                  </a:cubicBezTo>
                  <a:cubicBezTo>
                    <a:pt x="245" y="433"/>
                    <a:pt x="245" y="433"/>
                    <a:pt x="245" y="433"/>
                  </a:cubicBezTo>
                  <a:lnTo>
                    <a:pt x="245" y="72"/>
                  </a:lnTo>
                  <a:close/>
                  <a:moveTo>
                    <a:pt x="871" y="433"/>
                  </a:moveTo>
                  <a:cubicBezTo>
                    <a:pt x="581" y="433"/>
                    <a:pt x="581" y="433"/>
                    <a:pt x="581" y="433"/>
                  </a:cubicBezTo>
                  <a:cubicBezTo>
                    <a:pt x="581" y="415"/>
                    <a:pt x="581" y="415"/>
                    <a:pt x="581" y="415"/>
                  </a:cubicBezTo>
                  <a:cubicBezTo>
                    <a:pt x="655" y="409"/>
                    <a:pt x="692" y="377"/>
                    <a:pt x="695" y="319"/>
                  </a:cubicBezTo>
                  <a:cubicBezTo>
                    <a:pt x="696" y="284"/>
                    <a:pt x="672" y="257"/>
                    <a:pt x="625" y="239"/>
                  </a:cubicBezTo>
                  <a:cubicBezTo>
                    <a:pt x="620" y="238"/>
                    <a:pt x="614" y="236"/>
                    <a:pt x="607" y="233"/>
                  </a:cubicBezTo>
                  <a:cubicBezTo>
                    <a:pt x="596" y="229"/>
                    <a:pt x="587" y="227"/>
                    <a:pt x="581" y="225"/>
                  </a:cubicBezTo>
                  <a:cubicBezTo>
                    <a:pt x="581" y="142"/>
                    <a:pt x="581" y="142"/>
                    <a:pt x="581" y="142"/>
                  </a:cubicBezTo>
                  <a:cubicBezTo>
                    <a:pt x="603" y="150"/>
                    <a:pt x="615" y="164"/>
                    <a:pt x="618" y="184"/>
                  </a:cubicBezTo>
                  <a:cubicBezTo>
                    <a:pt x="683" y="168"/>
                    <a:pt x="683" y="168"/>
                    <a:pt x="683" y="168"/>
                  </a:cubicBezTo>
                  <a:cubicBezTo>
                    <a:pt x="670" y="117"/>
                    <a:pt x="636" y="90"/>
                    <a:pt x="581" y="86"/>
                  </a:cubicBezTo>
                  <a:cubicBezTo>
                    <a:pt x="581" y="72"/>
                    <a:pt x="581" y="72"/>
                    <a:pt x="581" y="72"/>
                  </a:cubicBezTo>
                  <a:cubicBezTo>
                    <a:pt x="871" y="72"/>
                    <a:pt x="871" y="72"/>
                    <a:pt x="871" y="72"/>
                  </a:cubicBezTo>
                  <a:lnTo>
                    <a:pt x="871" y="4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 name="弧形 3"/>
          <p:cNvSpPr/>
          <p:nvPr/>
        </p:nvSpPr>
        <p:spPr>
          <a:xfrm rot="16200000">
            <a:off x="1148213" y="1524163"/>
            <a:ext cx="1674000" cy="1674000"/>
          </a:xfrm>
          <a:prstGeom prst="arc">
            <a:avLst>
              <a:gd name="adj1" fmla="val 10791942"/>
              <a:gd name="adj2" fmla="val 0"/>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cxnSp>
        <p:nvCxnSpPr>
          <p:cNvPr id="7" name="直接连接符 6"/>
          <p:cNvCxnSpPr/>
          <p:nvPr/>
        </p:nvCxnSpPr>
        <p:spPr>
          <a:xfrm>
            <a:off x="1982175" y="1524162"/>
            <a:ext cx="8562975" cy="0"/>
          </a:xfrm>
          <a:prstGeom prst="line">
            <a:avLst/>
          </a:prstGeom>
          <a:noFill/>
          <a:ln>
            <a:solidFill>
              <a:schemeClr val="accent5"/>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2" name="弧形 31"/>
          <p:cNvSpPr/>
          <p:nvPr/>
        </p:nvSpPr>
        <p:spPr>
          <a:xfrm rot="5400000" flipH="1">
            <a:off x="9467073" y="3198163"/>
            <a:ext cx="1674000" cy="1674000"/>
          </a:xfrm>
          <a:prstGeom prst="arc">
            <a:avLst>
              <a:gd name="adj1" fmla="val 10791942"/>
              <a:gd name="adj2" fmla="val 0"/>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cxnSp>
        <p:nvCxnSpPr>
          <p:cNvPr id="33" name="直接连接符 32"/>
          <p:cNvCxnSpPr/>
          <p:nvPr/>
        </p:nvCxnSpPr>
        <p:spPr>
          <a:xfrm>
            <a:off x="1982175" y="3198163"/>
            <a:ext cx="8312445" cy="0"/>
          </a:xfrm>
          <a:prstGeom prst="lin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cxnSp>
      <p:sp>
        <p:nvSpPr>
          <p:cNvPr id="35" name="弧形 34"/>
          <p:cNvSpPr/>
          <p:nvPr/>
        </p:nvSpPr>
        <p:spPr>
          <a:xfrm rot="16200000">
            <a:off x="1148213" y="4872163"/>
            <a:ext cx="1674000" cy="1674000"/>
          </a:xfrm>
          <a:prstGeom prst="arc">
            <a:avLst>
              <a:gd name="adj1" fmla="val 10791942"/>
              <a:gd name="adj2" fmla="val 0"/>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cxnSp>
        <p:nvCxnSpPr>
          <p:cNvPr id="38" name="直接连接符 37"/>
          <p:cNvCxnSpPr/>
          <p:nvPr/>
        </p:nvCxnSpPr>
        <p:spPr>
          <a:xfrm>
            <a:off x="1982175" y="4872163"/>
            <a:ext cx="8312445" cy="0"/>
          </a:xfrm>
          <a:prstGeom prst="lin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cxnSp>
      <p:cxnSp>
        <p:nvCxnSpPr>
          <p:cNvPr id="39" name="直接连接符 38"/>
          <p:cNvCxnSpPr/>
          <p:nvPr/>
        </p:nvCxnSpPr>
        <p:spPr>
          <a:xfrm>
            <a:off x="1982175" y="6546163"/>
            <a:ext cx="8506438" cy="0"/>
          </a:xfrm>
          <a:prstGeom prst="line">
            <a:avLst/>
          </a:prstGeom>
          <a:noFill/>
          <a:ln>
            <a:solidFill>
              <a:schemeClr val="accent5"/>
            </a:solidFill>
            <a:tailEnd type="ova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strVal val="(6*min(max(#ppt_w*#ppt_h,.3),1)-7.4)/-.7*#ppt_w"/>
                                          </p:val>
                                        </p:tav>
                                        <p:tav tm="100000">
                                          <p:val>
                                            <p:strVal val="#ppt_w"/>
                                          </p:val>
                                        </p:tav>
                                      </p:tavLst>
                                    </p:anim>
                                    <p:anim calcmode="lin" valueType="num">
                                      <p:cBhvr>
                                        <p:cTn id="8" dur="500" fill="hold"/>
                                        <p:tgtEl>
                                          <p:spTgt spid="60"/>
                                        </p:tgtEl>
                                        <p:attrNameLst>
                                          <p:attrName>ppt_h</p:attrName>
                                        </p:attrNameLst>
                                      </p:cBhvr>
                                      <p:tavLst>
                                        <p:tav tm="0">
                                          <p:val>
                                            <p:strVal val="(6*min(max(#ppt_w*#ppt_h,.3),1)-7.4)/-.7*#ppt_h"/>
                                          </p:val>
                                        </p:tav>
                                        <p:tav tm="100000">
                                          <p:val>
                                            <p:strVal val="#ppt_h"/>
                                          </p:val>
                                        </p:tav>
                                      </p:tavLst>
                                    </p:anim>
                                    <p:anim calcmode="lin" valueType="num">
                                      <p:cBhvr>
                                        <p:cTn id="9" dur="500" fill="hold"/>
                                        <p:tgtEl>
                                          <p:spTgt spid="60"/>
                                        </p:tgtEl>
                                        <p:attrNameLst>
                                          <p:attrName>ppt_x</p:attrName>
                                        </p:attrNameLst>
                                      </p:cBhvr>
                                      <p:tavLst>
                                        <p:tav tm="0">
                                          <p:val>
                                            <p:fltVal val="0.5"/>
                                          </p:val>
                                        </p:tav>
                                        <p:tav tm="100000">
                                          <p:val>
                                            <p:strVal val="#ppt_x"/>
                                          </p:val>
                                        </p:tav>
                                      </p:tavLst>
                                    </p:anim>
                                    <p:anim calcmode="lin" valueType="num">
                                      <p:cBhvr>
                                        <p:cTn id="10" dur="500" fill="hold"/>
                                        <p:tgtEl>
                                          <p:spTgt spid="60"/>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grpId="0" nodeType="withEffect">
                                  <p:stCondLst>
                                    <p:cond delay="0"/>
                                  </p:stCondLst>
                                  <p:childTnLst>
                                    <p:set>
                                      <p:cBhvr>
                                        <p:cTn id="12" dur="1" fill="hold">
                                          <p:stCondLst>
                                            <p:cond delay="0"/>
                                          </p:stCondLst>
                                        </p:cTn>
                                        <p:tgtEl>
                                          <p:spTgt spid="67"/>
                                        </p:tgtEl>
                                        <p:attrNameLst>
                                          <p:attrName>style.visibility</p:attrName>
                                        </p:attrNameLst>
                                      </p:cBhvr>
                                      <p:to>
                                        <p:strVal val="visible"/>
                                      </p:to>
                                    </p:set>
                                    <p:anim calcmode="lin" valueType="num">
                                      <p:cBhvr>
                                        <p:cTn id="13" dur="500" fill="hold"/>
                                        <p:tgtEl>
                                          <p:spTgt spid="67"/>
                                        </p:tgtEl>
                                        <p:attrNameLst>
                                          <p:attrName>ppt_w</p:attrName>
                                        </p:attrNameLst>
                                      </p:cBhvr>
                                      <p:tavLst>
                                        <p:tav tm="0">
                                          <p:val>
                                            <p:strVal val="(6*min(max(#ppt_w*#ppt_h,.3),1)-7.4)/-.7*#ppt_w"/>
                                          </p:val>
                                        </p:tav>
                                        <p:tav tm="100000">
                                          <p:val>
                                            <p:strVal val="#ppt_w"/>
                                          </p:val>
                                        </p:tav>
                                      </p:tavLst>
                                    </p:anim>
                                    <p:anim calcmode="lin" valueType="num">
                                      <p:cBhvr>
                                        <p:cTn id="14" dur="500" fill="hold"/>
                                        <p:tgtEl>
                                          <p:spTgt spid="67"/>
                                        </p:tgtEl>
                                        <p:attrNameLst>
                                          <p:attrName>ppt_h</p:attrName>
                                        </p:attrNameLst>
                                      </p:cBhvr>
                                      <p:tavLst>
                                        <p:tav tm="0">
                                          <p:val>
                                            <p:strVal val="(6*min(max(#ppt_w*#ppt_h,.3),1)-7.4)/-.7*#ppt_h"/>
                                          </p:val>
                                        </p:tav>
                                        <p:tav tm="100000">
                                          <p:val>
                                            <p:strVal val="#ppt_h"/>
                                          </p:val>
                                        </p:tav>
                                      </p:tavLst>
                                    </p:anim>
                                    <p:anim calcmode="lin" valueType="num">
                                      <p:cBhvr>
                                        <p:cTn id="15" dur="500" fill="hold"/>
                                        <p:tgtEl>
                                          <p:spTgt spid="67"/>
                                        </p:tgtEl>
                                        <p:attrNameLst>
                                          <p:attrName>ppt_x</p:attrName>
                                        </p:attrNameLst>
                                      </p:cBhvr>
                                      <p:tavLst>
                                        <p:tav tm="0">
                                          <p:val>
                                            <p:fltVal val="0.5"/>
                                          </p:val>
                                        </p:tav>
                                        <p:tav tm="100000">
                                          <p:val>
                                            <p:strVal val="#ppt_x"/>
                                          </p:val>
                                        </p:tav>
                                      </p:tavLst>
                                    </p:anim>
                                    <p:anim calcmode="lin" valueType="num">
                                      <p:cBhvr>
                                        <p:cTn id="16" dur="500" fill="hold"/>
                                        <p:tgtEl>
                                          <p:spTgt spid="67"/>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grpId="0" nodeType="withEffect">
                                  <p:stCondLst>
                                    <p:cond delay="20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ppt_w</p:attrName>
                                        </p:attrNameLst>
                                      </p:cBhvr>
                                      <p:tavLst>
                                        <p:tav tm="0">
                                          <p:val>
                                            <p:strVal val="(6*min(max(#ppt_w*#ppt_h,.3),1)-7.4)/-.7*#ppt_w"/>
                                          </p:val>
                                        </p:tav>
                                        <p:tav tm="100000">
                                          <p:val>
                                            <p:strVal val="#ppt_w"/>
                                          </p:val>
                                        </p:tav>
                                      </p:tavLst>
                                    </p:anim>
                                    <p:anim calcmode="lin" valueType="num">
                                      <p:cBhvr>
                                        <p:cTn id="20" dur="500" fill="hold"/>
                                        <p:tgtEl>
                                          <p:spTgt spid="37"/>
                                        </p:tgtEl>
                                        <p:attrNameLst>
                                          <p:attrName>ppt_h</p:attrName>
                                        </p:attrNameLst>
                                      </p:cBhvr>
                                      <p:tavLst>
                                        <p:tav tm="0">
                                          <p:val>
                                            <p:strVal val="(6*min(max(#ppt_w*#ppt_h,.3),1)-7.4)/-.7*#ppt_h"/>
                                          </p:val>
                                        </p:tav>
                                        <p:tav tm="100000">
                                          <p:val>
                                            <p:strVal val="#ppt_h"/>
                                          </p:val>
                                        </p:tav>
                                      </p:tavLst>
                                    </p:anim>
                                    <p:anim calcmode="lin" valueType="num">
                                      <p:cBhvr>
                                        <p:cTn id="21" dur="500" fill="hold"/>
                                        <p:tgtEl>
                                          <p:spTgt spid="37"/>
                                        </p:tgtEl>
                                        <p:attrNameLst>
                                          <p:attrName>ppt_x</p:attrName>
                                        </p:attrNameLst>
                                      </p:cBhvr>
                                      <p:tavLst>
                                        <p:tav tm="0">
                                          <p:val>
                                            <p:fltVal val="0.5"/>
                                          </p:val>
                                        </p:tav>
                                        <p:tav tm="100000">
                                          <p:val>
                                            <p:strVal val="#ppt_x"/>
                                          </p:val>
                                        </p:tav>
                                      </p:tavLst>
                                    </p:anim>
                                    <p:anim calcmode="lin" valueType="num">
                                      <p:cBhvr>
                                        <p:cTn id="22" dur="500" fill="hold"/>
                                        <p:tgtEl>
                                          <p:spTgt spid="37"/>
                                        </p:tgtEl>
                                        <p:attrNameLst>
                                          <p:attrName>ppt_y</p:attrName>
                                        </p:attrNameLst>
                                      </p:cBhvr>
                                      <p:tavLst>
                                        <p:tav tm="0">
                                          <p:val>
                                            <p:strVal val="1+(6*min(max(#ppt_w*#ppt_h,.3),1)-7.4)/-.7*#ppt_h/2"/>
                                          </p:val>
                                        </p:tav>
                                        <p:tav tm="100000">
                                          <p:val>
                                            <p:strVal val="#ppt_y"/>
                                          </p:val>
                                        </p:tav>
                                      </p:tavLst>
                                    </p:anim>
                                  </p:childTnLst>
                                </p:cTn>
                              </p:par>
                              <p:par>
                                <p:cTn id="23" presetID="23" presetClass="entr" presetSubtype="36" fill="hold" grpId="0" nodeType="withEffect">
                                  <p:stCondLst>
                                    <p:cond delay="200"/>
                                  </p:stCondLst>
                                  <p:childTnLst>
                                    <p:set>
                                      <p:cBhvr>
                                        <p:cTn id="24" dur="1" fill="hold">
                                          <p:stCondLst>
                                            <p:cond delay="0"/>
                                          </p:stCondLst>
                                        </p:cTn>
                                        <p:tgtEl>
                                          <p:spTgt spid="106"/>
                                        </p:tgtEl>
                                        <p:attrNameLst>
                                          <p:attrName>style.visibility</p:attrName>
                                        </p:attrNameLst>
                                      </p:cBhvr>
                                      <p:to>
                                        <p:strVal val="visible"/>
                                      </p:to>
                                    </p:set>
                                    <p:anim calcmode="lin" valueType="num">
                                      <p:cBhvr>
                                        <p:cTn id="25" dur="500" fill="hold"/>
                                        <p:tgtEl>
                                          <p:spTgt spid="106"/>
                                        </p:tgtEl>
                                        <p:attrNameLst>
                                          <p:attrName>ppt_w</p:attrName>
                                        </p:attrNameLst>
                                      </p:cBhvr>
                                      <p:tavLst>
                                        <p:tav tm="0">
                                          <p:val>
                                            <p:strVal val="(6*min(max(#ppt_w*#ppt_h,.3),1)-7.4)/-.7*#ppt_w"/>
                                          </p:val>
                                        </p:tav>
                                        <p:tav tm="100000">
                                          <p:val>
                                            <p:strVal val="#ppt_w"/>
                                          </p:val>
                                        </p:tav>
                                      </p:tavLst>
                                    </p:anim>
                                    <p:anim calcmode="lin" valueType="num">
                                      <p:cBhvr>
                                        <p:cTn id="26" dur="500" fill="hold"/>
                                        <p:tgtEl>
                                          <p:spTgt spid="106"/>
                                        </p:tgtEl>
                                        <p:attrNameLst>
                                          <p:attrName>ppt_h</p:attrName>
                                        </p:attrNameLst>
                                      </p:cBhvr>
                                      <p:tavLst>
                                        <p:tav tm="0">
                                          <p:val>
                                            <p:strVal val="(6*min(max(#ppt_w*#ppt_h,.3),1)-7.4)/-.7*#ppt_h"/>
                                          </p:val>
                                        </p:tav>
                                        <p:tav tm="100000">
                                          <p:val>
                                            <p:strVal val="#ppt_h"/>
                                          </p:val>
                                        </p:tav>
                                      </p:tavLst>
                                    </p:anim>
                                    <p:anim calcmode="lin" valueType="num">
                                      <p:cBhvr>
                                        <p:cTn id="27" dur="500" fill="hold"/>
                                        <p:tgtEl>
                                          <p:spTgt spid="106"/>
                                        </p:tgtEl>
                                        <p:attrNameLst>
                                          <p:attrName>ppt_x</p:attrName>
                                        </p:attrNameLst>
                                      </p:cBhvr>
                                      <p:tavLst>
                                        <p:tav tm="0">
                                          <p:val>
                                            <p:fltVal val="0.5"/>
                                          </p:val>
                                        </p:tav>
                                        <p:tav tm="100000">
                                          <p:val>
                                            <p:strVal val="#ppt_x"/>
                                          </p:val>
                                        </p:tav>
                                      </p:tavLst>
                                    </p:anim>
                                    <p:anim calcmode="lin" valueType="num">
                                      <p:cBhvr>
                                        <p:cTn id="28" dur="500" fill="hold"/>
                                        <p:tgtEl>
                                          <p:spTgt spid="106"/>
                                        </p:tgtEl>
                                        <p:attrNameLst>
                                          <p:attrName>ppt_y</p:attrName>
                                        </p:attrNameLst>
                                      </p:cBhvr>
                                      <p:tavLst>
                                        <p:tav tm="0">
                                          <p:val>
                                            <p:strVal val="1+(6*min(max(#ppt_w*#ppt_h,.3),1)-7.4)/-.7*#ppt_h/2"/>
                                          </p:val>
                                        </p:tav>
                                        <p:tav tm="100000">
                                          <p:val>
                                            <p:strVal val="#ppt_y"/>
                                          </p:val>
                                        </p:tav>
                                      </p:tavLst>
                                    </p:anim>
                                  </p:childTnLst>
                                </p:cTn>
                              </p:par>
                              <p:par>
                                <p:cTn id="29" presetID="23" presetClass="entr" presetSubtype="36" fill="hold" grpId="0" nodeType="withEffect">
                                  <p:stCondLst>
                                    <p:cond delay="400"/>
                                  </p:stCondLst>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ppt_w</p:attrName>
                                        </p:attrNameLst>
                                      </p:cBhvr>
                                      <p:tavLst>
                                        <p:tav tm="0">
                                          <p:val>
                                            <p:strVal val="(6*min(max(#ppt_w*#ppt_h,.3),1)-7.4)/-.7*#ppt_w"/>
                                          </p:val>
                                        </p:tav>
                                        <p:tav tm="100000">
                                          <p:val>
                                            <p:strVal val="#ppt_w"/>
                                          </p:val>
                                        </p:tav>
                                      </p:tavLst>
                                    </p:anim>
                                    <p:anim calcmode="lin" valueType="num">
                                      <p:cBhvr>
                                        <p:cTn id="32" dur="500" fill="hold"/>
                                        <p:tgtEl>
                                          <p:spTgt spid="48"/>
                                        </p:tgtEl>
                                        <p:attrNameLst>
                                          <p:attrName>ppt_h</p:attrName>
                                        </p:attrNameLst>
                                      </p:cBhvr>
                                      <p:tavLst>
                                        <p:tav tm="0">
                                          <p:val>
                                            <p:strVal val="(6*min(max(#ppt_w*#ppt_h,.3),1)-7.4)/-.7*#ppt_h"/>
                                          </p:val>
                                        </p:tav>
                                        <p:tav tm="100000">
                                          <p:val>
                                            <p:strVal val="#ppt_h"/>
                                          </p:val>
                                        </p:tav>
                                      </p:tavLst>
                                    </p:anim>
                                    <p:anim calcmode="lin" valueType="num">
                                      <p:cBhvr>
                                        <p:cTn id="33" dur="500" fill="hold"/>
                                        <p:tgtEl>
                                          <p:spTgt spid="48"/>
                                        </p:tgtEl>
                                        <p:attrNameLst>
                                          <p:attrName>ppt_x</p:attrName>
                                        </p:attrNameLst>
                                      </p:cBhvr>
                                      <p:tavLst>
                                        <p:tav tm="0">
                                          <p:val>
                                            <p:fltVal val="0.5"/>
                                          </p:val>
                                        </p:tav>
                                        <p:tav tm="100000">
                                          <p:val>
                                            <p:strVal val="#ppt_x"/>
                                          </p:val>
                                        </p:tav>
                                      </p:tavLst>
                                    </p:anim>
                                    <p:anim calcmode="lin" valueType="num">
                                      <p:cBhvr>
                                        <p:cTn id="34" dur="500" fill="hold"/>
                                        <p:tgtEl>
                                          <p:spTgt spid="48"/>
                                        </p:tgtEl>
                                        <p:attrNameLst>
                                          <p:attrName>ppt_y</p:attrName>
                                        </p:attrNameLst>
                                      </p:cBhvr>
                                      <p:tavLst>
                                        <p:tav tm="0">
                                          <p:val>
                                            <p:strVal val="1+(6*min(max(#ppt_w*#ppt_h,.3),1)-7.4)/-.7*#ppt_h/2"/>
                                          </p:val>
                                        </p:tav>
                                        <p:tav tm="100000">
                                          <p:val>
                                            <p:strVal val="#ppt_y"/>
                                          </p:val>
                                        </p:tav>
                                      </p:tavLst>
                                    </p:anim>
                                  </p:childTnLst>
                                </p:cTn>
                              </p:par>
                              <p:par>
                                <p:cTn id="35" presetID="23" presetClass="entr" presetSubtype="36" fill="hold" grpId="0" nodeType="withEffect">
                                  <p:stCondLst>
                                    <p:cond delay="400"/>
                                  </p:stCondLst>
                                  <p:childTnLst>
                                    <p:set>
                                      <p:cBhvr>
                                        <p:cTn id="36" dur="1" fill="hold">
                                          <p:stCondLst>
                                            <p:cond delay="0"/>
                                          </p:stCondLst>
                                        </p:cTn>
                                        <p:tgtEl>
                                          <p:spTgt spid="50"/>
                                        </p:tgtEl>
                                        <p:attrNameLst>
                                          <p:attrName>style.visibility</p:attrName>
                                        </p:attrNameLst>
                                      </p:cBhvr>
                                      <p:to>
                                        <p:strVal val="visible"/>
                                      </p:to>
                                    </p:set>
                                    <p:anim calcmode="lin" valueType="num">
                                      <p:cBhvr>
                                        <p:cTn id="37" dur="500" fill="hold"/>
                                        <p:tgtEl>
                                          <p:spTgt spid="50"/>
                                        </p:tgtEl>
                                        <p:attrNameLst>
                                          <p:attrName>ppt_w</p:attrName>
                                        </p:attrNameLst>
                                      </p:cBhvr>
                                      <p:tavLst>
                                        <p:tav tm="0">
                                          <p:val>
                                            <p:strVal val="(6*min(max(#ppt_w*#ppt_h,.3),1)-7.4)/-.7*#ppt_w"/>
                                          </p:val>
                                        </p:tav>
                                        <p:tav tm="100000">
                                          <p:val>
                                            <p:strVal val="#ppt_w"/>
                                          </p:val>
                                        </p:tav>
                                      </p:tavLst>
                                    </p:anim>
                                    <p:anim calcmode="lin" valueType="num">
                                      <p:cBhvr>
                                        <p:cTn id="38" dur="500" fill="hold"/>
                                        <p:tgtEl>
                                          <p:spTgt spid="50"/>
                                        </p:tgtEl>
                                        <p:attrNameLst>
                                          <p:attrName>ppt_h</p:attrName>
                                        </p:attrNameLst>
                                      </p:cBhvr>
                                      <p:tavLst>
                                        <p:tav tm="0">
                                          <p:val>
                                            <p:strVal val="(6*min(max(#ppt_w*#ppt_h,.3),1)-7.4)/-.7*#ppt_h"/>
                                          </p:val>
                                        </p:tav>
                                        <p:tav tm="100000">
                                          <p:val>
                                            <p:strVal val="#ppt_h"/>
                                          </p:val>
                                        </p:tav>
                                      </p:tavLst>
                                    </p:anim>
                                    <p:anim calcmode="lin" valueType="num">
                                      <p:cBhvr>
                                        <p:cTn id="39" dur="500" fill="hold"/>
                                        <p:tgtEl>
                                          <p:spTgt spid="50"/>
                                        </p:tgtEl>
                                        <p:attrNameLst>
                                          <p:attrName>ppt_x</p:attrName>
                                        </p:attrNameLst>
                                      </p:cBhvr>
                                      <p:tavLst>
                                        <p:tav tm="0">
                                          <p:val>
                                            <p:fltVal val="0.5"/>
                                          </p:val>
                                        </p:tav>
                                        <p:tav tm="100000">
                                          <p:val>
                                            <p:strVal val="#ppt_x"/>
                                          </p:val>
                                        </p:tav>
                                      </p:tavLst>
                                    </p:anim>
                                    <p:anim calcmode="lin" valueType="num">
                                      <p:cBhvr>
                                        <p:cTn id="40" dur="500" fill="hold"/>
                                        <p:tgtEl>
                                          <p:spTgt spid="50"/>
                                        </p:tgtEl>
                                        <p:attrNameLst>
                                          <p:attrName>ppt_y</p:attrName>
                                        </p:attrNameLst>
                                      </p:cBhvr>
                                      <p:tavLst>
                                        <p:tav tm="0">
                                          <p:val>
                                            <p:strVal val="1+(6*min(max(#ppt_w*#ppt_h,.3),1)-7.4)/-.7*#ppt_h/2"/>
                                          </p:val>
                                        </p:tav>
                                        <p:tav tm="100000">
                                          <p:val>
                                            <p:strVal val="#ppt_y"/>
                                          </p:val>
                                        </p:tav>
                                      </p:tavLst>
                                    </p:anim>
                                  </p:childTnLst>
                                </p:cTn>
                              </p:par>
                              <p:par>
                                <p:cTn id="41" presetID="23" presetClass="entr" presetSubtype="36" fill="hold" grpId="0" nodeType="withEffect">
                                  <p:stCondLst>
                                    <p:cond delay="600"/>
                                  </p:stCondLst>
                                  <p:childTnLst>
                                    <p:set>
                                      <p:cBhvr>
                                        <p:cTn id="42" dur="1" fill="hold">
                                          <p:stCondLst>
                                            <p:cond delay="0"/>
                                          </p:stCondLst>
                                        </p:cTn>
                                        <p:tgtEl>
                                          <p:spTgt spid="59"/>
                                        </p:tgtEl>
                                        <p:attrNameLst>
                                          <p:attrName>style.visibility</p:attrName>
                                        </p:attrNameLst>
                                      </p:cBhvr>
                                      <p:to>
                                        <p:strVal val="visible"/>
                                      </p:to>
                                    </p:set>
                                    <p:anim calcmode="lin" valueType="num">
                                      <p:cBhvr>
                                        <p:cTn id="43" dur="500" fill="hold"/>
                                        <p:tgtEl>
                                          <p:spTgt spid="59"/>
                                        </p:tgtEl>
                                        <p:attrNameLst>
                                          <p:attrName>ppt_w</p:attrName>
                                        </p:attrNameLst>
                                      </p:cBhvr>
                                      <p:tavLst>
                                        <p:tav tm="0">
                                          <p:val>
                                            <p:strVal val="(6*min(max(#ppt_w*#ppt_h,.3),1)-7.4)/-.7*#ppt_w"/>
                                          </p:val>
                                        </p:tav>
                                        <p:tav tm="100000">
                                          <p:val>
                                            <p:strVal val="#ppt_w"/>
                                          </p:val>
                                        </p:tav>
                                      </p:tavLst>
                                    </p:anim>
                                    <p:anim calcmode="lin" valueType="num">
                                      <p:cBhvr>
                                        <p:cTn id="44" dur="500" fill="hold"/>
                                        <p:tgtEl>
                                          <p:spTgt spid="59"/>
                                        </p:tgtEl>
                                        <p:attrNameLst>
                                          <p:attrName>ppt_h</p:attrName>
                                        </p:attrNameLst>
                                      </p:cBhvr>
                                      <p:tavLst>
                                        <p:tav tm="0">
                                          <p:val>
                                            <p:strVal val="(6*min(max(#ppt_w*#ppt_h,.3),1)-7.4)/-.7*#ppt_h"/>
                                          </p:val>
                                        </p:tav>
                                        <p:tav tm="100000">
                                          <p:val>
                                            <p:strVal val="#ppt_h"/>
                                          </p:val>
                                        </p:tav>
                                      </p:tavLst>
                                    </p:anim>
                                    <p:anim calcmode="lin" valueType="num">
                                      <p:cBhvr>
                                        <p:cTn id="45" dur="500" fill="hold"/>
                                        <p:tgtEl>
                                          <p:spTgt spid="59"/>
                                        </p:tgtEl>
                                        <p:attrNameLst>
                                          <p:attrName>ppt_x</p:attrName>
                                        </p:attrNameLst>
                                      </p:cBhvr>
                                      <p:tavLst>
                                        <p:tav tm="0">
                                          <p:val>
                                            <p:fltVal val="0.5"/>
                                          </p:val>
                                        </p:tav>
                                        <p:tav tm="100000">
                                          <p:val>
                                            <p:strVal val="#ppt_x"/>
                                          </p:val>
                                        </p:tav>
                                      </p:tavLst>
                                    </p:anim>
                                    <p:anim calcmode="lin" valueType="num">
                                      <p:cBhvr>
                                        <p:cTn id="46" dur="500" fill="hold"/>
                                        <p:tgtEl>
                                          <p:spTgt spid="59"/>
                                        </p:tgtEl>
                                        <p:attrNameLst>
                                          <p:attrName>ppt_y</p:attrName>
                                        </p:attrNameLst>
                                      </p:cBhvr>
                                      <p:tavLst>
                                        <p:tav tm="0">
                                          <p:val>
                                            <p:strVal val="1+(6*min(max(#ppt_w*#ppt_h,.3),1)-7.4)/-.7*#ppt_h/2"/>
                                          </p:val>
                                        </p:tav>
                                        <p:tav tm="100000">
                                          <p:val>
                                            <p:strVal val="#ppt_y"/>
                                          </p:val>
                                        </p:tav>
                                      </p:tavLst>
                                    </p:anim>
                                  </p:childTnLst>
                                </p:cTn>
                              </p:par>
                              <p:par>
                                <p:cTn id="47" presetID="23" presetClass="entr" presetSubtype="36" fill="hold" grpId="0" nodeType="withEffect">
                                  <p:stCondLst>
                                    <p:cond delay="600"/>
                                  </p:stCondLst>
                                  <p:childTnLst>
                                    <p:set>
                                      <p:cBhvr>
                                        <p:cTn id="48" dur="1" fill="hold">
                                          <p:stCondLst>
                                            <p:cond delay="0"/>
                                          </p:stCondLst>
                                        </p:cTn>
                                        <p:tgtEl>
                                          <p:spTgt spid="58"/>
                                        </p:tgtEl>
                                        <p:attrNameLst>
                                          <p:attrName>style.visibility</p:attrName>
                                        </p:attrNameLst>
                                      </p:cBhvr>
                                      <p:to>
                                        <p:strVal val="visible"/>
                                      </p:to>
                                    </p:set>
                                    <p:anim calcmode="lin" valueType="num">
                                      <p:cBhvr>
                                        <p:cTn id="49" dur="500" fill="hold"/>
                                        <p:tgtEl>
                                          <p:spTgt spid="58"/>
                                        </p:tgtEl>
                                        <p:attrNameLst>
                                          <p:attrName>ppt_w</p:attrName>
                                        </p:attrNameLst>
                                      </p:cBhvr>
                                      <p:tavLst>
                                        <p:tav tm="0">
                                          <p:val>
                                            <p:strVal val="(6*min(max(#ppt_w*#ppt_h,.3),1)-7.4)/-.7*#ppt_w"/>
                                          </p:val>
                                        </p:tav>
                                        <p:tav tm="100000">
                                          <p:val>
                                            <p:strVal val="#ppt_w"/>
                                          </p:val>
                                        </p:tav>
                                      </p:tavLst>
                                    </p:anim>
                                    <p:anim calcmode="lin" valueType="num">
                                      <p:cBhvr>
                                        <p:cTn id="50" dur="500" fill="hold"/>
                                        <p:tgtEl>
                                          <p:spTgt spid="58"/>
                                        </p:tgtEl>
                                        <p:attrNameLst>
                                          <p:attrName>ppt_h</p:attrName>
                                        </p:attrNameLst>
                                      </p:cBhvr>
                                      <p:tavLst>
                                        <p:tav tm="0">
                                          <p:val>
                                            <p:strVal val="(6*min(max(#ppt_w*#ppt_h,.3),1)-7.4)/-.7*#ppt_h"/>
                                          </p:val>
                                        </p:tav>
                                        <p:tav tm="100000">
                                          <p:val>
                                            <p:strVal val="#ppt_h"/>
                                          </p:val>
                                        </p:tav>
                                      </p:tavLst>
                                    </p:anim>
                                    <p:anim calcmode="lin" valueType="num">
                                      <p:cBhvr>
                                        <p:cTn id="51" dur="500" fill="hold"/>
                                        <p:tgtEl>
                                          <p:spTgt spid="58"/>
                                        </p:tgtEl>
                                        <p:attrNameLst>
                                          <p:attrName>ppt_x</p:attrName>
                                        </p:attrNameLst>
                                      </p:cBhvr>
                                      <p:tavLst>
                                        <p:tav tm="0">
                                          <p:val>
                                            <p:fltVal val="0.5"/>
                                          </p:val>
                                        </p:tav>
                                        <p:tav tm="100000">
                                          <p:val>
                                            <p:strVal val="#ppt_x"/>
                                          </p:val>
                                        </p:tav>
                                      </p:tavLst>
                                    </p:anim>
                                    <p:anim calcmode="lin" valueType="num">
                                      <p:cBhvr>
                                        <p:cTn id="52" dur="500" fill="hold"/>
                                        <p:tgtEl>
                                          <p:spTgt spid="58"/>
                                        </p:tgtEl>
                                        <p:attrNameLst>
                                          <p:attrName>ppt_y</p:attrName>
                                        </p:attrNameLst>
                                      </p:cBhvr>
                                      <p:tavLst>
                                        <p:tav tm="0">
                                          <p:val>
                                            <p:strVal val="1+(6*min(max(#ppt_w*#ppt_h,.3),1)-7.4)/-.7*#ppt_h/2"/>
                                          </p:val>
                                        </p:tav>
                                        <p:tav tm="100000">
                                          <p:val>
                                            <p:strVal val="#ppt_y"/>
                                          </p:val>
                                        </p:tav>
                                      </p:tavLst>
                                    </p:anim>
                                  </p:childTnLst>
                                </p:cTn>
                              </p:par>
                              <p:par>
                                <p:cTn id="53" presetID="23" presetClass="entr" presetSubtype="36" fill="hold" grpId="0" nodeType="withEffect">
                                  <p:stCondLst>
                                    <p:cond delay="800"/>
                                  </p:stCondLst>
                                  <p:childTnLst>
                                    <p:set>
                                      <p:cBhvr>
                                        <p:cTn id="54" dur="1" fill="hold">
                                          <p:stCondLst>
                                            <p:cond delay="0"/>
                                          </p:stCondLst>
                                        </p:cTn>
                                        <p:tgtEl>
                                          <p:spTgt spid="62"/>
                                        </p:tgtEl>
                                        <p:attrNameLst>
                                          <p:attrName>style.visibility</p:attrName>
                                        </p:attrNameLst>
                                      </p:cBhvr>
                                      <p:to>
                                        <p:strVal val="visible"/>
                                      </p:to>
                                    </p:set>
                                    <p:anim calcmode="lin" valueType="num">
                                      <p:cBhvr>
                                        <p:cTn id="55" dur="500" fill="hold"/>
                                        <p:tgtEl>
                                          <p:spTgt spid="62"/>
                                        </p:tgtEl>
                                        <p:attrNameLst>
                                          <p:attrName>ppt_w</p:attrName>
                                        </p:attrNameLst>
                                      </p:cBhvr>
                                      <p:tavLst>
                                        <p:tav tm="0">
                                          <p:val>
                                            <p:strVal val="(6*min(max(#ppt_w*#ppt_h,.3),1)-7.4)/-.7*#ppt_w"/>
                                          </p:val>
                                        </p:tav>
                                        <p:tav tm="100000">
                                          <p:val>
                                            <p:strVal val="#ppt_w"/>
                                          </p:val>
                                        </p:tav>
                                      </p:tavLst>
                                    </p:anim>
                                    <p:anim calcmode="lin" valueType="num">
                                      <p:cBhvr>
                                        <p:cTn id="56" dur="500" fill="hold"/>
                                        <p:tgtEl>
                                          <p:spTgt spid="62"/>
                                        </p:tgtEl>
                                        <p:attrNameLst>
                                          <p:attrName>ppt_h</p:attrName>
                                        </p:attrNameLst>
                                      </p:cBhvr>
                                      <p:tavLst>
                                        <p:tav tm="0">
                                          <p:val>
                                            <p:strVal val="(6*min(max(#ppt_w*#ppt_h,.3),1)-7.4)/-.7*#ppt_h"/>
                                          </p:val>
                                        </p:tav>
                                        <p:tav tm="100000">
                                          <p:val>
                                            <p:strVal val="#ppt_h"/>
                                          </p:val>
                                        </p:tav>
                                      </p:tavLst>
                                    </p:anim>
                                    <p:anim calcmode="lin" valueType="num">
                                      <p:cBhvr>
                                        <p:cTn id="57" dur="500" fill="hold"/>
                                        <p:tgtEl>
                                          <p:spTgt spid="62"/>
                                        </p:tgtEl>
                                        <p:attrNameLst>
                                          <p:attrName>ppt_x</p:attrName>
                                        </p:attrNameLst>
                                      </p:cBhvr>
                                      <p:tavLst>
                                        <p:tav tm="0">
                                          <p:val>
                                            <p:fltVal val="0.5"/>
                                          </p:val>
                                        </p:tav>
                                        <p:tav tm="100000">
                                          <p:val>
                                            <p:strVal val="#ppt_x"/>
                                          </p:val>
                                        </p:tav>
                                      </p:tavLst>
                                    </p:anim>
                                    <p:anim calcmode="lin" valueType="num">
                                      <p:cBhvr>
                                        <p:cTn id="58" dur="500" fill="hold"/>
                                        <p:tgtEl>
                                          <p:spTgt spid="62"/>
                                        </p:tgtEl>
                                        <p:attrNameLst>
                                          <p:attrName>ppt_y</p:attrName>
                                        </p:attrNameLst>
                                      </p:cBhvr>
                                      <p:tavLst>
                                        <p:tav tm="0">
                                          <p:val>
                                            <p:strVal val="1+(6*min(max(#ppt_w*#ppt_h,.3),1)-7.4)/-.7*#ppt_h/2"/>
                                          </p:val>
                                        </p:tav>
                                        <p:tav tm="100000">
                                          <p:val>
                                            <p:strVal val="#ppt_y"/>
                                          </p:val>
                                        </p:tav>
                                      </p:tavLst>
                                    </p:anim>
                                  </p:childTnLst>
                                </p:cTn>
                              </p:par>
                              <p:par>
                                <p:cTn id="59" presetID="23" presetClass="entr" presetSubtype="36" fill="hold" nodeType="withEffect">
                                  <p:stCondLst>
                                    <p:cond delay="80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strVal val="(6*min(max(#ppt_w*#ppt_h,.3),1)-7.4)/-.7*#ppt_w"/>
                                          </p:val>
                                        </p:tav>
                                        <p:tav tm="100000">
                                          <p:val>
                                            <p:strVal val="#ppt_w"/>
                                          </p:val>
                                        </p:tav>
                                      </p:tavLst>
                                    </p:anim>
                                    <p:anim calcmode="lin" valueType="num">
                                      <p:cBhvr>
                                        <p:cTn id="62" dur="500" fill="hold"/>
                                        <p:tgtEl>
                                          <p:spTgt spid="14"/>
                                        </p:tgtEl>
                                        <p:attrNameLst>
                                          <p:attrName>ppt_h</p:attrName>
                                        </p:attrNameLst>
                                      </p:cBhvr>
                                      <p:tavLst>
                                        <p:tav tm="0">
                                          <p:val>
                                            <p:strVal val="(6*min(max(#ppt_w*#ppt_h,.3),1)-7.4)/-.7*#ppt_h"/>
                                          </p:val>
                                        </p:tav>
                                        <p:tav tm="100000">
                                          <p:val>
                                            <p:strVal val="#ppt_h"/>
                                          </p:val>
                                        </p:tav>
                                      </p:tavLst>
                                    </p:anim>
                                    <p:anim calcmode="lin" valueType="num">
                                      <p:cBhvr>
                                        <p:cTn id="63" dur="500" fill="hold"/>
                                        <p:tgtEl>
                                          <p:spTgt spid="14"/>
                                        </p:tgtEl>
                                        <p:attrNameLst>
                                          <p:attrName>ppt_x</p:attrName>
                                        </p:attrNameLst>
                                      </p:cBhvr>
                                      <p:tavLst>
                                        <p:tav tm="0">
                                          <p:val>
                                            <p:fltVal val="0.5"/>
                                          </p:val>
                                        </p:tav>
                                        <p:tav tm="100000">
                                          <p:val>
                                            <p:strVal val="#ppt_x"/>
                                          </p:val>
                                        </p:tav>
                                      </p:tavLst>
                                    </p:anim>
                                    <p:anim calcmode="lin" valueType="num">
                                      <p:cBhvr>
                                        <p:cTn id="64" dur="500" fill="hold"/>
                                        <p:tgtEl>
                                          <p:spTgt spid="14"/>
                                        </p:tgtEl>
                                        <p:attrNameLst>
                                          <p:attrName>ppt_y</p:attrName>
                                        </p:attrNameLst>
                                      </p:cBhvr>
                                      <p:tavLst>
                                        <p:tav tm="0">
                                          <p:val>
                                            <p:strVal val="1+(6*min(max(#ppt_w*#ppt_h,.3),1)-7.4)/-.7*#ppt_h/2"/>
                                          </p:val>
                                        </p:tav>
                                        <p:tav tm="100000">
                                          <p:val>
                                            <p:strVal val="#ppt_y"/>
                                          </p:val>
                                        </p:tav>
                                      </p:tavLst>
                                    </p:anim>
                                  </p:childTnLst>
                                </p:cTn>
                              </p:par>
                              <p:par>
                                <p:cTn id="65" presetID="23" presetClass="entr" presetSubtype="36" fill="hold" grpId="0" nodeType="withEffect">
                                  <p:stCondLst>
                                    <p:cond delay="100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strVal val="(6*min(max(#ppt_w*#ppt_h,.3),1)-7.4)/-.7*#ppt_w"/>
                                          </p:val>
                                        </p:tav>
                                        <p:tav tm="100000">
                                          <p:val>
                                            <p:strVal val="#ppt_w"/>
                                          </p:val>
                                        </p:tav>
                                      </p:tavLst>
                                    </p:anim>
                                    <p:anim calcmode="lin" valueType="num">
                                      <p:cBhvr>
                                        <p:cTn id="68" dur="500" fill="hold"/>
                                        <p:tgtEl>
                                          <p:spTgt spid="54"/>
                                        </p:tgtEl>
                                        <p:attrNameLst>
                                          <p:attrName>ppt_h</p:attrName>
                                        </p:attrNameLst>
                                      </p:cBhvr>
                                      <p:tavLst>
                                        <p:tav tm="0">
                                          <p:val>
                                            <p:strVal val="(6*min(max(#ppt_w*#ppt_h,.3),1)-7.4)/-.7*#ppt_h"/>
                                          </p:val>
                                        </p:tav>
                                        <p:tav tm="100000">
                                          <p:val>
                                            <p:strVal val="#ppt_h"/>
                                          </p:val>
                                        </p:tav>
                                      </p:tavLst>
                                    </p:anim>
                                    <p:anim calcmode="lin" valueType="num">
                                      <p:cBhvr>
                                        <p:cTn id="69" dur="500" fill="hold"/>
                                        <p:tgtEl>
                                          <p:spTgt spid="54"/>
                                        </p:tgtEl>
                                        <p:attrNameLst>
                                          <p:attrName>ppt_x</p:attrName>
                                        </p:attrNameLst>
                                      </p:cBhvr>
                                      <p:tavLst>
                                        <p:tav tm="0">
                                          <p:val>
                                            <p:fltVal val="0.5"/>
                                          </p:val>
                                        </p:tav>
                                        <p:tav tm="100000">
                                          <p:val>
                                            <p:strVal val="#ppt_x"/>
                                          </p:val>
                                        </p:tav>
                                      </p:tavLst>
                                    </p:anim>
                                    <p:anim calcmode="lin" valueType="num">
                                      <p:cBhvr>
                                        <p:cTn id="70" dur="500" fill="hold"/>
                                        <p:tgtEl>
                                          <p:spTgt spid="54"/>
                                        </p:tgtEl>
                                        <p:attrNameLst>
                                          <p:attrName>ppt_y</p:attrName>
                                        </p:attrNameLst>
                                      </p:cBhvr>
                                      <p:tavLst>
                                        <p:tav tm="0">
                                          <p:val>
                                            <p:strVal val="1+(6*min(max(#ppt_w*#ppt_h,.3),1)-7.4)/-.7*#ppt_h/2"/>
                                          </p:val>
                                        </p:tav>
                                        <p:tav tm="100000">
                                          <p:val>
                                            <p:strVal val="#ppt_y"/>
                                          </p:val>
                                        </p:tav>
                                      </p:tavLst>
                                    </p:anim>
                                  </p:childTnLst>
                                </p:cTn>
                              </p:par>
                              <p:par>
                                <p:cTn id="71" presetID="23" presetClass="entr" presetSubtype="36" fill="hold" grpId="0" nodeType="withEffect">
                                  <p:stCondLst>
                                    <p:cond delay="1000"/>
                                  </p:stCondLst>
                                  <p:childTnLst>
                                    <p:set>
                                      <p:cBhvr>
                                        <p:cTn id="72" dur="1" fill="hold">
                                          <p:stCondLst>
                                            <p:cond delay="0"/>
                                          </p:stCondLst>
                                        </p:cTn>
                                        <p:tgtEl>
                                          <p:spTgt spid="56"/>
                                        </p:tgtEl>
                                        <p:attrNameLst>
                                          <p:attrName>style.visibility</p:attrName>
                                        </p:attrNameLst>
                                      </p:cBhvr>
                                      <p:to>
                                        <p:strVal val="visible"/>
                                      </p:to>
                                    </p:set>
                                    <p:anim calcmode="lin" valueType="num">
                                      <p:cBhvr>
                                        <p:cTn id="73" dur="500" fill="hold"/>
                                        <p:tgtEl>
                                          <p:spTgt spid="56"/>
                                        </p:tgtEl>
                                        <p:attrNameLst>
                                          <p:attrName>ppt_w</p:attrName>
                                        </p:attrNameLst>
                                      </p:cBhvr>
                                      <p:tavLst>
                                        <p:tav tm="0">
                                          <p:val>
                                            <p:strVal val="(6*min(max(#ppt_w*#ppt_h,.3),1)-7.4)/-.7*#ppt_w"/>
                                          </p:val>
                                        </p:tav>
                                        <p:tav tm="100000">
                                          <p:val>
                                            <p:strVal val="#ppt_w"/>
                                          </p:val>
                                        </p:tav>
                                      </p:tavLst>
                                    </p:anim>
                                    <p:anim calcmode="lin" valueType="num">
                                      <p:cBhvr>
                                        <p:cTn id="74" dur="500" fill="hold"/>
                                        <p:tgtEl>
                                          <p:spTgt spid="56"/>
                                        </p:tgtEl>
                                        <p:attrNameLst>
                                          <p:attrName>ppt_h</p:attrName>
                                        </p:attrNameLst>
                                      </p:cBhvr>
                                      <p:tavLst>
                                        <p:tav tm="0">
                                          <p:val>
                                            <p:strVal val="(6*min(max(#ppt_w*#ppt_h,.3),1)-7.4)/-.7*#ppt_h"/>
                                          </p:val>
                                        </p:tav>
                                        <p:tav tm="100000">
                                          <p:val>
                                            <p:strVal val="#ppt_h"/>
                                          </p:val>
                                        </p:tav>
                                      </p:tavLst>
                                    </p:anim>
                                    <p:anim calcmode="lin" valueType="num">
                                      <p:cBhvr>
                                        <p:cTn id="75" dur="500" fill="hold"/>
                                        <p:tgtEl>
                                          <p:spTgt spid="56"/>
                                        </p:tgtEl>
                                        <p:attrNameLst>
                                          <p:attrName>ppt_x</p:attrName>
                                        </p:attrNameLst>
                                      </p:cBhvr>
                                      <p:tavLst>
                                        <p:tav tm="0">
                                          <p:val>
                                            <p:fltVal val="0.5"/>
                                          </p:val>
                                        </p:tav>
                                        <p:tav tm="100000">
                                          <p:val>
                                            <p:strVal val="#ppt_x"/>
                                          </p:val>
                                        </p:tav>
                                      </p:tavLst>
                                    </p:anim>
                                    <p:anim calcmode="lin" valueType="num">
                                      <p:cBhvr>
                                        <p:cTn id="76" dur="500" fill="hold"/>
                                        <p:tgtEl>
                                          <p:spTgt spid="5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106" grpId="0"/>
      <p:bldP spid="48" grpId="0" animBg="1"/>
      <p:bldP spid="50" grpId="0"/>
      <p:bldP spid="54" grpId="0" animBg="1"/>
      <p:bldP spid="56" grpId="0"/>
      <p:bldP spid="59" grpId="0" animBg="1"/>
      <p:bldP spid="58" grpId="0" animBg="1"/>
      <p:bldP spid="60" grpId="0" animBg="1"/>
      <p:bldP spid="62" grpId="0" animBg="1"/>
      <p:bldP spid="6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1140053" y="1607457"/>
            <a:ext cx="3439886" cy="343988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标题 1"/>
          <p:cNvSpPr>
            <a:spLocks noChangeArrowheads="1"/>
          </p:cNvSpPr>
          <p:nvPr/>
        </p:nvSpPr>
        <p:spPr bwMode="auto">
          <a:xfrm>
            <a:off x="5763073" y="3059668"/>
            <a:ext cx="548912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r>
              <a:rPr lang="zh-CN" altLang="en-US" sz="4800" dirty="0">
                <a:solidFill>
                  <a:schemeClr val="accent5"/>
                </a:solidFill>
                <a:latin typeface="锐字工房巅峰黑简1.0" panose="02000500000000000000" pitchFamily="2" charset="-122"/>
                <a:ea typeface="锐字工房巅峰黑简1.0" panose="02000500000000000000" pitchFamily="2" charset="-122"/>
                <a:sym typeface="微软雅黑" panose="020B0503020204020204" pitchFamily="34" charset="-122"/>
              </a:rPr>
              <a:t>存在的不足和问题</a:t>
            </a:r>
            <a:endParaRPr lang="zh-CN" altLang="en-US" sz="4800" dirty="0">
              <a:solidFill>
                <a:schemeClr val="accent5"/>
              </a:solidFill>
              <a:latin typeface="锐字工房巅峰黑简1.0" panose="02000500000000000000" pitchFamily="2" charset="-122"/>
              <a:ea typeface="锐字工房巅峰黑简1.0" panose="02000500000000000000" pitchFamily="2" charset="-122"/>
              <a:sym typeface="微软雅黑" panose="020B0503020204020204" pitchFamily="34" charset="-122"/>
            </a:endParaRPr>
          </a:p>
        </p:txBody>
      </p:sp>
      <p:sp>
        <p:nvSpPr>
          <p:cNvPr id="19" name="椭圆 18"/>
          <p:cNvSpPr/>
          <p:nvPr/>
        </p:nvSpPr>
        <p:spPr>
          <a:xfrm>
            <a:off x="994910" y="1709057"/>
            <a:ext cx="3439886" cy="3439886"/>
          </a:xfrm>
          <a:prstGeom prst="ellipse">
            <a:avLst/>
          </a:prstGeom>
          <a:blipFill dpi="0" rotWithShape="1">
            <a:blip r:embed="rId1" cstate="print">
              <a:extLst>
                <a:ext uri="{28A0092B-C50C-407E-A947-70E740481C1C}">
                  <a14:useLocalDpi xmlns:a14="http://schemas.microsoft.com/office/drawing/2010/main" val="0"/>
                </a:ext>
              </a:extLst>
            </a:blip>
            <a:srcRect/>
            <a:stretch>
              <a:fillRect t="-33633" b="-1675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826181" y="1731850"/>
            <a:ext cx="3646715" cy="3646715"/>
          </a:xfrm>
          <a:prstGeom prst="ellipse">
            <a:avLst/>
          </a:prstGeom>
          <a:noFill/>
          <a:ln w="952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590558" y="4941728"/>
            <a:ext cx="215632" cy="21600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725082" y="3041282"/>
            <a:ext cx="775437" cy="77543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标题 1"/>
          <p:cNvSpPr>
            <a:spLocks noChangeArrowheads="1"/>
          </p:cNvSpPr>
          <p:nvPr/>
        </p:nvSpPr>
        <p:spPr bwMode="auto">
          <a:xfrm>
            <a:off x="4825980" y="3105835"/>
            <a:ext cx="5789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600" dirty="0">
                <a:solidFill>
                  <a:schemeClr val="bg1"/>
                </a:solidFill>
                <a:latin typeface="Bebas Neue Regular" panose="00000500000000000000" pitchFamily="50" charset="0"/>
                <a:ea typeface="微软雅黑" panose="020B0503020204020204" pitchFamily="34" charset="-122"/>
                <a:sym typeface="微软雅黑" panose="020B0503020204020204" pitchFamily="34" charset="-122"/>
              </a:rPr>
              <a:t>02</a:t>
            </a:r>
            <a:endParaRPr lang="zh-CN" altLang="en-US" sz="3600" dirty="0">
              <a:solidFill>
                <a:schemeClr val="bg1"/>
              </a:solidFill>
              <a:latin typeface="Bebas Neue Regular" panose="00000500000000000000" pitchFamily="50" charset="0"/>
              <a:ea typeface="微软雅黑" panose="020B0503020204020204" pitchFamily="34" charset="-122"/>
              <a:sym typeface="微软雅黑" panose="020B0503020204020204" pitchFamily="34" charset="-122"/>
            </a:endParaRPr>
          </a:p>
        </p:txBody>
      </p:sp>
      <p:sp>
        <p:nvSpPr>
          <p:cNvPr id="24" name="任意多边形 23"/>
          <p:cNvSpPr/>
          <p:nvPr/>
        </p:nvSpPr>
        <p:spPr>
          <a:xfrm rot="16200000" flipH="1" flipV="1">
            <a:off x="10950034" y="24069"/>
            <a:ext cx="1266035" cy="1217897"/>
          </a:xfrm>
          <a:custGeom>
            <a:avLst/>
            <a:gdLst>
              <a:gd name="connsiteX0" fmla="*/ 67132 w 1001995"/>
              <a:gd name="connsiteY0" fmla="*/ 963896 h 963896"/>
              <a:gd name="connsiteX1" fmla="*/ 0 w 1001995"/>
              <a:gd name="connsiteY1" fmla="*/ 958817 h 963896"/>
              <a:gd name="connsiteX2" fmla="*/ 0 w 1001995"/>
              <a:gd name="connsiteY2" fmla="*/ 0 h 963896"/>
              <a:gd name="connsiteX3" fmla="*/ 999798 w 1001995"/>
              <a:gd name="connsiteY3" fmla="*/ 0 h 963896"/>
              <a:gd name="connsiteX4" fmla="*/ 1001995 w 1001995"/>
              <a:gd name="connsiteY4" fmla="*/ 29032 h 963896"/>
              <a:gd name="connsiteX5" fmla="*/ 67132 w 1001995"/>
              <a:gd name="connsiteY5" fmla="*/ 963896 h 96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995" h="963896">
                <a:moveTo>
                  <a:pt x="67132" y="963896"/>
                </a:moveTo>
                <a:lnTo>
                  <a:pt x="0" y="958817"/>
                </a:lnTo>
                <a:lnTo>
                  <a:pt x="0" y="0"/>
                </a:lnTo>
                <a:lnTo>
                  <a:pt x="999798" y="0"/>
                </a:lnTo>
                <a:lnTo>
                  <a:pt x="1001995" y="29032"/>
                </a:lnTo>
                <a:cubicBezTo>
                  <a:pt x="1001995" y="545343"/>
                  <a:pt x="583443" y="963896"/>
                  <a:pt x="67132" y="963896"/>
                </a:cubicBez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25" name="椭圆 24"/>
          <p:cNvSpPr/>
          <p:nvPr/>
        </p:nvSpPr>
        <p:spPr>
          <a:xfrm>
            <a:off x="10698710" y="1095937"/>
            <a:ext cx="340196" cy="340196"/>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7"/>
          <p:cNvSpPr>
            <a:spLocks noChangeArrowheads="1"/>
          </p:cNvSpPr>
          <p:nvPr/>
        </p:nvSpPr>
        <p:spPr bwMode="auto">
          <a:xfrm>
            <a:off x="5791648" y="2810983"/>
            <a:ext cx="3757188" cy="292139"/>
          </a:xfrm>
          <a:prstGeom prst="rect">
            <a:avLst/>
          </a:prstGeom>
          <a:noFill/>
          <a:ln>
            <a:noFill/>
          </a:ln>
        </p:spPr>
        <p:txBody>
          <a:bodyPr wrap="square" lIns="0" tIns="0" rIns="0" bIns="0" anchor="ctr">
            <a:noAutofit/>
          </a:bodyPr>
          <a:lstStyle/>
          <a:p>
            <a:pPr fontAlgn="auto">
              <a:spcBef>
                <a:spcPts val="0"/>
              </a:spcBef>
              <a:spcAft>
                <a:spcPts val="0"/>
              </a:spcAft>
              <a:defRPr/>
            </a:pPr>
            <a:r>
              <a:rPr lang="zh-CN" altLang="en-US" sz="1400" dirty="0">
                <a:solidFill>
                  <a:schemeClr val="accent5">
                    <a:lumMod val="60000"/>
                    <a:lumOff val="40000"/>
                  </a:schemeClr>
                </a:solidFill>
                <a:latin typeface="微软雅黑" panose="020B0503020204020204" pitchFamily="34" charset="-122"/>
                <a:ea typeface="微软雅黑" panose="020B0503020204020204" pitchFamily="34" charset="-122"/>
                <a:sym typeface="微软雅黑" panose="020B0503020204020204" pitchFamily="34" charset="-122"/>
              </a:rPr>
              <a:t>某公司人力资源部行政部总结汇报</a:t>
            </a:r>
            <a:endParaRPr lang="zh-CN" altLang="en-US" sz="1400" dirty="0">
              <a:solidFill>
                <a:schemeClr val="accent5">
                  <a:lumMod val="60000"/>
                  <a:lumOff val="4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Box 7"/>
          <p:cNvSpPr>
            <a:spLocks noChangeArrowheads="1"/>
          </p:cNvSpPr>
          <p:nvPr/>
        </p:nvSpPr>
        <p:spPr bwMode="auto">
          <a:xfrm>
            <a:off x="5781921" y="3786708"/>
            <a:ext cx="4116822" cy="1368950"/>
          </a:xfrm>
          <a:prstGeom prst="rect">
            <a:avLst/>
          </a:prstGeom>
          <a:noFill/>
          <a:ln>
            <a:noFill/>
          </a:ln>
        </p:spPr>
        <p:txBody>
          <a:bodyPr wrap="square" lIns="0" tIns="0" rIns="0" bIns="0" anchor="ctr">
            <a:noAutofit/>
          </a:bodyPr>
          <a:lstStyle/>
          <a:p>
            <a:pPr fontAlgn="auto">
              <a:lnSpc>
                <a:spcPts val="4000"/>
              </a:lnSpc>
              <a:spcBef>
                <a:spcPts val="0"/>
              </a:spcBef>
              <a:spcAft>
                <a:spcPts val="0"/>
              </a:spcAft>
              <a:defRPr/>
            </a:pPr>
            <a:r>
              <a:rPr lang="en-US" altLang="zh-CN" sz="4400" dirty="0">
                <a:solidFill>
                  <a:schemeClr val="accent5">
                    <a:lumMod val="40000"/>
                    <a:lumOff val="60000"/>
                  </a:schemeClr>
                </a:solidFill>
                <a:latin typeface="Bebas Neue Light" panose="00000500000000000000" pitchFamily="50" charset="0"/>
                <a:ea typeface="微软雅黑" panose="020B0503020204020204" pitchFamily="34" charset="-122"/>
                <a:sym typeface="微软雅黑" panose="020B0503020204020204" pitchFamily="34" charset="-122"/>
              </a:rPr>
              <a:t>Shortcomings and problems of existence</a:t>
            </a:r>
            <a:endParaRPr lang="zh-CN" altLang="en-US" sz="4400" dirty="0">
              <a:solidFill>
                <a:schemeClr val="accent5">
                  <a:lumMod val="40000"/>
                  <a:lumOff val="60000"/>
                </a:schemeClr>
              </a:solidFill>
              <a:latin typeface="Bebas Neue Light" panose="00000500000000000000" pitchFamily="50" charset="0"/>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Tm="3000">
        <p14:flythrough/>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2"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63" presetClass="path" presetSubtype="0" accel="50000" decel="50000" fill="hold" grpId="0" nodeType="withEffect">
                                  <p:stCondLst>
                                    <p:cond delay="0"/>
                                  </p:stCondLst>
                                  <p:childTnLst>
                                    <p:animMotion origin="layout" path="M 3.75E-6 0 L -0.08295 0 " pathEditMode="relative" rAng="0" ptsTypes="AA">
                                      <p:cBhvr>
                                        <p:cTn id="8" dur="1000" spd="-100000" fill="hold"/>
                                        <p:tgtEl>
                                          <p:spTgt spid="19"/>
                                        </p:tgtEl>
                                        <p:attrNameLst>
                                          <p:attrName>ppt_x</p:attrName>
                                          <p:attrName>ppt_y</p:attrName>
                                        </p:attrNameLst>
                                      </p:cBhvr>
                                      <p:rCtr x="-4154" y="0"/>
                                    </p:animMotion>
                                  </p:childTnLst>
                                </p:cTn>
                              </p:par>
                              <p:par>
                                <p:cTn id="9" presetID="55" presetClass="entr" presetSubtype="0" fill="hold" grpId="1"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1000" fill="hold"/>
                                        <p:tgtEl>
                                          <p:spTgt spid="19"/>
                                        </p:tgtEl>
                                        <p:attrNameLst>
                                          <p:attrName>ppt_w</p:attrName>
                                        </p:attrNameLst>
                                      </p:cBhvr>
                                      <p:tavLst>
                                        <p:tav tm="0">
                                          <p:val>
                                            <p:strVal val="#ppt_w*0.70"/>
                                          </p:val>
                                        </p:tav>
                                        <p:tav tm="100000">
                                          <p:val>
                                            <p:strVal val="#ppt_w"/>
                                          </p:val>
                                        </p:tav>
                                      </p:tavLst>
                                    </p:anim>
                                    <p:anim calcmode="lin" valueType="num">
                                      <p:cBhvr>
                                        <p:cTn id="12" dur="1000" fill="hold"/>
                                        <p:tgtEl>
                                          <p:spTgt spid="19"/>
                                        </p:tgtEl>
                                        <p:attrNameLst>
                                          <p:attrName>ppt_h</p:attrName>
                                        </p:attrNameLst>
                                      </p:cBhvr>
                                      <p:tavLst>
                                        <p:tav tm="0">
                                          <p:val>
                                            <p:strVal val="#ppt_h"/>
                                          </p:val>
                                        </p:tav>
                                        <p:tav tm="100000">
                                          <p:val>
                                            <p:strVal val="#ppt_h"/>
                                          </p:val>
                                        </p:tav>
                                      </p:tavLst>
                                    </p:anim>
                                    <p:animEffect transition="in" filter="fade">
                                      <p:cBhvr>
                                        <p:cTn id="13" dur="1000"/>
                                        <p:tgtEl>
                                          <p:spTgt spid="19"/>
                                        </p:tgtEl>
                                      </p:cBhvr>
                                    </p:animEffect>
                                  </p:childTnLst>
                                </p:cTn>
                              </p:par>
                              <p:par>
                                <p:cTn id="14" presetID="1" presetClass="entr" presetSubtype="0" fill="hold" grpId="2" nodeType="withEffect">
                                  <p:stCondLst>
                                    <p:cond delay="350"/>
                                  </p:stCondLst>
                                  <p:childTnLst>
                                    <p:set>
                                      <p:cBhvr>
                                        <p:cTn id="15" dur="1" fill="hold">
                                          <p:stCondLst>
                                            <p:cond delay="0"/>
                                          </p:stCondLst>
                                        </p:cTn>
                                        <p:tgtEl>
                                          <p:spTgt spid="17"/>
                                        </p:tgtEl>
                                        <p:attrNameLst>
                                          <p:attrName>style.visibility</p:attrName>
                                        </p:attrNameLst>
                                      </p:cBhvr>
                                      <p:to>
                                        <p:strVal val="visible"/>
                                      </p:to>
                                    </p:set>
                                  </p:childTnLst>
                                </p:cTn>
                              </p:par>
                              <p:par>
                                <p:cTn id="16" presetID="63" presetClass="path" presetSubtype="0" accel="50000" decel="50000" fill="hold" grpId="0" nodeType="withEffect">
                                  <p:stCondLst>
                                    <p:cond delay="350"/>
                                  </p:stCondLst>
                                  <p:childTnLst>
                                    <p:animMotion origin="layout" path="M 3.75E-6 0 L -0.08295 0 " pathEditMode="relative" rAng="0" ptsTypes="AA">
                                      <p:cBhvr>
                                        <p:cTn id="17" dur="1000" spd="-100000" fill="hold"/>
                                        <p:tgtEl>
                                          <p:spTgt spid="17"/>
                                        </p:tgtEl>
                                        <p:attrNameLst>
                                          <p:attrName>ppt_x</p:attrName>
                                          <p:attrName>ppt_y</p:attrName>
                                        </p:attrNameLst>
                                      </p:cBhvr>
                                      <p:rCtr x="-4154" y="0"/>
                                    </p:animMotion>
                                  </p:childTnLst>
                                </p:cTn>
                              </p:par>
                              <p:par>
                                <p:cTn id="18" presetID="55" presetClass="entr" presetSubtype="0" fill="hold" grpId="1" nodeType="withEffect">
                                  <p:stCondLst>
                                    <p:cond delay="350"/>
                                  </p:stCondLst>
                                  <p:childTnLst>
                                    <p:set>
                                      <p:cBhvr>
                                        <p:cTn id="19" dur="1" fill="hold">
                                          <p:stCondLst>
                                            <p:cond delay="0"/>
                                          </p:stCondLst>
                                        </p:cTn>
                                        <p:tgtEl>
                                          <p:spTgt spid="17"/>
                                        </p:tgtEl>
                                        <p:attrNameLst>
                                          <p:attrName>style.visibility</p:attrName>
                                        </p:attrNameLst>
                                      </p:cBhvr>
                                      <p:to>
                                        <p:strVal val="visible"/>
                                      </p:to>
                                    </p:set>
                                    <p:anim calcmode="lin" valueType="num">
                                      <p:cBhvr>
                                        <p:cTn id="20" dur="1000" fill="hold"/>
                                        <p:tgtEl>
                                          <p:spTgt spid="17"/>
                                        </p:tgtEl>
                                        <p:attrNameLst>
                                          <p:attrName>ppt_w</p:attrName>
                                        </p:attrNameLst>
                                      </p:cBhvr>
                                      <p:tavLst>
                                        <p:tav tm="0">
                                          <p:val>
                                            <p:strVal val="#ppt_w*0.70"/>
                                          </p:val>
                                        </p:tav>
                                        <p:tav tm="100000">
                                          <p:val>
                                            <p:strVal val="#ppt_w"/>
                                          </p:val>
                                        </p:tav>
                                      </p:tavLst>
                                    </p:anim>
                                    <p:anim calcmode="lin" valueType="num">
                                      <p:cBhvr>
                                        <p:cTn id="21" dur="1000" fill="hold"/>
                                        <p:tgtEl>
                                          <p:spTgt spid="17"/>
                                        </p:tgtEl>
                                        <p:attrNameLst>
                                          <p:attrName>ppt_h</p:attrName>
                                        </p:attrNameLst>
                                      </p:cBhvr>
                                      <p:tavLst>
                                        <p:tav tm="0">
                                          <p:val>
                                            <p:strVal val="#ppt_h"/>
                                          </p:val>
                                        </p:tav>
                                        <p:tav tm="100000">
                                          <p:val>
                                            <p:strVal val="#ppt_h"/>
                                          </p:val>
                                        </p:tav>
                                      </p:tavLst>
                                    </p:anim>
                                    <p:animEffect transition="in" filter="fade">
                                      <p:cBhvr>
                                        <p:cTn id="22" dur="1000"/>
                                        <p:tgtEl>
                                          <p:spTgt spid="17"/>
                                        </p:tgtEl>
                                      </p:cBhvr>
                                    </p:animEffec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500"/>
                            </p:stCondLst>
                            <p:childTnLst>
                              <p:par>
                                <p:cTn id="28" presetID="1" presetClass="entr" presetSubtype="0" fill="hold" grpId="1" nodeType="after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par>
                                <p:cTn id="30" presetID="1" presetClass="path" presetSubtype="0" accel="50000" decel="50000" fill="hold" grpId="0" nodeType="withEffect">
                                  <p:stCondLst>
                                    <p:cond delay="0"/>
                                  </p:stCondLst>
                                  <p:childTnLst>
                                    <p:animMotion origin="layout" path="M 0.0026 -0.00185 C -0.06433 0.08472 -0.15808 0.05834 -0.20665 -0.06041 C -0.25508 -0.17916 -0.24037 -0.34606 -0.17344 -0.4324 C -0.10638 -0.51898 -0.01276 -0.49213 0.03567 -0.37361 C 0.08437 -0.25463 0.06953 -0.08819 0.0026 -0.00185 Z " pathEditMode="relative" rAng="8640000" ptsTypes="AAAAA">
                                      <p:cBhvr>
                                        <p:cTn id="31" dur="2000" fill="hold"/>
                                        <p:tgtEl>
                                          <p:spTgt spid="21"/>
                                        </p:tgtEl>
                                        <p:attrNameLst>
                                          <p:attrName>ppt_x</p:attrName>
                                          <p:attrName>ppt_y</p:attrName>
                                        </p:attrNameLst>
                                      </p:cBhvr>
                                      <p:rCtr x="-8802" y="-21528"/>
                                    </p:animMotion>
                                  </p:childTnLst>
                                </p:cTn>
                              </p:par>
                            </p:childTnLst>
                          </p:cTn>
                        </p:par>
                        <p:par>
                          <p:cTn id="32" fill="hold">
                            <p:stCondLst>
                              <p:cond delay="500"/>
                            </p:stCondLst>
                            <p:childTnLst>
                              <p:par>
                                <p:cTn id="33" presetID="53" presetClass="entr" presetSubtype="16"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par>
                          <p:cTn id="43" fill="hold">
                            <p:stCondLst>
                              <p:cond delay="1000"/>
                            </p:stCondLst>
                            <p:childTnLst>
                              <p:par>
                                <p:cTn id="44" presetID="2" presetClass="entr" presetSubtype="2" fill="hold" grpId="0" nodeType="afterEffect">
                                  <p:stCondLst>
                                    <p:cond delay="0"/>
                                  </p:stCondLst>
                                  <p:iterate type="lt">
                                    <p:tmPct val="10000"/>
                                  </p:iterate>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1+#ppt_w/2"/>
                                          </p:val>
                                        </p:tav>
                                        <p:tav tm="100000">
                                          <p:val>
                                            <p:strVal val="#ppt_x"/>
                                          </p:val>
                                        </p:tav>
                                      </p:tavLst>
                                    </p:anim>
                                    <p:anim calcmode="lin" valueType="num">
                                      <p:cBhvr additive="base">
                                        <p:cTn id="47" dur="500" fill="hold"/>
                                        <p:tgtEl>
                                          <p:spTgt spid="18"/>
                                        </p:tgtEl>
                                        <p:attrNameLst>
                                          <p:attrName>ppt_y</p:attrName>
                                        </p:attrNameLst>
                                      </p:cBhvr>
                                      <p:tavLst>
                                        <p:tav tm="0">
                                          <p:val>
                                            <p:strVal val="#ppt_y"/>
                                          </p:val>
                                        </p:tav>
                                        <p:tav tm="100000">
                                          <p:val>
                                            <p:strVal val="#ppt_y"/>
                                          </p:val>
                                        </p:tav>
                                      </p:tavLst>
                                    </p:anim>
                                  </p:childTnLst>
                                </p:cTn>
                              </p:par>
                            </p:childTnLst>
                          </p:cTn>
                        </p:par>
                        <p:par>
                          <p:cTn id="48" fill="hold">
                            <p:stCondLst>
                              <p:cond delay="3849"/>
                            </p:stCondLst>
                            <p:childTnLst>
                              <p:par>
                                <p:cTn id="49" presetID="22" presetClass="entr" presetSubtype="8"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childTnLst>
                          </p:cTn>
                        </p:par>
                        <p:par>
                          <p:cTn id="52" fill="hold">
                            <p:stCondLst>
                              <p:cond delay="4349"/>
                            </p:stCondLst>
                            <p:childTnLst>
                              <p:par>
                                <p:cTn id="53" presetID="22" presetClass="entr" presetSubtype="1" fill="hold" grpId="0" nodeType="afterEffect">
                                  <p:stCondLst>
                                    <p:cond delay="0"/>
                                  </p:stCondLst>
                                  <p:iterate type="lt">
                                    <p:tmPct val="10000"/>
                                  </p:iterate>
                                  <p:childTnLst>
                                    <p:set>
                                      <p:cBhvr>
                                        <p:cTn id="54" dur="1" fill="hold">
                                          <p:stCondLst>
                                            <p:cond delay="0"/>
                                          </p:stCondLst>
                                        </p:cTn>
                                        <p:tgtEl>
                                          <p:spTgt spid="27"/>
                                        </p:tgtEl>
                                        <p:attrNameLst>
                                          <p:attrName>style.visibility</p:attrName>
                                        </p:attrNameLst>
                                      </p:cBhvr>
                                      <p:to>
                                        <p:strVal val="visible"/>
                                      </p:to>
                                    </p:set>
                                    <p:animEffect transition="in" filter="wipe(up)">
                                      <p:cBhvr>
                                        <p:cTn id="55" dur="500"/>
                                        <p:tgtEl>
                                          <p:spTgt spid="27"/>
                                        </p:tgtEl>
                                      </p:cBhvr>
                                    </p:animEffect>
                                  </p:childTnLst>
                                </p:cTn>
                              </p:par>
                            </p:childTnLst>
                          </p:cTn>
                        </p:par>
                        <p:par>
                          <p:cTn id="56" fill="hold">
                            <p:stCondLst>
                              <p:cond delay="6699"/>
                            </p:stCondLst>
                            <p:childTnLst>
                              <p:par>
                                <p:cTn id="57" presetID="26" presetClass="emph" presetSubtype="0" fill="hold" grpId="1" nodeType="afterEffect">
                                  <p:stCondLst>
                                    <p:cond delay="0"/>
                                  </p:stCondLst>
                                  <p:iterate type="lt">
                                    <p:tmPct val="10000"/>
                                  </p:iterate>
                                  <p:childTnLst>
                                    <p:animEffect transition="out" filter="fade">
                                      <p:cBhvr>
                                        <p:cTn id="58" dur="500" tmFilter="0, 0; .2, .5; .8, .5; 1, 0"/>
                                        <p:tgtEl>
                                          <p:spTgt spid="18"/>
                                        </p:tgtEl>
                                      </p:cBhvr>
                                    </p:animEffect>
                                    <p:animScale>
                                      <p:cBhvr>
                                        <p:cTn id="59" dur="25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7" grpId="2" animBg="1"/>
      <p:bldP spid="18" grpId="0"/>
      <p:bldP spid="18" grpId="1"/>
      <p:bldP spid="19" grpId="0" animBg="1"/>
      <p:bldP spid="19" grpId="1" animBg="1"/>
      <p:bldP spid="19" grpId="2" animBg="1"/>
      <p:bldP spid="20" grpId="0" animBg="1"/>
      <p:bldP spid="21" grpId="0" animBg="1"/>
      <p:bldP spid="21" grpId="1" animBg="1"/>
      <p:bldP spid="22" grpId="0" animBg="1"/>
      <p:bldP spid="23" grpId="0"/>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招聘方面的问题</a:t>
            </a:r>
            <a:endParaRPr lang="zh-CN" altLang="en-US" dirty="0"/>
          </a:p>
        </p:txBody>
      </p:sp>
      <p:sp>
        <p:nvSpPr>
          <p:cNvPr id="25" name="Rectangle 22"/>
          <p:cNvSpPr/>
          <p:nvPr/>
        </p:nvSpPr>
        <p:spPr>
          <a:xfrm>
            <a:off x="1724027" y="1728881"/>
            <a:ext cx="8743948" cy="826316"/>
          </a:xfrm>
          <a:prstGeom prst="rect">
            <a:avLst/>
          </a:prstGeom>
          <a:noFill/>
        </p:spPr>
        <p:txBody>
          <a:bodyPr wrap="square" lIns="0" tIns="0" rIns="0" bIns="0" rtlCol="0" anchor="ctr">
            <a:spAutoFit/>
          </a:bodyPr>
          <a:lstStyle/>
          <a:p>
            <a:pPr algn="ctr">
              <a:lnSpc>
                <a:spcPts val="22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这几年，公司发展势头迅猛，生产能力接连翻倍，对员工的需求与日增多，而且随着公司发展的正规化、规模化，对企业员工的能力和素质也提出了更高的要求，人员招聘正成为一项非常重要的工作内容。在我们实际的工作中，不断显现出一些招聘上的缺点和存在的问题。</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2" name="TextBox 30"/>
          <p:cNvSpPr txBox="1"/>
          <p:nvPr/>
        </p:nvSpPr>
        <p:spPr>
          <a:xfrm>
            <a:off x="7403173" y="3181038"/>
            <a:ext cx="2416543" cy="615553"/>
          </a:xfrm>
          <a:prstGeom prst="rect">
            <a:avLst/>
          </a:prstGeom>
          <a:noFill/>
        </p:spPr>
        <p:txBody>
          <a:bodyPr wrap="square" lIns="0" tIns="0" rIns="0" bIns="0" rtlCol="0">
            <a:spAutoFit/>
          </a:bodyPr>
          <a:lstStyle/>
          <a:p>
            <a:r>
              <a:rPr lang="zh-CN" altLang="en-US" sz="2000" b="1" dirty="0">
                <a:solidFill>
                  <a:schemeClr val="accent5"/>
                </a:solidFill>
                <a:latin typeface="微软雅黑" panose="020B0503020204020204" pitchFamily="34" charset="-122"/>
                <a:ea typeface="微软雅黑" panose="020B0503020204020204" pitchFamily="34" charset="-122"/>
              </a:rPr>
              <a:t>面试方式简单，缺乏专业招聘团队</a:t>
            </a:r>
            <a:endParaRPr lang="zh-CN" altLang="en-US" sz="2000" b="1" dirty="0">
              <a:solidFill>
                <a:schemeClr val="accent5"/>
              </a:solidFill>
              <a:latin typeface="微软雅黑" panose="020B0503020204020204" pitchFamily="34" charset="-122"/>
              <a:ea typeface="微软雅黑" panose="020B0503020204020204" pitchFamily="34" charset="-122"/>
            </a:endParaRPr>
          </a:p>
        </p:txBody>
      </p:sp>
      <p:sp>
        <p:nvSpPr>
          <p:cNvPr id="13" name="TextBox 31"/>
          <p:cNvSpPr txBox="1"/>
          <p:nvPr/>
        </p:nvSpPr>
        <p:spPr>
          <a:xfrm>
            <a:off x="8020052" y="4417086"/>
            <a:ext cx="1964379" cy="307777"/>
          </a:xfrm>
          <a:prstGeom prst="rect">
            <a:avLst/>
          </a:prstGeom>
          <a:noFill/>
        </p:spPr>
        <p:txBody>
          <a:bodyPr wrap="square" lIns="0" tIns="0" rIns="0" bIns="0" rtlCol="0">
            <a:spAutoFit/>
          </a:bodyPr>
          <a:lstStyle/>
          <a:p>
            <a:r>
              <a:rPr lang="zh-CN" altLang="en-US" sz="2000" b="1" dirty="0">
                <a:solidFill>
                  <a:schemeClr val="accent5">
                    <a:lumMod val="60000"/>
                    <a:lumOff val="40000"/>
                  </a:schemeClr>
                </a:solidFill>
                <a:latin typeface="微软雅黑" panose="020B0503020204020204" pitchFamily="34" charset="-122"/>
                <a:ea typeface="微软雅黑" panose="020B0503020204020204" pitchFamily="34" charset="-122"/>
              </a:rPr>
              <a:t>人才储备不足</a:t>
            </a:r>
            <a:endParaRPr lang="zh-CN" altLang="en-US" sz="2000" b="1" dirty="0">
              <a:solidFill>
                <a:schemeClr val="accent5">
                  <a:lumMod val="60000"/>
                  <a:lumOff val="40000"/>
                </a:schemeClr>
              </a:solidFill>
              <a:latin typeface="微软雅黑" panose="020B0503020204020204" pitchFamily="34" charset="-122"/>
              <a:ea typeface="微软雅黑" panose="020B0503020204020204" pitchFamily="34" charset="-122"/>
            </a:endParaRPr>
          </a:p>
        </p:txBody>
      </p:sp>
      <p:sp>
        <p:nvSpPr>
          <p:cNvPr id="15" name="TextBox 32"/>
          <p:cNvSpPr txBox="1"/>
          <p:nvPr/>
        </p:nvSpPr>
        <p:spPr>
          <a:xfrm>
            <a:off x="2927648" y="3181038"/>
            <a:ext cx="1955825" cy="615553"/>
          </a:xfrm>
          <a:prstGeom prst="rect">
            <a:avLst/>
          </a:prstGeom>
          <a:noFill/>
        </p:spPr>
        <p:txBody>
          <a:bodyPr wrap="square" lIns="0" tIns="0" rIns="0" bIns="0" rtlCol="0">
            <a:spAutoFit/>
          </a:bodyPr>
          <a:lstStyle/>
          <a:p>
            <a:pPr algn="r"/>
            <a:r>
              <a:rPr lang="zh-CN" altLang="en-US" sz="2000" b="1" dirty="0">
                <a:solidFill>
                  <a:schemeClr val="accent5">
                    <a:lumMod val="60000"/>
                    <a:lumOff val="40000"/>
                  </a:schemeClr>
                </a:solidFill>
                <a:latin typeface="微软雅黑" panose="020B0503020204020204" pitchFamily="34" charset="-122"/>
                <a:ea typeface="微软雅黑" panose="020B0503020204020204" pitchFamily="34" charset="-122"/>
              </a:rPr>
              <a:t>招聘渠道单一及选择不当</a:t>
            </a:r>
            <a:endParaRPr lang="zh-CN" altLang="en-US" sz="2000" b="1" dirty="0">
              <a:solidFill>
                <a:schemeClr val="accent5">
                  <a:lumMod val="60000"/>
                  <a:lumOff val="40000"/>
                </a:schemeClr>
              </a:solidFill>
              <a:latin typeface="微软雅黑" panose="020B0503020204020204" pitchFamily="34" charset="-122"/>
              <a:ea typeface="微软雅黑" panose="020B0503020204020204" pitchFamily="34" charset="-122"/>
            </a:endParaRPr>
          </a:p>
        </p:txBody>
      </p:sp>
      <p:sp>
        <p:nvSpPr>
          <p:cNvPr id="19" name="TextBox 33"/>
          <p:cNvSpPr txBox="1"/>
          <p:nvPr/>
        </p:nvSpPr>
        <p:spPr>
          <a:xfrm>
            <a:off x="1943101" y="4417086"/>
            <a:ext cx="2181368" cy="307777"/>
          </a:xfrm>
          <a:prstGeom prst="rect">
            <a:avLst/>
          </a:prstGeom>
          <a:noFill/>
        </p:spPr>
        <p:txBody>
          <a:bodyPr wrap="square" lIns="0" tIns="0" rIns="0" bIns="0" rtlCol="0">
            <a:spAutoFit/>
          </a:bodyPr>
          <a:lstStyle/>
          <a:p>
            <a:pPr algn="r"/>
            <a:r>
              <a:rPr lang="zh-CN" altLang="en-US" sz="2000" b="1" dirty="0">
                <a:solidFill>
                  <a:schemeClr val="accent5"/>
                </a:solidFill>
                <a:latin typeface="微软雅黑" panose="020B0503020204020204" pitchFamily="34" charset="-122"/>
                <a:ea typeface="微软雅黑" panose="020B0503020204020204" pitchFamily="34" charset="-122"/>
              </a:rPr>
              <a:t>招聘的随意和无序</a:t>
            </a:r>
            <a:endParaRPr lang="zh-CN" altLang="en-US" sz="2000" b="1" dirty="0">
              <a:solidFill>
                <a:schemeClr val="accent5"/>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4370229" y="3971992"/>
            <a:ext cx="804124" cy="2662115"/>
            <a:chOff x="13806965" y="2924944"/>
            <a:chExt cx="709818" cy="2604886"/>
          </a:xfrm>
        </p:grpSpPr>
        <p:sp>
          <p:nvSpPr>
            <p:cNvPr id="21" name="任意多边形 20"/>
            <p:cNvSpPr/>
            <p:nvPr/>
          </p:nvSpPr>
          <p:spPr>
            <a:xfrm rot="21595188" flipH="1">
              <a:off x="13825075" y="4582693"/>
              <a:ext cx="690533" cy="947125"/>
            </a:xfrm>
            <a:custGeom>
              <a:avLst/>
              <a:gdLst>
                <a:gd name="connsiteX0" fmla="*/ 956905 w 956905"/>
                <a:gd name="connsiteY0" fmla="*/ 586325 h 1312478"/>
                <a:gd name="connsiteX1" fmla="*/ 956905 w 956905"/>
                <a:gd name="connsiteY1" fmla="*/ 523450 h 1312478"/>
                <a:gd name="connsiteX2" fmla="*/ 490194 w 956905"/>
                <a:gd name="connsiteY2" fmla="*/ 0 h 1312478"/>
                <a:gd name="connsiteX3" fmla="*/ 0 w 956905"/>
                <a:gd name="connsiteY3" fmla="*/ 549788 h 1312478"/>
                <a:gd name="connsiteX4" fmla="*/ 490194 w 956905"/>
                <a:gd name="connsiteY4" fmla="*/ 1312478 h 1312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6905" h="1312478">
                  <a:moveTo>
                    <a:pt x="956905" y="586325"/>
                  </a:moveTo>
                  <a:lnTo>
                    <a:pt x="956905" y="523450"/>
                  </a:lnTo>
                  <a:lnTo>
                    <a:pt x="490194" y="0"/>
                  </a:lnTo>
                  <a:lnTo>
                    <a:pt x="0" y="549788"/>
                  </a:lnTo>
                  <a:lnTo>
                    <a:pt x="490194" y="1312478"/>
                  </a:lnTo>
                  <a:close/>
                </a:path>
              </a:pathLst>
            </a:custGeom>
            <a:solidFill>
              <a:schemeClr val="bg1">
                <a:lumMod val="6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ea typeface="微软雅黑" panose="020B0503020204020204" pitchFamily="34" charset="-122"/>
              </a:endParaRPr>
            </a:p>
          </p:txBody>
        </p:sp>
        <p:sp>
          <p:nvSpPr>
            <p:cNvPr id="22" name="任意多边形 21"/>
            <p:cNvSpPr/>
            <p:nvPr/>
          </p:nvSpPr>
          <p:spPr>
            <a:xfrm rot="16195188">
              <a:off x="13310214" y="3869312"/>
              <a:ext cx="1703319" cy="709818"/>
            </a:xfrm>
            <a:custGeom>
              <a:avLst/>
              <a:gdLst>
                <a:gd name="connsiteX0" fmla="*/ 1703319 w 1703319"/>
                <a:gd name="connsiteY0" fmla="*/ 356516 h 709818"/>
                <a:gd name="connsiteX1" fmla="*/ 1349026 w 1703319"/>
                <a:gd name="connsiteY1" fmla="*/ 709818 h 709818"/>
                <a:gd name="connsiteX2" fmla="*/ 669466 w 1703319"/>
                <a:gd name="connsiteY2" fmla="*/ 708866 h 709818"/>
                <a:gd name="connsiteX3" fmla="*/ 669466 w 1703319"/>
                <a:gd name="connsiteY3" fmla="*/ 709200 h 709818"/>
                <a:gd name="connsiteX4" fmla="*/ 125096 w 1703319"/>
                <a:gd name="connsiteY4" fmla="*/ 709199 h 709818"/>
                <a:gd name="connsiteX5" fmla="*/ 43611 w 1703319"/>
                <a:gd name="connsiteY5" fmla="*/ 654992 h 709818"/>
                <a:gd name="connsiteX6" fmla="*/ 36661 w 1703319"/>
                <a:gd name="connsiteY6" fmla="*/ 620446 h 709818"/>
                <a:gd name="connsiteX7" fmla="*/ 43611 w 1703319"/>
                <a:gd name="connsiteY7" fmla="*/ 585900 h 709818"/>
                <a:gd name="connsiteX8" fmla="*/ 90674 w 1703319"/>
                <a:gd name="connsiteY8" fmla="*/ 538667 h 709818"/>
                <a:gd name="connsiteX9" fmla="*/ 116386 w 1703319"/>
                <a:gd name="connsiteY9" fmla="*/ 533457 h 709818"/>
                <a:gd name="connsiteX10" fmla="*/ 88434 w 1703319"/>
                <a:gd name="connsiteY10" fmla="*/ 533457 h 709818"/>
                <a:gd name="connsiteX11" fmla="*/ 6949 w 1703319"/>
                <a:gd name="connsiteY11" fmla="*/ 479251 h 709818"/>
                <a:gd name="connsiteX12" fmla="*/ 0 w 1703319"/>
                <a:gd name="connsiteY12" fmla="*/ 444704 h 709818"/>
                <a:gd name="connsiteX13" fmla="*/ 6949 w 1703319"/>
                <a:gd name="connsiteY13" fmla="*/ 410158 h 709818"/>
                <a:gd name="connsiteX14" fmla="*/ 54012 w 1703319"/>
                <a:gd name="connsiteY14" fmla="*/ 362927 h 709818"/>
                <a:gd name="connsiteX15" fmla="*/ 87661 w 1703319"/>
                <a:gd name="connsiteY15" fmla="*/ 356108 h 709818"/>
                <a:gd name="connsiteX16" fmla="*/ 62137 w 1703319"/>
                <a:gd name="connsiteY16" fmla="*/ 352235 h 709818"/>
                <a:gd name="connsiteX17" fmla="*/ 6950 w 1703319"/>
                <a:gd name="connsiteY17" fmla="*/ 302019 h 709818"/>
                <a:gd name="connsiteX18" fmla="*/ 0 w 1703319"/>
                <a:gd name="connsiteY18" fmla="*/ 267472 h 709818"/>
                <a:gd name="connsiteX19" fmla="*/ 6949 w 1703319"/>
                <a:gd name="connsiteY19" fmla="*/ 232928 h 709818"/>
                <a:gd name="connsiteX20" fmla="*/ 88435 w 1703319"/>
                <a:gd name="connsiteY20" fmla="*/ 178720 h 709818"/>
                <a:gd name="connsiteX21" fmla="*/ 119390 w 1703319"/>
                <a:gd name="connsiteY21" fmla="*/ 178720 h 709818"/>
                <a:gd name="connsiteX22" fmla="*/ 119394 w 1703319"/>
                <a:gd name="connsiteY22" fmla="*/ 176528 h 709818"/>
                <a:gd name="connsiteX23" fmla="*/ 99540 w 1703319"/>
                <a:gd name="connsiteY23" fmla="*/ 173516 h 709818"/>
                <a:gd name="connsiteX24" fmla="*/ 44353 w 1703319"/>
                <a:gd name="connsiteY24" fmla="*/ 123299 h 709818"/>
                <a:gd name="connsiteX25" fmla="*/ 37403 w 1703319"/>
                <a:gd name="connsiteY25" fmla="*/ 88753 h 709818"/>
                <a:gd name="connsiteX26" fmla="*/ 44353 w 1703319"/>
                <a:gd name="connsiteY26" fmla="*/ 54207 h 709818"/>
                <a:gd name="connsiteX27" fmla="*/ 99540 w 1703319"/>
                <a:gd name="connsiteY27" fmla="*/ 3990 h 709818"/>
                <a:gd name="connsiteX28" fmla="*/ 119639 w 1703319"/>
                <a:gd name="connsiteY28" fmla="*/ 940 h 709818"/>
                <a:gd name="connsiteX29" fmla="*/ 119640 w 1703319"/>
                <a:gd name="connsiteY29" fmla="*/ 500 h 709818"/>
                <a:gd name="connsiteX30" fmla="*/ 122514 w 1703319"/>
                <a:gd name="connsiteY30" fmla="*/ 504 h 709818"/>
                <a:gd name="connsiteX31" fmla="*/ 125838 w 1703319"/>
                <a:gd name="connsiteY31" fmla="*/ 0 h 709818"/>
                <a:gd name="connsiteX32" fmla="*/ 670455 w 1703319"/>
                <a:gd name="connsiteY32" fmla="*/ 0 h 709818"/>
                <a:gd name="connsiteX33" fmla="*/ 670453 w 1703319"/>
                <a:gd name="connsiteY33" fmla="*/ 1271 h 709818"/>
                <a:gd name="connsiteX34" fmla="*/ 1350017 w 1703319"/>
                <a:gd name="connsiteY34" fmla="*/ 2223 h 709818"/>
                <a:gd name="connsiteX35" fmla="*/ 1703319 w 1703319"/>
                <a:gd name="connsiteY35" fmla="*/ 356516 h 70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03319" h="709818">
                  <a:moveTo>
                    <a:pt x="1703319" y="356516"/>
                  </a:moveTo>
                  <a:cubicBezTo>
                    <a:pt x="1703046" y="551912"/>
                    <a:pt x="1544423" y="710091"/>
                    <a:pt x="1349026" y="709818"/>
                  </a:cubicBezTo>
                  <a:lnTo>
                    <a:pt x="669466" y="708866"/>
                  </a:lnTo>
                  <a:lnTo>
                    <a:pt x="669466" y="709200"/>
                  </a:lnTo>
                  <a:lnTo>
                    <a:pt x="125096" y="709199"/>
                  </a:lnTo>
                  <a:cubicBezTo>
                    <a:pt x="88466" y="709198"/>
                    <a:pt x="57036" y="686846"/>
                    <a:pt x="43611" y="654992"/>
                  </a:cubicBezTo>
                  <a:lnTo>
                    <a:pt x="36661" y="620446"/>
                  </a:lnTo>
                  <a:lnTo>
                    <a:pt x="43611" y="585900"/>
                  </a:lnTo>
                  <a:cubicBezTo>
                    <a:pt x="52561" y="564663"/>
                    <a:pt x="69513" y="547651"/>
                    <a:pt x="90674" y="538667"/>
                  </a:cubicBezTo>
                  <a:lnTo>
                    <a:pt x="116386" y="533457"/>
                  </a:lnTo>
                  <a:lnTo>
                    <a:pt x="88434" y="533457"/>
                  </a:lnTo>
                  <a:cubicBezTo>
                    <a:pt x="51804" y="533458"/>
                    <a:pt x="20374" y="511106"/>
                    <a:pt x="6949" y="479251"/>
                  </a:cubicBezTo>
                  <a:lnTo>
                    <a:pt x="0" y="444704"/>
                  </a:lnTo>
                  <a:lnTo>
                    <a:pt x="6949" y="410158"/>
                  </a:lnTo>
                  <a:cubicBezTo>
                    <a:pt x="15899" y="388922"/>
                    <a:pt x="32851" y="371909"/>
                    <a:pt x="54012" y="362927"/>
                  </a:cubicBezTo>
                  <a:lnTo>
                    <a:pt x="87661" y="356108"/>
                  </a:lnTo>
                  <a:lnTo>
                    <a:pt x="62137" y="352235"/>
                  </a:lnTo>
                  <a:cubicBezTo>
                    <a:pt x="37214" y="344455"/>
                    <a:pt x="17018" y="325910"/>
                    <a:pt x="6950" y="302019"/>
                  </a:cubicBezTo>
                  <a:lnTo>
                    <a:pt x="0" y="267472"/>
                  </a:lnTo>
                  <a:lnTo>
                    <a:pt x="6949" y="232928"/>
                  </a:lnTo>
                  <a:cubicBezTo>
                    <a:pt x="20374" y="201072"/>
                    <a:pt x="51804" y="178720"/>
                    <a:pt x="88435" y="178720"/>
                  </a:cubicBezTo>
                  <a:lnTo>
                    <a:pt x="119390" y="178720"/>
                  </a:lnTo>
                  <a:lnTo>
                    <a:pt x="119394" y="176528"/>
                  </a:lnTo>
                  <a:lnTo>
                    <a:pt x="99540" y="173516"/>
                  </a:lnTo>
                  <a:cubicBezTo>
                    <a:pt x="74618" y="165737"/>
                    <a:pt x="54422" y="147191"/>
                    <a:pt x="44353" y="123299"/>
                  </a:cubicBezTo>
                  <a:lnTo>
                    <a:pt x="37403" y="88753"/>
                  </a:lnTo>
                  <a:lnTo>
                    <a:pt x="44353" y="54207"/>
                  </a:lnTo>
                  <a:cubicBezTo>
                    <a:pt x="54422" y="30316"/>
                    <a:pt x="74618" y="11770"/>
                    <a:pt x="99540" y="3990"/>
                  </a:cubicBezTo>
                  <a:lnTo>
                    <a:pt x="119639" y="940"/>
                  </a:lnTo>
                  <a:lnTo>
                    <a:pt x="119640" y="500"/>
                  </a:lnTo>
                  <a:lnTo>
                    <a:pt x="122514" y="504"/>
                  </a:lnTo>
                  <a:lnTo>
                    <a:pt x="125838" y="0"/>
                  </a:lnTo>
                  <a:lnTo>
                    <a:pt x="670455" y="0"/>
                  </a:lnTo>
                  <a:lnTo>
                    <a:pt x="670453" y="1271"/>
                  </a:lnTo>
                  <a:lnTo>
                    <a:pt x="1350017" y="2223"/>
                  </a:lnTo>
                  <a:cubicBezTo>
                    <a:pt x="1545414" y="2496"/>
                    <a:pt x="1703593" y="161119"/>
                    <a:pt x="1703319" y="35651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65" dirty="0">
                <a:ea typeface="微软雅黑" panose="020B0503020204020204" pitchFamily="34" charset="-122"/>
              </a:endParaRPr>
            </a:p>
          </p:txBody>
        </p:sp>
        <p:sp>
          <p:nvSpPr>
            <p:cNvPr id="27" name="任意多边形 26"/>
            <p:cNvSpPr/>
            <p:nvPr/>
          </p:nvSpPr>
          <p:spPr>
            <a:xfrm rot="21595188" flipH="1">
              <a:off x="14079180" y="5400283"/>
              <a:ext cx="166524" cy="129547"/>
            </a:xfrm>
            <a:custGeom>
              <a:avLst/>
              <a:gdLst>
                <a:gd name="connsiteX0" fmla="*/ 230760 w 230760"/>
                <a:gd name="connsiteY0" fmla="*/ 0 h 179519"/>
                <a:gd name="connsiteX1" fmla="*/ 0 w 230760"/>
                <a:gd name="connsiteY1" fmla="*/ 0 h 179519"/>
                <a:gd name="connsiteX2" fmla="*/ 115380 w 230760"/>
                <a:gd name="connsiteY2" fmla="*/ 179519 h 179519"/>
              </a:gdLst>
              <a:ahLst/>
              <a:cxnLst>
                <a:cxn ang="0">
                  <a:pos x="connsiteX0" y="connsiteY0"/>
                </a:cxn>
                <a:cxn ang="0">
                  <a:pos x="connsiteX1" y="connsiteY1"/>
                </a:cxn>
                <a:cxn ang="0">
                  <a:pos x="connsiteX2" y="connsiteY2"/>
                </a:cxn>
              </a:cxnLst>
              <a:rect l="l" t="t" r="r" b="b"/>
              <a:pathLst>
                <a:path w="230760" h="179519">
                  <a:moveTo>
                    <a:pt x="230760" y="0"/>
                  </a:moveTo>
                  <a:lnTo>
                    <a:pt x="0" y="0"/>
                  </a:lnTo>
                  <a:lnTo>
                    <a:pt x="115380" y="179519"/>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ea typeface="微软雅黑" panose="020B0503020204020204" pitchFamily="34" charset="-122"/>
              </a:endParaRPr>
            </a:p>
          </p:txBody>
        </p:sp>
        <p:sp>
          <p:nvSpPr>
            <p:cNvPr id="28" name="同侧圆角矩形 27"/>
            <p:cNvSpPr/>
            <p:nvPr/>
          </p:nvSpPr>
          <p:spPr>
            <a:xfrm>
              <a:off x="13808490" y="2924944"/>
              <a:ext cx="707595" cy="1584176"/>
            </a:xfrm>
            <a:prstGeom prst="round2SameRect">
              <a:avLst>
                <a:gd name="adj1" fmla="val 5000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999" tIns="41999" rIns="83999" bIns="41999" numCol="1" spcCol="0" rtlCol="0" fromWordArt="0" anchor="ctr" anchorCtr="0" forceAA="0" compatLnSpc="1">
              <a:noAutofit/>
            </a:bodyPr>
            <a:lstStyle/>
            <a:p>
              <a:pPr algn="ctr"/>
              <a:endParaRPr lang="zh-CN" altLang="en-US" sz="2025"/>
            </a:p>
          </p:txBody>
        </p:sp>
      </p:grpSp>
      <p:grpSp>
        <p:nvGrpSpPr>
          <p:cNvPr id="29" name="组合 28"/>
          <p:cNvGrpSpPr/>
          <p:nvPr/>
        </p:nvGrpSpPr>
        <p:grpSpPr>
          <a:xfrm>
            <a:off x="5247206" y="2923334"/>
            <a:ext cx="804125" cy="3710774"/>
            <a:chOff x="13806961" y="2254248"/>
            <a:chExt cx="709818" cy="3275582"/>
          </a:xfrm>
        </p:grpSpPr>
        <p:sp>
          <p:nvSpPr>
            <p:cNvPr id="31" name="任意多边形 30"/>
            <p:cNvSpPr/>
            <p:nvPr/>
          </p:nvSpPr>
          <p:spPr>
            <a:xfrm rot="21595188" flipH="1">
              <a:off x="13825075" y="4582693"/>
              <a:ext cx="690533" cy="947125"/>
            </a:xfrm>
            <a:custGeom>
              <a:avLst/>
              <a:gdLst>
                <a:gd name="connsiteX0" fmla="*/ 956905 w 956905"/>
                <a:gd name="connsiteY0" fmla="*/ 586325 h 1312478"/>
                <a:gd name="connsiteX1" fmla="*/ 956905 w 956905"/>
                <a:gd name="connsiteY1" fmla="*/ 523450 h 1312478"/>
                <a:gd name="connsiteX2" fmla="*/ 490194 w 956905"/>
                <a:gd name="connsiteY2" fmla="*/ 0 h 1312478"/>
                <a:gd name="connsiteX3" fmla="*/ 0 w 956905"/>
                <a:gd name="connsiteY3" fmla="*/ 549788 h 1312478"/>
                <a:gd name="connsiteX4" fmla="*/ 490194 w 956905"/>
                <a:gd name="connsiteY4" fmla="*/ 1312478 h 1312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6905" h="1312478">
                  <a:moveTo>
                    <a:pt x="956905" y="586325"/>
                  </a:moveTo>
                  <a:lnTo>
                    <a:pt x="956905" y="523450"/>
                  </a:lnTo>
                  <a:lnTo>
                    <a:pt x="490194" y="0"/>
                  </a:lnTo>
                  <a:lnTo>
                    <a:pt x="0" y="549788"/>
                  </a:lnTo>
                  <a:lnTo>
                    <a:pt x="490194" y="1312478"/>
                  </a:lnTo>
                  <a:close/>
                </a:path>
              </a:pathLst>
            </a:custGeom>
            <a:solidFill>
              <a:schemeClr val="bg1">
                <a:lumMod val="6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ea typeface="微软雅黑" panose="020B0503020204020204" pitchFamily="34" charset="-122"/>
              </a:endParaRPr>
            </a:p>
          </p:txBody>
        </p:sp>
        <p:sp>
          <p:nvSpPr>
            <p:cNvPr id="32" name="任意多边形 31"/>
            <p:cNvSpPr/>
            <p:nvPr/>
          </p:nvSpPr>
          <p:spPr>
            <a:xfrm rot="16195188">
              <a:off x="13310210" y="3869312"/>
              <a:ext cx="1703319" cy="709818"/>
            </a:xfrm>
            <a:custGeom>
              <a:avLst/>
              <a:gdLst>
                <a:gd name="connsiteX0" fmla="*/ 1703319 w 1703319"/>
                <a:gd name="connsiteY0" fmla="*/ 356516 h 709818"/>
                <a:gd name="connsiteX1" fmla="*/ 1349026 w 1703319"/>
                <a:gd name="connsiteY1" fmla="*/ 709818 h 709818"/>
                <a:gd name="connsiteX2" fmla="*/ 669466 w 1703319"/>
                <a:gd name="connsiteY2" fmla="*/ 708866 h 709818"/>
                <a:gd name="connsiteX3" fmla="*/ 669466 w 1703319"/>
                <a:gd name="connsiteY3" fmla="*/ 709200 h 709818"/>
                <a:gd name="connsiteX4" fmla="*/ 125096 w 1703319"/>
                <a:gd name="connsiteY4" fmla="*/ 709199 h 709818"/>
                <a:gd name="connsiteX5" fmla="*/ 43611 w 1703319"/>
                <a:gd name="connsiteY5" fmla="*/ 654992 h 709818"/>
                <a:gd name="connsiteX6" fmla="*/ 36661 w 1703319"/>
                <a:gd name="connsiteY6" fmla="*/ 620446 h 709818"/>
                <a:gd name="connsiteX7" fmla="*/ 43611 w 1703319"/>
                <a:gd name="connsiteY7" fmla="*/ 585900 h 709818"/>
                <a:gd name="connsiteX8" fmla="*/ 90674 w 1703319"/>
                <a:gd name="connsiteY8" fmla="*/ 538667 h 709818"/>
                <a:gd name="connsiteX9" fmla="*/ 116386 w 1703319"/>
                <a:gd name="connsiteY9" fmla="*/ 533457 h 709818"/>
                <a:gd name="connsiteX10" fmla="*/ 88434 w 1703319"/>
                <a:gd name="connsiteY10" fmla="*/ 533457 h 709818"/>
                <a:gd name="connsiteX11" fmla="*/ 6949 w 1703319"/>
                <a:gd name="connsiteY11" fmla="*/ 479251 h 709818"/>
                <a:gd name="connsiteX12" fmla="*/ 0 w 1703319"/>
                <a:gd name="connsiteY12" fmla="*/ 444704 h 709818"/>
                <a:gd name="connsiteX13" fmla="*/ 6949 w 1703319"/>
                <a:gd name="connsiteY13" fmla="*/ 410158 h 709818"/>
                <a:gd name="connsiteX14" fmla="*/ 54012 w 1703319"/>
                <a:gd name="connsiteY14" fmla="*/ 362927 h 709818"/>
                <a:gd name="connsiteX15" fmla="*/ 87661 w 1703319"/>
                <a:gd name="connsiteY15" fmla="*/ 356108 h 709818"/>
                <a:gd name="connsiteX16" fmla="*/ 62137 w 1703319"/>
                <a:gd name="connsiteY16" fmla="*/ 352235 h 709818"/>
                <a:gd name="connsiteX17" fmla="*/ 6950 w 1703319"/>
                <a:gd name="connsiteY17" fmla="*/ 302019 h 709818"/>
                <a:gd name="connsiteX18" fmla="*/ 0 w 1703319"/>
                <a:gd name="connsiteY18" fmla="*/ 267472 h 709818"/>
                <a:gd name="connsiteX19" fmla="*/ 6949 w 1703319"/>
                <a:gd name="connsiteY19" fmla="*/ 232928 h 709818"/>
                <a:gd name="connsiteX20" fmla="*/ 88435 w 1703319"/>
                <a:gd name="connsiteY20" fmla="*/ 178720 h 709818"/>
                <a:gd name="connsiteX21" fmla="*/ 119390 w 1703319"/>
                <a:gd name="connsiteY21" fmla="*/ 178720 h 709818"/>
                <a:gd name="connsiteX22" fmla="*/ 119394 w 1703319"/>
                <a:gd name="connsiteY22" fmla="*/ 176528 h 709818"/>
                <a:gd name="connsiteX23" fmla="*/ 99540 w 1703319"/>
                <a:gd name="connsiteY23" fmla="*/ 173516 h 709818"/>
                <a:gd name="connsiteX24" fmla="*/ 44353 w 1703319"/>
                <a:gd name="connsiteY24" fmla="*/ 123299 h 709818"/>
                <a:gd name="connsiteX25" fmla="*/ 37403 w 1703319"/>
                <a:gd name="connsiteY25" fmla="*/ 88753 h 709818"/>
                <a:gd name="connsiteX26" fmla="*/ 44353 w 1703319"/>
                <a:gd name="connsiteY26" fmla="*/ 54207 h 709818"/>
                <a:gd name="connsiteX27" fmla="*/ 99540 w 1703319"/>
                <a:gd name="connsiteY27" fmla="*/ 3990 h 709818"/>
                <a:gd name="connsiteX28" fmla="*/ 119639 w 1703319"/>
                <a:gd name="connsiteY28" fmla="*/ 940 h 709818"/>
                <a:gd name="connsiteX29" fmla="*/ 119640 w 1703319"/>
                <a:gd name="connsiteY29" fmla="*/ 500 h 709818"/>
                <a:gd name="connsiteX30" fmla="*/ 122514 w 1703319"/>
                <a:gd name="connsiteY30" fmla="*/ 504 h 709818"/>
                <a:gd name="connsiteX31" fmla="*/ 125838 w 1703319"/>
                <a:gd name="connsiteY31" fmla="*/ 0 h 709818"/>
                <a:gd name="connsiteX32" fmla="*/ 670455 w 1703319"/>
                <a:gd name="connsiteY32" fmla="*/ 0 h 709818"/>
                <a:gd name="connsiteX33" fmla="*/ 670453 w 1703319"/>
                <a:gd name="connsiteY33" fmla="*/ 1271 h 709818"/>
                <a:gd name="connsiteX34" fmla="*/ 1350017 w 1703319"/>
                <a:gd name="connsiteY34" fmla="*/ 2223 h 709818"/>
                <a:gd name="connsiteX35" fmla="*/ 1703319 w 1703319"/>
                <a:gd name="connsiteY35" fmla="*/ 356516 h 70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03319" h="709818">
                  <a:moveTo>
                    <a:pt x="1703319" y="356516"/>
                  </a:moveTo>
                  <a:cubicBezTo>
                    <a:pt x="1703046" y="551912"/>
                    <a:pt x="1544423" y="710091"/>
                    <a:pt x="1349026" y="709818"/>
                  </a:cubicBezTo>
                  <a:lnTo>
                    <a:pt x="669466" y="708866"/>
                  </a:lnTo>
                  <a:lnTo>
                    <a:pt x="669466" y="709200"/>
                  </a:lnTo>
                  <a:lnTo>
                    <a:pt x="125096" y="709199"/>
                  </a:lnTo>
                  <a:cubicBezTo>
                    <a:pt x="88466" y="709198"/>
                    <a:pt x="57036" y="686846"/>
                    <a:pt x="43611" y="654992"/>
                  </a:cubicBezTo>
                  <a:lnTo>
                    <a:pt x="36661" y="620446"/>
                  </a:lnTo>
                  <a:lnTo>
                    <a:pt x="43611" y="585900"/>
                  </a:lnTo>
                  <a:cubicBezTo>
                    <a:pt x="52561" y="564663"/>
                    <a:pt x="69513" y="547651"/>
                    <a:pt x="90674" y="538667"/>
                  </a:cubicBezTo>
                  <a:lnTo>
                    <a:pt x="116386" y="533457"/>
                  </a:lnTo>
                  <a:lnTo>
                    <a:pt x="88434" y="533457"/>
                  </a:lnTo>
                  <a:cubicBezTo>
                    <a:pt x="51804" y="533458"/>
                    <a:pt x="20374" y="511106"/>
                    <a:pt x="6949" y="479251"/>
                  </a:cubicBezTo>
                  <a:lnTo>
                    <a:pt x="0" y="444704"/>
                  </a:lnTo>
                  <a:lnTo>
                    <a:pt x="6949" y="410158"/>
                  </a:lnTo>
                  <a:cubicBezTo>
                    <a:pt x="15899" y="388922"/>
                    <a:pt x="32851" y="371909"/>
                    <a:pt x="54012" y="362927"/>
                  </a:cubicBezTo>
                  <a:lnTo>
                    <a:pt x="87661" y="356108"/>
                  </a:lnTo>
                  <a:lnTo>
                    <a:pt x="62137" y="352235"/>
                  </a:lnTo>
                  <a:cubicBezTo>
                    <a:pt x="37214" y="344455"/>
                    <a:pt x="17018" y="325910"/>
                    <a:pt x="6950" y="302019"/>
                  </a:cubicBezTo>
                  <a:lnTo>
                    <a:pt x="0" y="267472"/>
                  </a:lnTo>
                  <a:lnTo>
                    <a:pt x="6949" y="232928"/>
                  </a:lnTo>
                  <a:cubicBezTo>
                    <a:pt x="20374" y="201072"/>
                    <a:pt x="51804" y="178720"/>
                    <a:pt x="88435" y="178720"/>
                  </a:cubicBezTo>
                  <a:lnTo>
                    <a:pt x="119390" y="178720"/>
                  </a:lnTo>
                  <a:lnTo>
                    <a:pt x="119394" y="176528"/>
                  </a:lnTo>
                  <a:lnTo>
                    <a:pt x="99540" y="173516"/>
                  </a:lnTo>
                  <a:cubicBezTo>
                    <a:pt x="74618" y="165737"/>
                    <a:pt x="54422" y="147191"/>
                    <a:pt x="44353" y="123299"/>
                  </a:cubicBezTo>
                  <a:lnTo>
                    <a:pt x="37403" y="88753"/>
                  </a:lnTo>
                  <a:lnTo>
                    <a:pt x="44353" y="54207"/>
                  </a:lnTo>
                  <a:cubicBezTo>
                    <a:pt x="54422" y="30316"/>
                    <a:pt x="74618" y="11770"/>
                    <a:pt x="99540" y="3990"/>
                  </a:cubicBezTo>
                  <a:lnTo>
                    <a:pt x="119639" y="940"/>
                  </a:lnTo>
                  <a:lnTo>
                    <a:pt x="119640" y="500"/>
                  </a:lnTo>
                  <a:lnTo>
                    <a:pt x="122514" y="504"/>
                  </a:lnTo>
                  <a:lnTo>
                    <a:pt x="125838" y="0"/>
                  </a:lnTo>
                  <a:lnTo>
                    <a:pt x="670455" y="0"/>
                  </a:lnTo>
                  <a:lnTo>
                    <a:pt x="670453" y="1271"/>
                  </a:lnTo>
                  <a:lnTo>
                    <a:pt x="1350017" y="2223"/>
                  </a:lnTo>
                  <a:cubicBezTo>
                    <a:pt x="1545414" y="2496"/>
                    <a:pt x="1703593" y="161119"/>
                    <a:pt x="1703319" y="356516"/>
                  </a:cubicBez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65" dirty="0">
                <a:ea typeface="微软雅黑" panose="020B0503020204020204" pitchFamily="34" charset="-122"/>
              </a:endParaRPr>
            </a:p>
          </p:txBody>
        </p:sp>
        <p:sp>
          <p:nvSpPr>
            <p:cNvPr id="33" name="任意多边形 32"/>
            <p:cNvSpPr/>
            <p:nvPr/>
          </p:nvSpPr>
          <p:spPr>
            <a:xfrm rot="21595188" flipH="1">
              <a:off x="14079180" y="5400283"/>
              <a:ext cx="166524" cy="129547"/>
            </a:xfrm>
            <a:custGeom>
              <a:avLst/>
              <a:gdLst>
                <a:gd name="connsiteX0" fmla="*/ 230760 w 230760"/>
                <a:gd name="connsiteY0" fmla="*/ 0 h 179519"/>
                <a:gd name="connsiteX1" fmla="*/ 0 w 230760"/>
                <a:gd name="connsiteY1" fmla="*/ 0 h 179519"/>
                <a:gd name="connsiteX2" fmla="*/ 115380 w 230760"/>
                <a:gd name="connsiteY2" fmla="*/ 179519 h 179519"/>
              </a:gdLst>
              <a:ahLst/>
              <a:cxnLst>
                <a:cxn ang="0">
                  <a:pos x="connsiteX0" y="connsiteY0"/>
                </a:cxn>
                <a:cxn ang="0">
                  <a:pos x="connsiteX1" y="connsiteY1"/>
                </a:cxn>
                <a:cxn ang="0">
                  <a:pos x="connsiteX2" y="connsiteY2"/>
                </a:cxn>
              </a:cxnLst>
              <a:rect l="l" t="t" r="r" b="b"/>
              <a:pathLst>
                <a:path w="230760" h="179519">
                  <a:moveTo>
                    <a:pt x="230760" y="0"/>
                  </a:moveTo>
                  <a:lnTo>
                    <a:pt x="0" y="0"/>
                  </a:lnTo>
                  <a:lnTo>
                    <a:pt x="115380" y="179519"/>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ea typeface="微软雅黑" panose="020B0503020204020204" pitchFamily="34" charset="-122"/>
              </a:endParaRPr>
            </a:p>
          </p:txBody>
        </p:sp>
        <p:sp>
          <p:nvSpPr>
            <p:cNvPr id="34" name="同侧圆角矩形 33"/>
            <p:cNvSpPr/>
            <p:nvPr/>
          </p:nvSpPr>
          <p:spPr>
            <a:xfrm>
              <a:off x="13808480" y="2254248"/>
              <a:ext cx="707595" cy="2254871"/>
            </a:xfrm>
            <a:prstGeom prst="round2SameRect">
              <a:avLst>
                <a:gd name="adj1" fmla="val 50000"/>
                <a:gd name="adj2" fmla="val 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999" tIns="41999" rIns="83999" bIns="41999" numCol="1" spcCol="0" rtlCol="0" fromWordArt="0" anchor="ctr" anchorCtr="0" forceAA="0" compatLnSpc="1">
              <a:noAutofit/>
            </a:bodyPr>
            <a:lstStyle/>
            <a:p>
              <a:pPr algn="ctr"/>
              <a:endParaRPr lang="zh-CN" altLang="en-US" sz="2025"/>
            </a:p>
          </p:txBody>
        </p:sp>
      </p:grpSp>
      <p:grpSp>
        <p:nvGrpSpPr>
          <p:cNvPr id="35" name="组合 34"/>
          <p:cNvGrpSpPr/>
          <p:nvPr/>
        </p:nvGrpSpPr>
        <p:grpSpPr>
          <a:xfrm>
            <a:off x="6124156" y="2923335"/>
            <a:ext cx="804124" cy="3710773"/>
            <a:chOff x="13806965" y="2924944"/>
            <a:chExt cx="709818" cy="2604886"/>
          </a:xfrm>
        </p:grpSpPr>
        <p:sp>
          <p:nvSpPr>
            <p:cNvPr id="36" name="任意多边形 35"/>
            <p:cNvSpPr/>
            <p:nvPr/>
          </p:nvSpPr>
          <p:spPr>
            <a:xfrm rot="21595188" flipH="1">
              <a:off x="13825075" y="4582693"/>
              <a:ext cx="690533" cy="947125"/>
            </a:xfrm>
            <a:custGeom>
              <a:avLst/>
              <a:gdLst>
                <a:gd name="connsiteX0" fmla="*/ 956905 w 956905"/>
                <a:gd name="connsiteY0" fmla="*/ 586325 h 1312478"/>
                <a:gd name="connsiteX1" fmla="*/ 956905 w 956905"/>
                <a:gd name="connsiteY1" fmla="*/ 523450 h 1312478"/>
                <a:gd name="connsiteX2" fmla="*/ 490194 w 956905"/>
                <a:gd name="connsiteY2" fmla="*/ 0 h 1312478"/>
                <a:gd name="connsiteX3" fmla="*/ 0 w 956905"/>
                <a:gd name="connsiteY3" fmla="*/ 549788 h 1312478"/>
                <a:gd name="connsiteX4" fmla="*/ 490194 w 956905"/>
                <a:gd name="connsiteY4" fmla="*/ 1312478 h 1312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6905" h="1312478">
                  <a:moveTo>
                    <a:pt x="956905" y="586325"/>
                  </a:moveTo>
                  <a:lnTo>
                    <a:pt x="956905" y="523450"/>
                  </a:lnTo>
                  <a:lnTo>
                    <a:pt x="490194" y="0"/>
                  </a:lnTo>
                  <a:lnTo>
                    <a:pt x="0" y="549788"/>
                  </a:lnTo>
                  <a:lnTo>
                    <a:pt x="490194" y="1312478"/>
                  </a:lnTo>
                  <a:close/>
                </a:path>
              </a:pathLst>
            </a:custGeom>
            <a:solidFill>
              <a:schemeClr val="bg1">
                <a:lumMod val="6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ea typeface="微软雅黑" panose="020B0503020204020204" pitchFamily="34" charset="-122"/>
              </a:endParaRPr>
            </a:p>
          </p:txBody>
        </p:sp>
        <p:sp>
          <p:nvSpPr>
            <p:cNvPr id="37" name="任意多边形 36"/>
            <p:cNvSpPr/>
            <p:nvPr/>
          </p:nvSpPr>
          <p:spPr>
            <a:xfrm rot="16195188">
              <a:off x="13310214" y="3869312"/>
              <a:ext cx="1703319" cy="709818"/>
            </a:xfrm>
            <a:custGeom>
              <a:avLst/>
              <a:gdLst>
                <a:gd name="connsiteX0" fmla="*/ 1703319 w 1703319"/>
                <a:gd name="connsiteY0" fmla="*/ 356516 h 709818"/>
                <a:gd name="connsiteX1" fmla="*/ 1349026 w 1703319"/>
                <a:gd name="connsiteY1" fmla="*/ 709818 h 709818"/>
                <a:gd name="connsiteX2" fmla="*/ 669466 w 1703319"/>
                <a:gd name="connsiteY2" fmla="*/ 708866 h 709818"/>
                <a:gd name="connsiteX3" fmla="*/ 669466 w 1703319"/>
                <a:gd name="connsiteY3" fmla="*/ 709200 h 709818"/>
                <a:gd name="connsiteX4" fmla="*/ 125096 w 1703319"/>
                <a:gd name="connsiteY4" fmla="*/ 709199 h 709818"/>
                <a:gd name="connsiteX5" fmla="*/ 43611 w 1703319"/>
                <a:gd name="connsiteY5" fmla="*/ 654992 h 709818"/>
                <a:gd name="connsiteX6" fmla="*/ 36661 w 1703319"/>
                <a:gd name="connsiteY6" fmla="*/ 620446 h 709818"/>
                <a:gd name="connsiteX7" fmla="*/ 43611 w 1703319"/>
                <a:gd name="connsiteY7" fmla="*/ 585900 h 709818"/>
                <a:gd name="connsiteX8" fmla="*/ 90674 w 1703319"/>
                <a:gd name="connsiteY8" fmla="*/ 538667 h 709818"/>
                <a:gd name="connsiteX9" fmla="*/ 116386 w 1703319"/>
                <a:gd name="connsiteY9" fmla="*/ 533457 h 709818"/>
                <a:gd name="connsiteX10" fmla="*/ 88434 w 1703319"/>
                <a:gd name="connsiteY10" fmla="*/ 533457 h 709818"/>
                <a:gd name="connsiteX11" fmla="*/ 6949 w 1703319"/>
                <a:gd name="connsiteY11" fmla="*/ 479251 h 709818"/>
                <a:gd name="connsiteX12" fmla="*/ 0 w 1703319"/>
                <a:gd name="connsiteY12" fmla="*/ 444704 h 709818"/>
                <a:gd name="connsiteX13" fmla="*/ 6949 w 1703319"/>
                <a:gd name="connsiteY13" fmla="*/ 410158 h 709818"/>
                <a:gd name="connsiteX14" fmla="*/ 54012 w 1703319"/>
                <a:gd name="connsiteY14" fmla="*/ 362927 h 709818"/>
                <a:gd name="connsiteX15" fmla="*/ 87661 w 1703319"/>
                <a:gd name="connsiteY15" fmla="*/ 356108 h 709818"/>
                <a:gd name="connsiteX16" fmla="*/ 62137 w 1703319"/>
                <a:gd name="connsiteY16" fmla="*/ 352235 h 709818"/>
                <a:gd name="connsiteX17" fmla="*/ 6950 w 1703319"/>
                <a:gd name="connsiteY17" fmla="*/ 302019 h 709818"/>
                <a:gd name="connsiteX18" fmla="*/ 0 w 1703319"/>
                <a:gd name="connsiteY18" fmla="*/ 267472 h 709818"/>
                <a:gd name="connsiteX19" fmla="*/ 6949 w 1703319"/>
                <a:gd name="connsiteY19" fmla="*/ 232928 h 709818"/>
                <a:gd name="connsiteX20" fmla="*/ 88435 w 1703319"/>
                <a:gd name="connsiteY20" fmla="*/ 178720 h 709818"/>
                <a:gd name="connsiteX21" fmla="*/ 119390 w 1703319"/>
                <a:gd name="connsiteY21" fmla="*/ 178720 h 709818"/>
                <a:gd name="connsiteX22" fmla="*/ 119394 w 1703319"/>
                <a:gd name="connsiteY22" fmla="*/ 176528 h 709818"/>
                <a:gd name="connsiteX23" fmla="*/ 99540 w 1703319"/>
                <a:gd name="connsiteY23" fmla="*/ 173516 h 709818"/>
                <a:gd name="connsiteX24" fmla="*/ 44353 w 1703319"/>
                <a:gd name="connsiteY24" fmla="*/ 123299 h 709818"/>
                <a:gd name="connsiteX25" fmla="*/ 37403 w 1703319"/>
                <a:gd name="connsiteY25" fmla="*/ 88753 h 709818"/>
                <a:gd name="connsiteX26" fmla="*/ 44353 w 1703319"/>
                <a:gd name="connsiteY26" fmla="*/ 54207 h 709818"/>
                <a:gd name="connsiteX27" fmla="*/ 99540 w 1703319"/>
                <a:gd name="connsiteY27" fmla="*/ 3990 h 709818"/>
                <a:gd name="connsiteX28" fmla="*/ 119639 w 1703319"/>
                <a:gd name="connsiteY28" fmla="*/ 940 h 709818"/>
                <a:gd name="connsiteX29" fmla="*/ 119640 w 1703319"/>
                <a:gd name="connsiteY29" fmla="*/ 500 h 709818"/>
                <a:gd name="connsiteX30" fmla="*/ 122514 w 1703319"/>
                <a:gd name="connsiteY30" fmla="*/ 504 h 709818"/>
                <a:gd name="connsiteX31" fmla="*/ 125838 w 1703319"/>
                <a:gd name="connsiteY31" fmla="*/ 0 h 709818"/>
                <a:gd name="connsiteX32" fmla="*/ 670455 w 1703319"/>
                <a:gd name="connsiteY32" fmla="*/ 0 h 709818"/>
                <a:gd name="connsiteX33" fmla="*/ 670453 w 1703319"/>
                <a:gd name="connsiteY33" fmla="*/ 1271 h 709818"/>
                <a:gd name="connsiteX34" fmla="*/ 1350017 w 1703319"/>
                <a:gd name="connsiteY34" fmla="*/ 2223 h 709818"/>
                <a:gd name="connsiteX35" fmla="*/ 1703319 w 1703319"/>
                <a:gd name="connsiteY35" fmla="*/ 356516 h 70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03319" h="709818">
                  <a:moveTo>
                    <a:pt x="1703319" y="356516"/>
                  </a:moveTo>
                  <a:cubicBezTo>
                    <a:pt x="1703046" y="551912"/>
                    <a:pt x="1544423" y="710091"/>
                    <a:pt x="1349026" y="709818"/>
                  </a:cubicBezTo>
                  <a:lnTo>
                    <a:pt x="669466" y="708866"/>
                  </a:lnTo>
                  <a:lnTo>
                    <a:pt x="669466" y="709200"/>
                  </a:lnTo>
                  <a:lnTo>
                    <a:pt x="125096" y="709199"/>
                  </a:lnTo>
                  <a:cubicBezTo>
                    <a:pt x="88466" y="709198"/>
                    <a:pt x="57036" y="686846"/>
                    <a:pt x="43611" y="654992"/>
                  </a:cubicBezTo>
                  <a:lnTo>
                    <a:pt x="36661" y="620446"/>
                  </a:lnTo>
                  <a:lnTo>
                    <a:pt x="43611" y="585900"/>
                  </a:lnTo>
                  <a:cubicBezTo>
                    <a:pt x="52561" y="564663"/>
                    <a:pt x="69513" y="547651"/>
                    <a:pt x="90674" y="538667"/>
                  </a:cubicBezTo>
                  <a:lnTo>
                    <a:pt x="116386" y="533457"/>
                  </a:lnTo>
                  <a:lnTo>
                    <a:pt x="88434" y="533457"/>
                  </a:lnTo>
                  <a:cubicBezTo>
                    <a:pt x="51804" y="533458"/>
                    <a:pt x="20374" y="511106"/>
                    <a:pt x="6949" y="479251"/>
                  </a:cubicBezTo>
                  <a:lnTo>
                    <a:pt x="0" y="444704"/>
                  </a:lnTo>
                  <a:lnTo>
                    <a:pt x="6949" y="410158"/>
                  </a:lnTo>
                  <a:cubicBezTo>
                    <a:pt x="15899" y="388922"/>
                    <a:pt x="32851" y="371909"/>
                    <a:pt x="54012" y="362927"/>
                  </a:cubicBezTo>
                  <a:lnTo>
                    <a:pt x="87661" y="356108"/>
                  </a:lnTo>
                  <a:lnTo>
                    <a:pt x="62137" y="352235"/>
                  </a:lnTo>
                  <a:cubicBezTo>
                    <a:pt x="37214" y="344455"/>
                    <a:pt x="17018" y="325910"/>
                    <a:pt x="6950" y="302019"/>
                  </a:cubicBezTo>
                  <a:lnTo>
                    <a:pt x="0" y="267472"/>
                  </a:lnTo>
                  <a:lnTo>
                    <a:pt x="6949" y="232928"/>
                  </a:lnTo>
                  <a:cubicBezTo>
                    <a:pt x="20374" y="201072"/>
                    <a:pt x="51804" y="178720"/>
                    <a:pt x="88435" y="178720"/>
                  </a:cubicBezTo>
                  <a:lnTo>
                    <a:pt x="119390" y="178720"/>
                  </a:lnTo>
                  <a:lnTo>
                    <a:pt x="119394" y="176528"/>
                  </a:lnTo>
                  <a:lnTo>
                    <a:pt x="99540" y="173516"/>
                  </a:lnTo>
                  <a:cubicBezTo>
                    <a:pt x="74618" y="165737"/>
                    <a:pt x="54422" y="147191"/>
                    <a:pt x="44353" y="123299"/>
                  </a:cubicBezTo>
                  <a:lnTo>
                    <a:pt x="37403" y="88753"/>
                  </a:lnTo>
                  <a:lnTo>
                    <a:pt x="44353" y="54207"/>
                  </a:lnTo>
                  <a:cubicBezTo>
                    <a:pt x="54422" y="30316"/>
                    <a:pt x="74618" y="11770"/>
                    <a:pt x="99540" y="3990"/>
                  </a:cubicBezTo>
                  <a:lnTo>
                    <a:pt x="119639" y="940"/>
                  </a:lnTo>
                  <a:lnTo>
                    <a:pt x="119640" y="500"/>
                  </a:lnTo>
                  <a:lnTo>
                    <a:pt x="122514" y="504"/>
                  </a:lnTo>
                  <a:lnTo>
                    <a:pt x="125838" y="0"/>
                  </a:lnTo>
                  <a:lnTo>
                    <a:pt x="670455" y="0"/>
                  </a:lnTo>
                  <a:lnTo>
                    <a:pt x="670453" y="1271"/>
                  </a:lnTo>
                  <a:lnTo>
                    <a:pt x="1350017" y="2223"/>
                  </a:lnTo>
                  <a:cubicBezTo>
                    <a:pt x="1545414" y="2496"/>
                    <a:pt x="1703593" y="161119"/>
                    <a:pt x="1703319" y="35651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65" dirty="0">
                <a:ea typeface="微软雅黑" panose="020B0503020204020204" pitchFamily="34" charset="-122"/>
              </a:endParaRPr>
            </a:p>
          </p:txBody>
        </p:sp>
        <p:sp>
          <p:nvSpPr>
            <p:cNvPr id="38" name="任意多边形 37"/>
            <p:cNvSpPr/>
            <p:nvPr/>
          </p:nvSpPr>
          <p:spPr>
            <a:xfrm rot="21595188" flipH="1">
              <a:off x="14079180" y="5400283"/>
              <a:ext cx="166524" cy="129547"/>
            </a:xfrm>
            <a:custGeom>
              <a:avLst/>
              <a:gdLst>
                <a:gd name="connsiteX0" fmla="*/ 230760 w 230760"/>
                <a:gd name="connsiteY0" fmla="*/ 0 h 179519"/>
                <a:gd name="connsiteX1" fmla="*/ 0 w 230760"/>
                <a:gd name="connsiteY1" fmla="*/ 0 h 179519"/>
                <a:gd name="connsiteX2" fmla="*/ 115380 w 230760"/>
                <a:gd name="connsiteY2" fmla="*/ 179519 h 179519"/>
              </a:gdLst>
              <a:ahLst/>
              <a:cxnLst>
                <a:cxn ang="0">
                  <a:pos x="connsiteX0" y="connsiteY0"/>
                </a:cxn>
                <a:cxn ang="0">
                  <a:pos x="connsiteX1" y="connsiteY1"/>
                </a:cxn>
                <a:cxn ang="0">
                  <a:pos x="connsiteX2" y="connsiteY2"/>
                </a:cxn>
              </a:cxnLst>
              <a:rect l="l" t="t" r="r" b="b"/>
              <a:pathLst>
                <a:path w="230760" h="179519">
                  <a:moveTo>
                    <a:pt x="230760" y="0"/>
                  </a:moveTo>
                  <a:lnTo>
                    <a:pt x="0" y="0"/>
                  </a:lnTo>
                  <a:lnTo>
                    <a:pt x="115380" y="179519"/>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ea typeface="微软雅黑" panose="020B0503020204020204" pitchFamily="34" charset="-122"/>
              </a:endParaRPr>
            </a:p>
          </p:txBody>
        </p:sp>
        <p:sp>
          <p:nvSpPr>
            <p:cNvPr id="39" name="同侧圆角矩形 38"/>
            <p:cNvSpPr/>
            <p:nvPr/>
          </p:nvSpPr>
          <p:spPr>
            <a:xfrm>
              <a:off x="13808490" y="2924944"/>
              <a:ext cx="707595" cy="1584176"/>
            </a:xfrm>
            <a:prstGeom prst="round2SameRect">
              <a:avLst>
                <a:gd name="adj1" fmla="val 5000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999" tIns="41999" rIns="83999" bIns="41999" numCol="1" spcCol="0" rtlCol="0" fromWordArt="0" anchor="ctr" anchorCtr="0" forceAA="0" compatLnSpc="1">
              <a:noAutofit/>
            </a:bodyPr>
            <a:lstStyle/>
            <a:p>
              <a:pPr algn="ctr"/>
              <a:endParaRPr lang="zh-CN" altLang="en-US" sz="2025"/>
            </a:p>
          </p:txBody>
        </p:sp>
      </p:grpSp>
      <p:grpSp>
        <p:nvGrpSpPr>
          <p:cNvPr id="40" name="组合 39"/>
          <p:cNvGrpSpPr/>
          <p:nvPr/>
        </p:nvGrpSpPr>
        <p:grpSpPr>
          <a:xfrm>
            <a:off x="7001118" y="3971992"/>
            <a:ext cx="804124" cy="2662115"/>
            <a:chOff x="13806965" y="2924944"/>
            <a:chExt cx="709818" cy="2604886"/>
          </a:xfrm>
        </p:grpSpPr>
        <p:sp>
          <p:nvSpPr>
            <p:cNvPr id="41" name="任意多边形 40"/>
            <p:cNvSpPr/>
            <p:nvPr/>
          </p:nvSpPr>
          <p:spPr>
            <a:xfrm rot="21595188" flipH="1">
              <a:off x="13825075" y="4582693"/>
              <a:ext cx="690533" cy="947125"/>
            </a:xfrm>
            <a:custGeom>
              <a:avLst/>
              <a:gdLst>
                <a:gd name="connsiteX0" fmla="*/ 956905 w 956905"/>
                <a:gd name="connsiteY0" fmla="*/ 586325 h 1312478"/>
                <a:gd name="connsiteX1" fmla="*/ 956905 w 956905"/>
                <a:gd name="connsiteY1" fmla="*/ 523450 h 1312478"/>
                <a:gd name="connsiteX2" fmla="*/ 490194 w 956905"/>
                <a:gd name="connsiteY2" fmla="*/ 0 h 1312478"/>
                <a:gd name="connsiteX3" fmla="*/ 0 w 956905"/>
                <a:gd name="connsiteY3" fmla="*/ 549788 h 1312478"/>
                <a:gd name="connsiteX4" fmla="*/ 490194 w 956905"/>
                <a:gd name="connsiteY4" fmla="*/ 1312478 h 1312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6905" h="1312478">
                  <a:moveTo>
                    <a:pt x="956905" y="586325"/>
                  </a:moveTo>
                  <a:lnTo>
                    <a:pt x="956905" y="523450"/>
                  </a:lnTo>
                  <a:lnTo>
                    <a:pt x="490194" y="0"/>
                  </a:lnTo>
                  <a:lnTo>
                    <a:pt x="0" y="549788"/>
                  </a:lnTo>
                  <a:lnTo>
                    <a:pt x="490194" y="1312478"/>
                  </a:lnTo>
                  <a:close/>
                </a:path>
              </a:pathLst>
            </a:custGeom>
            <a:solidFill>
              <a:schemeClr val="bg1">
                <a:lumMod val="6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ea typeface="微软雅黑" panose="020B0503020204020204" pitchFamily="34" charset="-122"/>
              </a:endParaRPr>
            </a:p>
          </p:txBody>
        </p:sp>
        <p:sp>
          <p:nvSpPr>
            <p:cNvPr id="42" name="任意多边形 41"/>
            <p:cNvSpPr/>
            <p:nvPr/>
          </p:nvSpPr>
          <p:spPr>
            <a:xfrm rot="16195188">
              <a:off x="13310214" y="3869312"/>
              <a:ext cx="1703319" cy="709818"/>
            </a:xfrm>
            <a:custGeom>
              <a:avLst/>
              <a:gdLst>
                <a:gd name="connsiteX0" fmla="*/ 1703319 w 1703319"/>
                <a:gd name="connsiteY0" fmla="*/ 356516 h 709818"/>
                <a:gd name="connsiteX1" fmla="*/ 1349026 w 1703319"/>
                <a:gd name="connsiteY1" fmla="*/ 709818 h 709818"/>
                <a:gd name="connsiteX2" fmla="*/ 669466 w 1703319"/>
                <a:gd name="connsiteY2" fmla="*/ 708866 h 709818"/>
                <a:gd name="connsiteX3" fmla="*/ 669466 w 1703319"/>
                <a:gd name="connsiteY3" fmla="*/ 709200 h 709818"/>
                <a:gd name="connsiteX4" fmla="*/ 125096 w 1703319"/>
                <a:gd name="connsiteY4" fmla="*/ 709199 h 709818"/>
                <a:gd name="connsiteX5" fmla="*/ 43611 w 1703319"/>
                <a:gd name="connsiteY5" fmla="*/ 654992 h 709818"/>
                <a:gd name="connsiteX6" fmla="*/ 36661 w 1703319"/>
                <a:gd name="connsiteY6" fmla="*/ 620446 h 709818"/>
                <a:gd name="connsiteX7" fmla="*/ 43611 w 1703319"/>
                <a:gd name="connsiteY7" fmla="*/ 585900 h 709818"/>
                <a:gd name="connsiteX8" fmla="*/ 90674 w 1703319"/>
                <a:gd name="connsiteY8" fmla="*/ 538667 h 709818"/>
                <a:gd name="connsiteX9" fmla="*/ 116386 w 1703319"/>
                <a:gd name="connsiteY9" fmla="*/ 533457 h 709818"/>
                <a:gd name="connsiteX10" fmla="*/ 88434 w 1703319"/>
                <a:gd name="connsiteY10" fmla="*/ 533457 h 709818"/>
                <a:gd name="connsiteX11" fmla="*/ 6949 w 1703319"/>
                <a:gd name="connsiteY11" fmla="*/ 479251 h 709818"/>
                <a:gd name="connsiteX12" fmla="*/ 0 w 1703319"/>
                <a:gd name="connsiteY12" fmla="*/ 444704 h 709818"/>
                <a:gd name="connsiteX13" fmla="*/ 6949 w 1703319"/>
                <a:gd name="connsiteY13" fmla="*/ 410158 h 709818"/>
                <a:gd name="connsiteX14" fmla="*/ 54012 w 1703319"/>
                <a:gd name="connsiteY14" fmla="*/ 362927 h 709818"/>
                <a:gd name="connsiteX15" fmla="*/ 87661 w 1703319"/>
                <a:gd name="connsiteY15" fmla="*/ 356108 h 709818"/>
                <a:gd name="connsiteX16" fmla="*/ 62137 w 1703319"/>
                <a:gd name="connsiteY16" fmla="*/ 352235 h 709818"/>
                <a:gd name="connsiteX17" fmla="*/ 6950 w 1703319"/>
                <a:gd name="connsiteY17" fmla="*/ 302019 h 709818"/>
                <a:gd name="connsiteX18" fmla="*/ 0 w 1703319"/>
                <a:gd name="connsiteY18" fmla="*/ 267472 h 709818"/>
                <a:gd name="connsiteX19" fmla="*/ 6949 w 1703319"/>
                <a:gd name="connsiteY19" fmla="*/ 232928 h 709818"/>
                <a:gd name="connsiteX20" fmla="*/ 88435 w 1703319"/>
                <a:gd name="connsiteY20" fmla="*/ 178720 h 709818"/>
                <a:gd name="connsiteX21" fmla="*/ 119390 w 1703319"/>
                <a:gd name="connsiteY21" fmla="*/ 178720 h 709818"/>
                <a:gd name="connsiteX22" fmla="*/ 119394 w 1703319"/>
                <a:gd name="connsiteY22" fmla="*/ 176528 h 709818"/>
                <a:gd name="connsiteX23" fmla="*/ 99540 w 1703319"/>
                <a:gd name="connsiteY23" fmla="*/ 173516 h 709818"/>
                <a:gd name="connsiteX24" fmla="*/ 44353 w 1703319"/>
                <a:gd name="connsiteY24" fmla="*/ 123299 h 709818"/>
                <a:gd name="connsiteX25" fmla="*/ 37403 w 1703319"/>
                <a:gd name="connsiteY25" fmla="*/ 88753 h 709818"/>
                <a:gd name="connsiteX26" fmla="*/ 44353 w 1703319"/>
                <a:gd name="connsiteY26" fmla="*/ 54207 h 709818"/>
                <a:gd name="connsiteX27" fmla="*/ 99540 w 1703319"/>
                <a:gd name="connsiteY27" fmla="*/ 3990 h 709818"/>
                <a:gd name="connsiteX28" fmla="*/ 119639 w 1703319"/>
                <a:gd name="connsiteY28" fmla="*/ 940 h 709818"/>
                <a:gd name="connsiteX29" fmla="*/ 119640 w 1703319"/>
                <a:gd name="connsiteY29" fmla="*/ 500 h 709818"/>
                <a:gd name="connsiteX30" fmla="*/ 122514 w 1703319"/>
                <a:gd name="connsiteY30" fmla="*/ 504 h 709818"/>
                <a:gd name="connsiteX31" fmla="*/ 125838 w 1703319"/>
                <a:gd name="connsiteY31" fmla="*/ 0 h 709818"/>
                <a:gd name="connsiteX32" fmla="*/ 670455 w 1703319"/>
                <a:gd name="connsiteY32" fmla="*/ 0 h 709818"/>
                <a:gd name="connsiteX33" fmla="*/ 670453 w 1703319"/>
                <a:gd name="connsiteY33" fmla="*/ 1271 h 709818"/>
                <a:gd name="connsiteX34" fmla="*/ 1350017 w 1703319"/>
                <a:gd name="connsiteY34" fmla="*/ 2223 h 709818"/>
                <a:gd name="connsiteX35" fmla="*/ 1703319 w 1703319"/>
                <a:gd name="connsiteY35" fmla="*/ 356516 h 70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03319" h="709818">
                  <a:moveTo>
                    <a:pt x="1703319" y="356516"/>
                  </a:moveTo>
                  <a:cubicBezTo>
                    <a:pt x="1703046" y="551912"/>
                    <a:pt x="1544423" y="710091"/>
                    <a:pt x="1349026" y="709818"/>
                  </a:cubicBezTo>
                  <a:lnTo>
                    <a:pt x="669466" y="708866"/>
                  </a:lnTo>
                  <a:lnTo>
                    <a:pt x="669466" y="709200"/>
                  </a:lnTo>
                  <a:lnTo>
                    <a:pt x="125096" y="709199"/>
                  </a:lnTo>
                  <a:cubicBezTo>
                    <a:pt x="88466" y="709198"/>
                    <a:pt x="57036" y="686846"/>
                    <a:pt x="43611" y="654992"/>
                  </a:cubicBezTo>
                  <a:lnTo>
                    <a:pt x="36661" y="620446"/>
                  </a:lnTo>
                  <a:lnTo>
                    <a:pt x="43611" y="585900"/>
                  </a:lnTo>
                  <a:cubicBezTo>
                    <a:pt x="52561" y="564663"/>
                    <a:pt x="69513" y="547651"/>
                    <a:pt x="90674" y="538667"/>
                  </a:cubicBezTo>
                  <a:lnTo>
                    <a:pt x="116386" y="533457"/>
                  </a:lnTo>
                  <a:lnTo>
                    <a:pt x="88434" y="533457"/>
                  </a:lnTo>
                  <a:cubicBezTo>
                    <a:pt x="51804" y="533458"/>
                    <a:pt x="20374" y="511106"/>
                    <a:pt x="6949" y="479251"/>
                  </a:cubicBezTo>
                  <a:lnTo>
                    <a:pt x="0" y="444704"/>
                  </a:lnTo>
                  <a:lnTo>
                    <a:pt x="6949" y="410158"/>
                  </a:lnTo>
                  <a:cubicBezTo>
                    <a:pt x="15899" y="388922"/>
                    <a:pt x="32851" y="371909"/>
                    <a:pt x="54012" y="362927"/>
                  </a:cubicBezTo>
                  <a:lnTo>
                    <a:pt x="87661" y="356108"/>
                  </a:lnTo>
                  <a:lnTo>
                    <a:pt x="62137" y="352235"/>
                  </a:lnTo>
                  <a:cubicBezTo>
                    <a:pt x="37214" y="344455"/>
                    <a:pt x="17018" y="325910"/>
                    <a:pt x="6950" y="302019"/>
                  </a:cubicBezTo>
                  <a:lnTo>
                    <a:pt x="0" y="267472"/>
                  </a:lnTo>
                  <a:lnTo>
                    <a:pt x="6949" y="232928"/>
                  </a:lnTo>
                  <a:cubicBezTo>
                    <a:pt x="20374" y="201072"/>
                    <a:pt x="51804" y="178720"/>
                    <a:pt x="88435" y="178720"/>
                  </a:cubicBezTo>
                  <a:lnTo>
                    <a:pt x="119390" y="178720"/>
                  </a:lnTo>
                  <a:lnTo>
                    <a:pt x="119394" y="176528"/>
                  </a:lnTo>
                  <a:lnTo>
                    <a:pt x="99540" y="173516"/>
                  </a:lnTo>
                  <a:cubicBezTo>
                    <a:pt x="74618" y="165737"/>
                    <a:pt x="54422" y="147191"/>
                    <a:pt x="44353" y="123299"/>
                  </a:cubicBezTo>
                  <a:lnTo>
                    <a:pt x="37403" y="88753"/>
                  </a:lnTo>
                  <a:lnTo>
                    <a:pt x="44353" y="54207"/>
                  </a:lnTo>
                  <a:cubicBezTo>
                    <a:pt x="54422" y="30316"/>
                    <a:pt x="74618" y="11770"/>
                    <a:pt x="99540" y="3990"/>
                  </a:cubicBezTo>
                  <a:lnTo>
                    <a:pt x="119639" y="940"/>
                  </a:lnTo>
                  <a:lnTo>
                    <a:pt x="119640" y="500"/>
                  </a:lnTo>
                  <a:lnTo>
                    <a:pt x="122514" y="504"/>
                  </a:lnTo>
                  <a:lnTo>
                    <a:pt x="125838" y="0"/>
                  </a:lnTo>
                  <a:lnTo>
                    <a:pt x="670455" y="0"/>
                  </a:lnTo>
                  <a:lnTo>
                    <a:pt x="670453" y="1271"/>
                  </a:lnTo>
                  <a:lnTo>
                    <a:pt x="1350017" y="2223"/>
                  </a:lnTo>
                  <a:cubicBezTo>
                    <a:pt x="1545414" y="2496"/>
                    <a:pt x="1703593" y="161119"/>
                    <a:pt x="1703319" y="356516"/>
                  </a:cubicBez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65" dirty="0">
                <a:ea typeface="微软雅黑" panose="020B0503020204020204" pitchFamily="34" charset="-122"/>
              </a:endParaRPr>
            </a:p>
          </p:txBody>
        </p:sp>
        <p:sp>
          <p:nvSpPr>
            <p:cNvPr id="43" name="任意多边形 42"/>
            <p:cNvSpPr/>
            <p:nvPr/>
          </p:nvSpPr>
          <p:spPr>
            <a:xfrm rot="21595188" flipH="1">
              <a:off x="14079180" y="5400283"/>
              <a:ext cx="166524" cy="129547"/>
            </a:xfrm>
            <a:custGeom>
              <a:avLst/>
              <a:gdLst>
                <a:gd name="connsiteX0" fmla="*/ 230760 w 230760"/>
                <a:gd name="connsiteY0" fmla="*/ 0 h 179519"/>
                <a:gd name="connsiteX1" fmla="*/ 0 w 230760"/>
                <a:gd name="connsiteY1" fmla="*/ 0 h 179519"/>
                <a:gd name="connsiteX2" fmla="*/ 115380 w 230760"/>
                <a:gd name="connsiteY2" fmla="*/ 179519 h 179519"/>
              </a:gdLst>
              <a:ahLst/>
              <a:cxnLst>
                <a:cxn ang="0">
                  <a:pos x="connsiteX0" y="connsiteY0"/>
                </a:cxn>
                <a:cxn ang="0">
                  <a:pos x="connsiteX1" y="connsiteY1"/>
                </a:cxn>
                <a:cxn ang="0">
                  <a:pos x="connsiteX2" y="connsiteY2"/>
                </a:cxn>
              </a:cxnLst>
              <a:rect l="l" t="t" r="r" b="b"/>
              <a:pathLst>
                <a:path w="230760" h="179519">
                  <a:moveTo>
                    <a:pt x="230760" y="0"/>
                  </a:moveTo>
                  <a:lnTo>
                    <a:pt x="0" y="0"/>
                  </a:lnTo>
                  <a:lnTo>
                    <a:pt x="115380" y="179519"/>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ea typeface="微软雅黑" panose="020B0503020204020204" pitchFamily="34" charset="-122"/>
              </a:endParaRPr>
            </a:p>
          </p:txBody>
        </p:sp>
        <p:sp>
          <p:nvSpPr>
            <p:cNvPr id="44" name="同侧圆角矩形 43"/>
            <p:cNvSpPr/>
            <p:nvPr/>
          </p:nvSpPr>
          <p:spPr>
            <a:xfrm>
              <a:off x="13808490" y="2924944"/>
              <a:ext cx="707595" cy="1584176"/>
            </a:xfrm>
            <a:prstGeom prst="round2SameRect">
              <a:avLst>
                <a:gd name="adj1" fmla="val 50000"/>
                <a:gd name="adj2" fmla="val 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999" tIns="41999" rIns="83999" bIns="41999" numCol="1" spcCol="0" rtlCol="0" fromWordArt="0" anchor="ctr" anchorCtr="0" forceAA="0" compatLnSpc="1">
              <a:noAutofit/>
            </a:bodyPr>
            <a:lstStyle/>
            <a:p>
              <a:pPr algn="ctr"/>
              <a:endParaRPr lang="zh-CN" altLang="en-US" sz="2025"/>
            </a:p>
          </p:txBody>
        </p:sp>
      </p:grpSp>
      <p:sp>
        <p:nvSpPr>
          <p:cNvPr id="45" name="TextBox 13"/>
          <p:cNvSpPr txBox="1"/>
          <p:nvPr/>
        </p:nvSpPr>
        <p:spPr>
          <a:xfrm>
            <a:off x="4443157" y="4267464"/>
            <a:ext cx="529184" cy="565411"/>
          </a:xfrm>
          <a:prstGeom prst="rect">
            <a:avLst/>
          </a:prstGeom>
          <a:noFill/>
        </p:spPr>
        <p:txBody>
          <a:bodyPr wrap="square" lIns="0" tIns="0" rIns="0" bIns="0" rtlCol="0">
            <a:spAutoFit/>
          </a:bodyPr>
          <a:lstStyle/>
          <a:p>
            <a:pPr algn="ctr"/>
            <a:r>
              <a:rPr lang="en-US" altLang="zh-CN" sz="3675" dirty="0">
                <a:solidFill>
                  <a:schemeClr val="bg1"/>
                </a:solidFill>
                <a:latin typeface="Bebas Neue Bold" panose="020B0606020202050201" pitchFamily="34" charset="0"/>
                <a:ea typeface="微软雅黑" panose="020B0503020204020204" pitchFamily="34" charset="-122"/>
              </a:rPr>
              <a:t>1</a:t>
            </a:r>
            <a:endParaRPr lang="zh-CN" altLang="en-US" sz="3675" dirty="0">
              <a:solidFill>
                <a:schemeClr val="bg1"/>
              </a:solidFill>
              <a:latin typeface="Bebas Neue Bold" panose="020B0606020202050201" pitchFamily="34" charset="0"/>
              <a:ea typeface="微软雅黑" panose="020B0503020204020204" pitchFamily="34" charset="-122"/>
            </a:endParaRPr>
          </a:p>
        </p:txBody>
      </p:sp>
      <p:sp>
        <p:nvSpPr>
          <p:cNvPr id="46" name="TextBox 14"/>
          <p:cNvSpPr txBox="1"/>
          <p:nvPr/>
        </p:nvSpPr>
        <p:spPr>
          <a:xfrm>
            <a:off x="5394250" y="3193186"/>
            <a:ext cx="529184" cy="565411"/>
          </a:xfrm>
          <a:prstGeom prst="rect">
            <a:avLst/>
          </a:prstGeom>
          <a:noFill/>
        </p:spPr>
        <p:txBody>
          <a:bodyPr wrap="square" lIns="0" tIns="0" rIns="0" bIns="0" rtlCol="0">
            <a:spAutoFit/>
          </a:bodyPr>
          <a:lstStyle/>
          <a:p>
            <a:pPr algn="ctr"/>
            <a:r>
              <a:rPr lang="en-US" altLang="zh-CN" sz="3675" dirty="0">
                <a:solidFill>
                  <a:schemeClr val="bg1"/>
                </a:solidFill>
                <a:latin typeface="Bebas Neue Bold" panose="020B0606020202050201" pitchFamily="34" charset="0"/>
                <a:ea typeface="微软雅黑" panose="020B0503020204020204" pitchFamily="34" charset="-122"/>
              </a:rPr>
              <a:t>2</a:t>
            </a:r>
            <a:endParaRPr lang="zh-CN" altLang="en-US" sz="3675" dirty="0">
              <a:solidFill>
                <a:schemeClr val="bg1"/>
              </a:solidFill>
              <a:latin typeface="Bebas Neue Bold" panose="020B0606020202050201" pitchFamily="34" charset="0"/>
              <a:ea typeface="微软雅黑" panose="020B0503020204020204" pitchFamily="34" charset="-122"/>
            </a:endParaRPr>
          </a:p>
        </p:txBody>
      </p:sp>
      <p:sp>
        <p:nvSpPr>
          <p:cNvPr id="47" name="TextBox 15"/>
          <p:cNvSpPr txBox="1"/>
          <p:nvPr/>
        </p:nvSpPr>
        <p:spPr>
          <a:xfrm>
            <a:off x="6271214" y="3131101"/>
            <a:ext cx="529184" cy="565411"/>
          </a:xfrm>
          <a:prstGeom prst="rect">
            <a:avLst/>
          </a:prstGeom>
          <a:noFill/>
        </p:spPr>
        <p:txBody>
          <a:bodyPr wrap="square" lIns="0" tIns="0" rIns="0" bIns="0" rtlCol="0">
            <a:spAutoFit/>
          </a:bodyPr>
          <a:lstStyle/>
          <a:p>
            <a:pPr algn="ctr"/>
            <a:r>
              <a:rPr lang="en-US" altLang="zh-CN" sz="3675" dirty="0">
                <a:solidFill>
                  <a:schemeClr val="bg1"/>
                </a:solidFill>
                <a:latin typeface="Bebas Neue Bold" panose="020B0606020202050201" pitchFamily="34" charset="0"/>
                <a:ea typeface="微软雅黑" panose="020B0503020204020204" pitchFamily="34" charset="-122"/>
              </a:rPr>
              <a:t>3</a:t>
            </a:r>
            <a:endParaRPr lang="zh-CN" altLang="en-US" sz="3675" dirty="0">
              <a:solidFill>
                <a:schemeClr val="bg1"/>
              </a:solidFill>
              <a:latin typeface="Bebas Neue Bold" panose="020B0606020202050201" pitchFamily="34" charset="0"/>
              <a:ea typeface="微软雅黑" panose="020B0503020204020204" pitchFamily="34" charset="-122"/>
            </a:endParaRPr>
          </a:p>
        </p:txBody>
      </p:sp>
      <p:sp>
        <p:nvSpPr>
          <p:cNvPr id="48" name="TextBox 17"/>
          <p:cNvSpPr txBox="1"/>
          <p:nvPr/>
        </p:nvSpPr>
        <p:spPr>
          <a:xfrm>
            <a:off x="7148176" y="4256526"/>
            <a:ext cx="529184" cy="565411"/>
          </a:xfrm>
          <a:prstGeom prst="rect">
            <a:avLst/>
          </a:prstGeom>
          <a:noFill/>
        </p:spPr>
        <p:txBody>
          <a:bodyPr wrap="square" lIns="0" tIns="0" rIns="0" bIns="0" rtlCol="0">
            <a:spAutoFit/>
          </a:bodyPr>
          <a:lstStyle/>
          <a:p>
            <a:pPr algn="ctr"/>
            <a:r>
              <a:rPr lang="en-US" altLang="zh-CN" sz="3675" dirty="0">
                <a:solidFill>
                  <a:schemeClr val="bg1"/>
                </a:solidFill>
                <a:latin typeface="Bebas Neue Bold" panose="020B0606020202050201" pitchFamily="34" charset="0"/>
                <a:ea typeface="微软雅黑" panose="020B0503020204020204" pitchFamily="34" charset="-122"/>
              </a:rPr>
              <a:t>4</a:t>
            </a:r>
            <a:endParaRPr lang="zh-CN" altLang="en-US" sz="3675" dirty="0">
              <a:solidFill>
                <a:schemeClr val="bg1"/>
              </a:solidFill>
              <a:latin typeface="Bebas Neue Bold" panose="020B0606020202050201" pitchFamily="34" charset="0"/>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Tm="3000">
        <p15:prstTrans prst="origami"/>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2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62000">
                                          <p:cBhvr additive="base">
                                            <p:cTn id="7" dur="120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8" dur="120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62000">
                                      <p:stCondLst>
                                        <p:cond delay="300"/>
                                      </p:stCondLst>
                                      <p:childTnLst>
                                        <p:set>
                                          <p:cBhvr>
                                            <p:cTn id="10" dur="1" fill="hold">
                                              <p:stCondLst>
                                                <p:cond delay="0"/>
                                              </p:stCondLst>
                                            </p:cTn>
                                            <p:tgtEl>
                                              <p:spTgt spid="29"/>
                                            </p:tgtEl>
                                            <p:attrNameLst>
                                              <p:attrName>style.visibility</p:attrName>
                                            </p:attrNameLst>
                                          </p:cBhvr>
                                          <p:to>
                                            <p:strVal val="visible"/>
                                          </p:to>
                                        </p:set>
                                        <p:anim calcmode="lin" valueType="num" p14:bounceEnd="62000">
                                          <p:cBhvr additive="base">
                                            <p:cTn id="11" dur="1200" fill="hold"/>
                                            <p:tgtEl>
                                              <p:spTgt spid="29"/>
                                            </p:tgtEl>
                                            <p:attrNameLst>
                                              <p:attrName>ppt_x</p:attrName>
                                            </p:attrNameLst>
                                          </p:cBhvr>
                                          <p:tavLst>
                                            <p:tav tm="0">
                                              <p:val>
                                                <p:strVal val="#ppt_x"/>
                                              </p:val>
                                            </p:tav>
                                            <p:tav tm="100000">
                                              <p:val>
                                                <p:strVal val="#ppt_x"/>
                                              </p:val>
                                            </p:tav>
                                          </p:tavLst>
                                        </p:anim>
                                        <p:anim calcmode="lin" valueType="num" p14:bounceEnd="62000">
                                          <p:cBhvr additive="base">
                                            <p:cTn id="12" dur="1200" fill="hold"/>
                                            <p:tgtEl>
                                              <p:spTgt spid="29"/>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62000">
                                      <p:stCondLst>
                                        <p:cond delay="600"/>
                                      </p:stCondLst>
                                      <p:childTnLst>
                                        <p:set>
                                          <p:cBhvr>
                                            <p:cTn id="14" dur="1" fill="hold">
                                              <p:stCondLst>
                                                <p:cond delay="0"/>
                                              </p:stCondLst>
                                            </p:cTn>
                                            <p:tgtEl>
                                              <p:spTgt spid="35"/>
                                            </p:tgtEl>
                                            <p:attrNameLst>
                                              <p:attrName>style.visibility</p:attrName>
                                            </p:attrNameLst>
                                          </p:cBhvr>
                                          <p:to>
                                            <p:strVal val="visible"/>
                                          </p:to>
                                        </p:set>
                                        <p:anim calcmode="lin" valueType="num" p14:bounceEnd="62000">
                                          <p:cBhvr additive="base">
                                            <p:cTn id="15" dur="1200" fill="hold"/>
                                            <p:tgtEl>
                                              <p:spTgt spid="35"/>
                                            </p:tgtEl>
                                            <p:attrNameLst>
                                              <p:attrName>ppt_x</p:attrName>
                                            </p:attrNameLst>
                                          </p:cBhvr>
                                          <p:tavLst>
                                            <p:tav tm="0">
                                              <p:val>
                                                <p:strVal val="#ppt_x"/>
                                              </p:val>
                                            </p:tav>
                                            <p:tav tm="100000">
                                              <p:val>
                                                <p:strVal val="#ppt_x"/>
                                              </p:val>
                                            </p:tav>
                                          </p:tavLst>
                                        </p:anim>
                                        <p:anim calcmode="lin" valueType="num" p14:bounceEnd="62000">
                                          <p:cBhvr additive="base">
                                            <p:cTn id="16" dur="12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14:presetBounceEnd="62000">
                                      <p:stCondLst>
                                        <p:cond delay="900"/>
                                      </p:stCondLst>
                                      <p:childTnLst>
                                        <p:set>
                                          <p:cBhvr>
                                            <p:cTn id="18" dur="1" fill="hold">
                                              <p:stCondLst>
                                                <p:cond delay="0"/>
                                              </p:stCondLst>
                                            </p:cTn>
                                            <p:tgtEl>
                                              <p:spTgt spid="40"/>
                                            </p:tgtEl>
                                            <p:attrNameLst>
                                              <p:attrName>style.visibility</p:attrName>
                                            </p:attrNameLst>
                                          </p:cBhvr>
                                          <p:to>
                                            <p:strVal val="visible"/>
                                          </p:to>
                                        </p:set>
                                        <p:anim calcmode="lin" valueType="num" p14:bounceEnd="62000">
                                          <p:cBhvr additive="base">
                                            <p:cTn id="19" dur="1200" fill="hold"/>
                                            <p:tgtEl>
                                              <p:spTgt spid="40"/>
                                            </p:tgtEl>
                                            <p:attrNameLst>
                                              <p:attrName>ppt_x</p:attrName>
                                            </p:attrNameLst>
                                          </p:cBhvr>
                                          <p:tavLst>
                                            <p:tav tm="0">
                                              <p:val>
                                                <p:strVal val="#ppt_x"/>
                                              </p:val>
                                            </p:tav>
                                            <p:tav tm="100000">
                                              <p:val>
                                                <p:strVal val="#ppt_x"/>
                                              </p:val>
                                            </p:tav>
                                          </p:tavLst>
                                        </p:anim>
                                        <p:anim calcmode="lin" valueType="num" p14:bounceEnd="62000">
                                          <p:cBhvr additive="base">
                                            <p:cTn id="20" dur="1200" fill="hold"/>
                                            <p:tgtEl>
                                              <p:spTgt spid="40"/>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 presetClass="entr" presetSubtype="4"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 calcmode="lin" valueType="num">
                                          <p:cBhvr additive="base">
                                            <p:cTn id="24" dur="200" fill="hold"/>
                                            <p:tgtEl>
                                              <p:spTgt spid="45"/>
                                            </p:tgtEl>
                                            <p:attrNameLst>
                                              <p:attrName>ppt_x</p:attrName>
                                            </p:attrNameLst>
                                          </p:cBhvr>
                                          <p:tavLst>
                                            <p:tav tm="0">
                                              <p:val>
                                                <p:strVal val="#ppt_x"/>
                                              </p:val>
                                            </p:tav>
                                            <p:tav tm="100000">
                                              <p:val>
                                                <p:strVal val="#ppt_x"/>
                                              </p:val>
                                            </p:tav>
                                          </p:tavLst>
                                        </p:anim>
                                        <p:anim calcmode="lin" valueType="num">
                                          <p:cBhvr additive="base">
                                            <p:cTn id="25" dur="200" fill="hold"/>
                                            <p:tgtEl>
                                              <p:spTgt spid="45"/>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2" presetClass="entr" presetSubtype="4"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200" fill="hold"/>
                                            <p:tgtEl>
                                              <p:spTgt spid="46"/>
                                            </p:tgtEl>
                                            <p:attrNameLst>
                                              <p:attrName>ppt_x</p:attrName>
                                            </p:attrNameLst>
                                          </p:cBhvr>
                                          <p:tavLst>
                                            <p:tav tm="0">
                                              <p:val>
                                                <p:strVal val="#ppt_x"/>
                                              </p:val>
                                            </p:tav>
                                            <p:tav tm="100000">
                                              <p:val>
                                                <p:strVal val="#ppt_x"/>
                                              </p:val>
                                            </p:tav>
                                          </p:tavLst>
                                        </p:anim>
                                        <p:anim calcmode="lin" valueType="num">
                                          <p:cBhvr additive="base">
                                            <p:cTn id="30" dur="200" fill="hold"/>
                                            <p:tgtEl>
                                              <p:spTgt spid="46"/>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200" fill="hold"/>
                                            <p:tgtEl>
                                              <p:spTgt spid="47"/>
                                            </p:tgtEl>
                                            <p:attrNameLst>
                                              <p:attrName>ppt_x</p:attrName>
                                            </p:attrNameLst>
                                          </p:cBhvr>
                                          <p:tavLst>
                                            <p:tav tm="0">
                                              <p:val>
                                                <p:strVal val="#ppt_x"/>
                                              </p:val>
                                            </p:tav>
                                            <p:tav tm="100000">
                                              <p:val>
                                                <p:strVal val="#ppt_x"/>
                                              </p:val>
                                            </p:tav>
                                          </p:tavLst>
                                        </p:anim>
                                        <p:anim calcmode="lin" valueType="num">
                                          <p:cBhvr additive="base">
                                            <p:cTn id="35" dur="200" fill="hold"/>
                                            <p:tgtEl>
                                              <p:spTgt spid="47"/>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2" presetClass="entr" presetSubtype="4" fill="hold" grpId="0" nodeType="after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200" fill="hold"/>
                                            <p:tgtEl>
                                              <p:spTgt spid="48"/>
                                            </p:tgtEl>
                                            <p:attrNameLst>
                                              <p:attrName>ppt_x</p:attrName>
                                            </p:attrNameLst>
                                          </p:cBhvr>
                                          <p:tavLst>
                                            <p:tav tm="0">
                                              <p:val>
                                                <p:strVal val="#ppt_x"/>
                                              </p:val>
                                            </p:tav>
                                            <p:tav tm="100000">
                                              <p:val>
                                                <p:strVal val="#ppt_x"/>
                                              </p:val>
                                            </p:tav>
                                          </p:tavLst>
                                        </p:anim>
                                        <p:anim calcmode="lin" valueType="num">
                                          <p:cBhvr additive="base">
                                            <p:cTn id="40" dur="200" fill="hold"/>
                                            <p:tgtEl>
                                              <p:spTgt spid="48"/>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2" presetClass="entr" presetSubtype="2"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200" fill="hold"/>
                                            <p:tgtEl>
                                              <p:spTgt spid="12"/>
                                            </p:tgtEl>
                                            <p:attrNameLst>
                                              <p:attrName>ppt_x</p:attrName>
                                            </p:attrNameLst>
                                          </p:cBhvr>
                                          <p:tavLst>
                                            <p:tav tm="0">
                                              <p:val>
                                                <p:strVal val="1+#ppt_w/2"/>
                                              </p:val>
                                            </p:tav>
                                            <p:tav tm="100000">
                                              <p:val>
                                                <p:strVal val="#ppt_x"/>
                                              </p:val>
                                            </p:tav>
                                          </p:tavLst>
                                        </p:anim>
                                        <p:anim calcmode="lin" valueType="num">
                                          <p:cBhvr additive="base">
                                            <p:cTn id="45" dur="200" fill="hold"/>
                                            <p:tgtEl>
                                              <p:spTgt spid="12"/>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2" presetClass="entr" presetSubtype="2"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200" fill="hold"/>
                                            <p:tgtEl>
                                              <p:spTgt spid="13"/>
                                            </p:tgtEl>
                                            <p:attrNameLst>
                                              <p:attrName>ppt_x</p:attrName>
                                            </p:attrNameLst>
                                          </p:cBhvr>
                                          <p:tavLst>
                                            <p:tav tm="0">
                                              <p:val>
                                                <p:strVal val="1+#ppt_w/2"/>
                                              </p:val>
                                            </p:tav>
                                            <p:tav tm="100000">
                                              <p:val>
                                                <p:strVal val="#ppt_x"/>
                                              </p:val>
                                            </p:tav>
                                          </p:tavLst>
                                        </p:anim>
                                        <p:anim calcmode="lin" valueType="num">
                                          <p:cBhvr additive="base">
                                            <p:cTn id="50" dur="2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2" presetClass="entr" presetSubtype="8"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200" fill="hold"/>
                                            <p:tgtEl>
                                              <p:spTgt spid="15"/>
                                            </p:tgtEl>
                                            <p:attrNameLst>
                                              <p:attrName>ppt_x</p:attrName>
                                            </p:attrNameLst>
                                          </p:cBhvr>
                                          <p:tavLst>
                                            <p:tav tm="0">
                                              <p:val>
                                                <p:strVal val="0-#ppt_w/2"/>
                                              </p:val>
                                            </p:tav>
                                            <p:tav tm="100000">
                                              <p:val>
                                                <p:strVal val="#ppt_x"/>
                                              </p:val>
                                            </p:tav>
                                          </p:tavLst>
                                        </p:anim>
                                        <p:anim calcmode="lin" valueType="num">
                                          <p:cBhvr additive="base">
                                            <p:cTn id="55" dur="200" fill="hold"/>
                                            <p:tgtEl>
                                              <p:spTgt spid="15"/>
                                            </p:tgtEl>
                                            <p:attrNameLst>
                                              <p:attrName>ppt_y</p:attrName>
                                            </p:attrNameLst>
                                          </p:cBhvr>
                                          <p:tavLst>
                                            <p:tav tm="0">
                                              <p:val>
                                                <p:strVal val="#ppt_y"/>
                                              </p:val>
                                            </p:tav>
                                            <p:tav tm="100000">
                                              <p:val>
                                                <p:strVal val="#ppt_y"/>
                                              </p:val>
                                            </p:tav>
                                          </p:tavLst>
                                        </p:anim>
                                      </p:childTnLst>
                                    </p:cTn>
                                  </p:par>
                                </p:childTnLst>
                              </p:cTn>
                            </p:par>
                            <p:par>
                              <p:cTn id="56" fill="hold">
                                <p:stCondLst>
                                  <p:cond delay="5000"/>
                                </p:stCondLst>
                                <p:childTnLst>
                                  <p:par>
                                    <p:cTn id="57" presetID="2" presetClass="entr" presetSubtype="8"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200" fill="hold"/>
                                            <p:tgtEl>
                                              <p:spTgt spid="19"/>
                                            </p:tgtEl>
                                            <p:attrNameLst>
                                              <p:attrName>ppt_x</p:attrName>
                                            </p:attrNameLst>
                                          </p:cBhvr>
                                          <p:tavLst>
                                            <p:tav tm="0">
                                              <p:val>
                                                <p:strVal val="0-#ppt_w/2"/>
                                              </p:val>
                                            </p:tav>
                                            <p:tav tm="100000">
                                              <p:val>
                                                <p:strVal val="#ppt_x"/>
                                              </p:val>
                                            </p:tav>
                                          </p:tavLst>
                                        </p:anim>
                                        <p:anim calcmode="lin" valueType="num">
                                          <p:cBhvr additive="base">
                                            <p:cTn id="60" dur="2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19" grpId="0"/>
          <p:bldP spid="45" grpId="0"/>
          <p:bldP spid="46" grpId="0"/>
          <p:bldP spid="47" grpId="0"/>
          <p:bldP spid="4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200" fill="hold"/>
                                            <p:tgtEl>
                                              <p:spTgt spid="20"/>
                                            </p:tgtEl>
                                            <p:attrNameLst>
                                              <p:attrName>ppt_x</p:attrName>
                                            </p:attrNameLst>
                                          </p:cBhvr>
                                          <p:tavLst>
                                            <p:tav tm="0">
                                              <p:val>
                                                <p:strVal val="#ppt_x"/>
                                              </p:val>
                                            </p:tav>
                                            <p:tav tm="100000">
                                              <p:val>
                                                <p:strVal val="#ppt_x"/>
                                              </p:val>
                                            </p:tav>
                                          </p:tavLst>
                                        </p:anim>
                                        <p:anim calcmode="lin" valueType="num">
                                          <p:cBhvr additive="base">
                                            <p:cTn id="8" dur="120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30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200" fill="hold"/>
                                            <p:tgtEl>
                                              <p:spTgt spid="29"/>
                                            </p:tgtEl>
                                            <p:attrNameLst>
                                              <p:attrName>ppt_x</p:attrName>
                                            </p:attrNameLst>
                                          </p:cBhvr>
                                          <p:tavLst>
                                            <p:tav tm="0">
                                              <p:val>
                                                <p:strVal val="#ppt_x"/>
                                              </p:val>
                                            </p:tav>
                                            <p:tav tm="100000">
                                              <p:val>
                                                <p:strVal val="#ppt_x"/>
                                              </p:val>
                                            </p:tav>
                                          </p:tavLst>
                                        </p:anim>
                                        <p:anim calcmode="lin" valueType="num">
                                          <p:cBhvr additive="base">
                                            <p:cTn id="12" dur="1200" fill="hold"/>
                                            <p:tgtEl>
                                              <p:spTgt spid="29"/>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60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1200" fill="hold"/>
                                            <p:tgtEl>
                                              <p:spTgt spid="35"/>
                                            </p:tgtEl>
                                            <p:attrNameLst>
                                              <p:attrName>ppt_x</p:attrName>
                                            </p:attrNameLst>
                                          </p:cBhvr>
                                          <p:tavLst>
                                            <p:tav tm="0">
                                              <p:val>
                                                <p:strVal val="#ppt_x"/>
                                              </p:val>
                                            </p:tav>
                                            <p:tav tm="100000">
                                              <p:val>
                                                <p:strVal val="#ppt_x"/>
                                              </p:val>
                                            </p:tav>
                                          </p:tavLst>
                                        </p:anim>
                                        <p:anim calcmode="lin" valueType="num">
                                          <p:cBhvr additive="base">
                                            <p:cTn id="16" dur="12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90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1200" fill="hold"/>
                                            <p:tgtEl>
                                              <p:spTgt spid="40"/>
                                            </p:tgtEl>
                                            <p:attrNameLst>
                                              <p:attrName>ppt_x</p:attrName>
                                            </p:attrNameLst>
                                          </p:cBhvr>
                                          <p:tavLst>
                                            <p:tav tm="0">
                                              <p:val>
                                                <p:strVal val="#ppt_x"/>
                                              </p:val>
                                            </p:tav>
                                            <p:tav tm="100000">
                                              <p:val>
                                                <p:strVal val="#ppt_x"/>
                                              </p:val>
                                            </p:tav>
                                          </p:tavLst>
                                        </p:anim>
                                        <p:anim calcmode="lin" valueType="num">
                                          <p:cBhvr additive="base">
                                            <p:cTn id="20" dur="1200" fill="hold"/>
                                            <p:tgtEl>
                                              <p:spTgt spid="40"/>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 presetClass="entr" presetSubtype="4"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 calcmode="lin" valueType="num">
                                          <p:cBhvr additive="base">
                                            <p:cTn id="24" dur="200" fill="hold"/>
                                            <p:tgtEl>
                                              <p:spTgt spid="45"/>
                                            </p:tgtEl>
                                            <p:attrNameLst>
                                              <p:attrName>ppt_x</p:attrName>
                                            </p:attrNameLst>
                                          </p:cBhvr>
                                          <p:tavLst>
                                            <p:tav tm="0">
                                              <p:val>
                                                <p:strVal val="#ppt_x"/>
                                              </p:val>
                                            </p:tav>
                                            <p:tav tm="100000">
                                              <p:val>
                                                <p:strVal val="#ppt_x"/>
                                              </p:val>
                                            </p:tav>
                                          </p:tavLst>
                                        </p:anim>
                                        <p:anim calcmode="lin" valueType="num">
                                          <p:cBhvr additive="base">
                                            <p:cTn id="25" dur="200" fill="hold"/>
                                            <p:tgtEl>
                                              <p:spTgt spid="45"/>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2" presetClass="entr" presetSubtype="4"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200" fill="hold"/>
                                            <p:tgtEl>
                                              <p:spTgt spid="46"/>
                                            </p:tgtEl>
                                            <p:attrNameLst>
                                              <p:attrName>ppt_x</p:attrName>
                                            </p:attrNameLst>
                                          </p:cBhvr>
                                          <p:tavLst>
                                            <p:tav tm="0">
                                              <p:val>
                                                <p:strVal val="#ppt_x"/>
                                              </p:val>
                                            </p:tav>
                                            <p:tav tm="100000">
                                              <p:val>
                                                <p:strVal val="#ppt_x"/>
                                              </p:val>
                                            </p:tav>
                                          </p:tavLst>
                                        </p:anim>
                                        <p:anim calcmode="lin" valueType="num">
                                          <p:cBhvr additive="base">
                                            <p:cTn id="30" dur="200" fill="hold"/>
                                            <p:tgtEl>
                                              <p:spTgt spid="46"/>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200" fill="hold"/>
                                            <p:tgtEl>
                                              <p:spTgt spid="47"/>
                                            </p:tgtEl>
                                            <p:attrNameLst>
                                              <p:attrName>ppt_x</p:attrName>
                                            </p:attrNameLst>
                                          </p:cBhvr>
                                          <p:tavLst>
                                            <p:tav tm="0">
                                              <p:val>
                                                <p:strVal val="#ppt_x"/>
                                              </p:val>
                                            </p:tav>
                                            <p:tav tm="100000">
                                              <p:val>
                                                <p:strVal val="#ppt_x"/>
                                              </p:val>
                                            </p:tav>
                                          </p:tavLst>
                                        </p:anim>
                                        <p:anim calcmode="lin" valueType="num">
                                          <p:cBhvr additive="base">
                                            <p:cTn id="35" dur="200" fill="hold"/>
                                            <p:tgtEl>
                                              <p:spTgt spid="47"/>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2" presetClass="entr" presetSubtype="4" fill="hold" grpId="0" nodeType="after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200" fill="hold"/>
                                            <p:tgtEl>
                                              <p:spTgt spid="48"/>
                                            </p:tgtEl>
                                            <p:attrNameLst>
                                              <p:attrName>ppt_x</p:attrName>
                                            </p:attrNameLst>
                                          </p:cBhvr>
                                          <p:tavLst>
                                            <p:tav tm="0">
                                              <p:val>
                                                <p:strVal val="#ppt_x"/>
                                              </p:val>
                                            </p:tav>
                                            <p:tav tm="100000">
                                              <p:val>
                                                <p:strVal val="#ppt_x"/>
                                              </p:val>
                                            </p:tav>
                                          </p:tavLst>
                                        </p:anim>
                                        <p:anim calcmode="lin" valueType="num">
                                          <p:cBhvr additive="base">
                                            <p:cTn id="40" dur="200" fill="hold"/>
                                            <p:tgtEl>
                                              <p:spTgt spid="48"/>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2" presetClass="entr" presetSubtype="2"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200" fill="hold"/>
                                            <p:tgtEl>
                                              <p:spTgt spid="12"/>
                                            </p:tgtEl>
                                            <p:attrNameLst>
                                              <p:attrName>ppt_x</p:attrName>
                                            </p:attrNameLst>
                                          </p:cBhvr>
                                          <p:tavLst>
                                            <p:tav tm="0">
                                              <p:val>
                                                <p:strVal val="1+#ppt_w/2"/>
                                              </p:val>
                                            </p:tav>
                                            <p:tav tm="100000">
                                              <p:val>
                                                <p:strVal val="#ppt_x"/>
                                              </p:val>
                                            </p:tav>
                                          </p:tavLst>
                                        </p:anim>
                                        <p:anim calcmode="lin" valueType="num">
                                          <p:cBhvr additive="base">
                                            <p:cTn id="45" dur="200" fill="hold"/>
                                            <p:tgtEl>
                                              <p:spTgt spid="12"/>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2" presetClass="entr" presetSubtype="2"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200" fill="hold"/>
                                            <p:tgtEl>
                                              <p:spTgt spid="13"/>
                                            </p:tgtEl>
                                            <p:attrNameLst>
                                              <p:attrName>ppt_x</p:attrName>
                                            </p:attrNameLst>
                                          </p:cBhvr>
                                          <p:tavLst>
                                            <p:tav tm="0">
                                              <p:val>
                                                <p:strVal val="1+#ppt_w/2"/>
                                              </p:val>
                                            </p:tav>
                                            <p:tav tm="100000">
                                              <p:val>
                                                <p:strVal val="#ppt_x"/>
                                              </p:val>
                                            </p:tav>
                                          </p:tavLst>
                                        </p:anim>
                                        <p:anim calcmode="lin" valueType="num">
                                          <p:cBhvr additive="base">
                                            <p:cTn id="50" dur="2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2" presetClass="entr" presetSubtype="8"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200" fill="hold"/>
                                            <p:tgtEl>
                                              <p:spTgt spid="15"/>
                                            </p:tgtEl>
                                            <p:attrNameLst>
                                              <p:attrName>ppt_x</p:attrName>
                                            </p:attrNameLst>
                                          </p:cBhvr>
                                          <p:tavLst>
                                            <p:tav tm="0">
                                              <p:val>
                                                <p:strVal val="0-#ppt_w/2"/>
                                              </p:val>
                                            </p:tav>
                                            <p:tav tm="100000">
                                              <p:val>
                                                <p:strVal val="#ppt_x"/>
                                              </p:val>
                                            </p:tav>
                                          </p:tavLst>
                                        </p:anim>
                                        <p:anim calcmode="lin" valueType="num">
                                          <p:cBhvr additive="base">
                                            <p:cTn id="55" dur="200" fill="hold"/>
                                            <p:tgtEl>
                                              <p:spTgt spid="15"/>
                                            </p:tgtEl>
                                            <p:attrNameLst>
                                              <p:attrName>ppt_y</p:attrName>
                                            </p:attrNameLst>
                                          </p:cBhvr>
                                          <p:tavLst>
                                            <p:tav tm="0">
                                              <p:val>
                                                <p:strVal val="#ppt_y"/>
                                              </p:val>
                                            </p:tav>
                                            <p:tav tm="100000">
                                              <p:val>
                                                <p:strVal val="#ppt_y"/>
                                              </p:val>
                                            </p:tav>
                                          </p:tavLst>
                                        </p:anim>
                                      </p:childTnLst>
                                    </p:cTn>
                                  </p:par>
                                </p:childTnLst>
                              </p:cTn>
                            </p:par>
                            <p:par>
                              <p:cTn id="56" fill="hold">
                                <p:stCondLst>
                                  <p:cond delay="5000"/>
                                </p:stCondLst>
                                <p:childTnLst>
                                  <p:par>
                                    <p:cTn id="57" presetID="2" presetClass="entr" presetSubtype="8"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200" fill="hold"/>
                                            <p:tgtEl>
                                              <p:spTgt spid="19"/>
                                            </p:tgtEl>
                                            <p:attrNameLst>
                                              <p:attrName>ppt_x</p:attrName>
                                            </p:attrNameLst>
                                          </p:cBhvr>
                                          <p:tavLst>
                                            <p:tav tm="0">
                                              <p:val>
                                                <p:strVal val="0-#ppt_w/2"/>
                                              </p:val>
                                            </p:tav>
                                            <p:tav tm="100000">
                                              <p:val>
                                                <p:strVal val="#ppt_x"/>
                                              </p:val>
                                            </p:tav>
                                          </p:tavLst>
                                        </p:anim>
                                        <p:anim calcmode="lin" valueType="num">
                                          <p:cBhvr additive="base">
                                            <p:cTn id="60" dur="2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19" grpId="0"/>
          <p:bldP spid="45" grpId="0"/>
          <p:bldP spid="46" grpId="0"/>
          <p:bldP spid="47" grpId="0"/>
          <p:bldP spid="48"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右箭头 15"/>
          <p:cNvSpPr/>
          <p:nvPr/>
        </p:nvSpPr>
        <p:spPr>
          <a:xfrm flipH="1">
            <a:off x="6895620" y="4731150"/>
            <a:ext cx="4039080" cy="810842"/>
          </a:xfrm>
          <a:prstGeom prst="rightArrow">
            <a:avLst>
              <a:gd name="adj1" fmla="val 77928"/>
              <a:gd name="adj2" fmla="val 6690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右箭头 2"/>
          <p:cNvSpPr/>
          <p:nvPr/>
        </p:nvSpPr>
        <p:spPr>
          <a:xfrm>
            <a:off x="1258861" y="2114421"/>
            <a:ext cx="4039080" cy="810842"/>
          </a:xfrm>
          <a:prstGeom prst="rightArrow">
            <a:avLst>
              <a:gd name="adj1" fmla="val 77928"/>
              <a:gd name="adj2" fmla="val 6690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dirty="0"/>
              <a:t>招聘方面的问题</a:t>
            </a:r>
            <a:endParaRPr lang="zh-CN" altLang="en-US" dirty="0"/>
          </a:p>
        </p:txBody>
      </p:sp>
      <p:sp>
        <p:nvSpPr>
          <p:cNvPr id="31" name="Rectangle 22"/>
          <p:cNvSpPr/>
          <p:nvPr/>
        </p:nvSpPr>
        <p:spPr>
          <a:xfrm>
            <a:off x="7448550" y="1908287"/>
            <a:ext cx="3486150" cy="2308324"/>
          </a:xfrm>
          <a:prstGeom prst="rect">
            <a:avLst/>
          </a:prstGeom>
          <a:noFill/>
        </p:spPr>
        <p:txBody>
          <a:bodyPr wrap="square" lIns="0" tIns="0" rIns="0" bIns="0" rtlCol="0">
            <a:spAutoFit/>
          </a:bodyPr>
          <a:lstStyle/>
          <a:p>
            <a:pPr algn="just">
              <a:lnSpc>
                <a:spcPts val="2000"/>
              </a:lnSpc>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公司在成立早期，招聘工作也是没有目的性和计划性，什么时候缺人就到当地附近的劳务市场上招聘一批，至于招什么人、怎么招人等则显得没有系统和秩序，企业内部负责招聘工作的部门，缺乏明确的岗位需求分析，招聘条件和标准不科学、不严谨，有时候仅仅凭领导的个人喜好来确定，导致招聘来的员工不能很好的满足企业的实际需要，为日后的人员流动埋下伏笔。</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9" name="Rectangle 22"/>
          <p:cNvSpPr/>
          <p:nvPr/>
        </p:nvSpPr>
        <p:spPr>
          <a:xfrm>
            <a:off x="1711596" y="2335176"/>
            <a:ext cx="2945820" cy="369332"/>
          </a:xfrm>
          <a:prstGeom prst="rect">
            <a:avLst/>
          </a:prstGeom>
        </p:spPr>
        <p:txBody>
          <a:bodyPr wrap="square" lIns="0" tIns="0" rIns="0" bIns="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招聘的随意和无序</a:t>
            </a:r>
            <a:endParaRPr lang="zh-CN" altLang="en-US" sz="2400" b="1" dirty="0">
              <a:solidFill>
                <a:schemeClr val="bg1"/>
              </a:solidFill>
              <a:effectLst/>
              <a:latin typeface="微软雅黑" panose="020B0503020204020204" pitchFamily="34" charset="-122"/>
              <a:ea typeface="微软雅黑" panose="020B0503020204020204" pitchFamily="34" charset="-122"/>
            </a:endParaRPr>
          </a:p>
        </p:txBody>
      </p:sp>
      <p:sp>
        <p:nvSpPr>
          <p:cNvPr id="9" name="矩形 8"/>
          <p:cNvSpPr/>
          <p:nvPr/>
        </p:nvSpPr>
        <p:spPr>
          <a:xfrm rot="5400000">
            <a:off x="3936000" y="4608885"/>
            <a:ext cx="4320000" cy="17823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6"/>
          <p:cNvSpPr txBox="1"/>
          <p:nvPr/>
        </p:nvSpPr>
        <p:spPr>
          <a:xfrm>
            <a:off x="5607300" y="1985400"/>
            <a:ext cx="977400" cy="977400"/>
          </a:xfrm>
          <a:prstGeom prst="ellipse">
            <a:avLst/>
          </a:prstGeom>
          <a:solidFill>
            <a:schemeClr val="accent5"/>
          </a:solidFill>
        </p:spPr>
        <p:txBody>
          <a:bodyPr wrap="square" lIns="0" tIns="0" rIns="0" bIns="0" rtlCol="0" anchor="ctr">
            <a:noAutofit/>
          </a:bodyPr>
          <a:lstStyle/>
          <a:p>
            <a:pPr lvl="0" algn="ctr"/>
            <a:r>
              <a:rPr lang="en-US" altLang="ko-KR" sz="4000" dirty="0">
                <a:solidFill>
                  <a:srgbClr val="FFFFFF"/>
                </a:solidFill>
                <a:latin typeface="Bebas Neue Regular" panose="00000500000000000000" pitchFamily="50" charset="0"/>
                <a:cs typeface="Lemon/Milk"/>
              </a:rPr>
              <a:t>01</a:t>
            </a:r>
            <a:endParaRPr lang="ko-KR" altLang="en-US" sz="4000" dirty="0">
              <a:solidFill>
                <a:srgbClr val="FFFFFF"/>
              </a:solidFill>
              <a:latin typeface="Bebas Neue Regular" panose="00000500000000000000" pitchFamily="50" charset="0"/>
              <a:cs typeface="Lemon/Milk"/>
            </a:endParaRPr>
          </a:p>
        </p:txBody>
      </p:sp>
      <p:sp>
        <p:nvSpPr>
          <p:cNvPr id="36" name="TextBox 7"/>
          <p:cNvSpPr txBox="1"/>
          <p:nvPr/>
        </p:nvSpPr>
        <p:spPr>
          <a:xfrm>
            <a:off x="5607300" y="4634834"/>
            <a:ext cx="977400" cy="977400"/>
          </a:xfrm>
          <a:prstGeom prst="ellipse">
            <a:avLst/>
          </a:prstGeom>
          <a:solidFill>
            <a:schemeClr val="accent5"/>
          </a:solidFill>
        </p:spPr>
        <p:txBody>
          <a:bodyPr wrap="square" lIns="0" tIns="0" rIns="0" bIns="0" rtlCol="0" anchor="ctr">
            <a:noAutofit/>
          </a:bodyPr>
          <a:lstStyle/>
          <a:p>
            <a:pPr lvl="0" algn="ctr"/>
            <a:r>
              <a:rPr lang="en-US" altLang="ko-KR" sz="4000" dirty="0">
                <a:solidFill>
                  <a:srgbClr val="FFFFFF"/>
                </a:solidFill>
                <a:latin typeface="Bebas Neue Regular" panose="00000500000000000000" pitchFamily="50" charset="0"/>
                <a:cs typeface="Lemon/Milk"/>
              </a:rPr>
              <a:t>02</a:t>
            </a:r>
            <a:endParaRPr lang="ko-KR" altLang="en-US" sz="4000" dirty="0">
              <a:solidFill>
                <a:srgbClr val="FFFFFF"/>
              </a:solidFill>
              <a:latin typeface="Bebas Neue Regular" panose="00000500000000000000" pitchFamily="50" charset="0"/>
              <a:cs typeface="Lemon/Milk"/>
            </a:endParaRPr>
          </a:p>
        </p:txBody>
      </p:sp>
      <p:cxnSp>
        <p:nvCxnSpPr>
          <p:cNvPr id="39" name="直接连接符 38"/>
          <p:cNvCxnSpPr/>
          <p:nvPr/>
        </p:nvCxnSpPr>
        <p:spPr>
          <a:xfrm>
            <a:off x="16659903" y="4585881"/>
            <a:ext cx="0" cy="1543315"/>
          </a:xfrm>
          <a:prstGeom prst="line">
            <a:avLst/>
          </a:prstGeom>
          <a:ln w="9525">
            <a:solidFill>
              <a:schemeClr val="accent5"/>
            </a:solidFill>
            <a:tailEnd type="oval" w="lg" len="lg"/>
          </a:ln>
        </p:spPr>
        <p:style>
          <a:lnRef idx="1">
            <a:schemeClr val="accent1"/>
          </a:lnRef>
          <a:fillRef idx="0">
            <a:schemeClr val="accent1"/>
          </a:fillRef>
          <a:effectRef idx="0">
            <a:schemeClr val="accent1"/>
          </a:effectRef>
          <a:fontRef idx="minor">
            <a:schemeClr val="tx1"/>
          </a:fontRef>
        </p:style>
      </p:cxnSp>
      <p:sp>
        <p:nvSpPr>
          <p:cNvPr id="41" name="Rectangle 22"/>
          <p:cNvSpPr/>
          <p:nvPr/>
        </p:nvSpPr>
        <p:spPr>
          <a:xfrm>
            <a:off x="1264365" y="4078175"/>
            <a:ext cx="3460035" cy="2308324"/>
          </a:xfrm>
          <a:prstGeom prst="rect">
            <a:avLst/>
          </a:prstGeom>
          <a:noFill/>
        </p:spPr>
        <p:txBody>
          <a:bodyPr wrap="square" lIns="0" tIns="0" rIns="0" bIns="0" rtlCol="0">
            <a:spAutoFit/>
          </a:bodyPr>
          <a:lstStyle/>
          <a:p>
            <a:pPr algn="just">
              <a:lnSpc>
                <a:spcPts val="2000"/>
              </a:lnSpc>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目前公司主要采取现场招聘和网络招聘两种方式，两种招聘形式各有缺陷。现场招聘需要按照劳务市场的节奏开展工作每周固定，而在招聘现场由于交通、费用、时间等限制，导致招聘的效率不高。网络招聘虽然不受时间地点限制，但大量的求职信息，需要逐一进行接收、筛选、甄别，额外增加了成本的付出，而且求职信息的准确性无法完全确定，导致很多工作属于无用功，招聘效率更低。</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42" name="Rectangle 22"/>
          <p:cNvSpPr/>
          <p:nvPr/>
        </p:nvSpPr>
        <p:spPr>
          <a:xfrm>
            <a:off x="7340600" y="4951905"/>
            <a:ext cx="3438666" cy="369332"/>
          </a:xfrm>
          <a:prstGeom prst="rect">
            <a:avLst/>
          </a:prstGeom>
        </p:spPr>
        <p:txBody>
          <a:bodyPr wrap="square" lIns="0" tIns="0" rIns="0" bIns="0">
            <a:spAutoFit/>
          </a:bodyPr>
          <a:lstStyle/>
          <a:p>
            <a:pPr algn="r"/>
            <a:r>
              <a:rPr lang="zh-CN" altLang="en-US" sz="2400" b="1" dirty="0">
                <a:solidFill>
                  <a:schemeClr val="bg1"/>
                </a:solidFill>
                <a:latin typeface="微软雅黑" panose="020B0503020204020204" pitchFamily="34" charset="-122"/>
                <a:ea typeface="微软雅黑" panose="020B0503020204020204" pitchFamily="34" charset="-122"/>
              </a:rPr>
              <a:t>招聘渠道单一及选择不当</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2802757" y="4348418"/>
            <a:ext cx="0" cy="242632"/>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2802757" y="4585880"/>
            <a:ext cx="3857146" cy="0"/>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3400" advTm="3000">
        <p14:reveal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0-#ppt_w/2"/>
                                          </p:val>
                                        </p:tav>
                                        <p:tav tm="100000">
                                          <p:val>
                                            <p:strVal val="#ppt_x"/>
                                          </p:val>
                                        </p:tav>
                                      </p:tavLst>
                                    </p:anim>
                                    <p:anim calcmode="lin" valueType="num">
                                      <p:cBhvr additive="base">
                                        <p:cTn id="14" dur="500" fill="hold"/>
                                        <p:tgtEl>
                                          <p:spTgt spid="29"/>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31" presetClass="entr" presetSubtype="0" fill="hold" grpId="0" nodeType="afterEffect">
                                  <p:stCondLst>
                                    <p:cond delay="0"/>
                                  </p:stCondLst>
                                  <p:iterate type="lt">
                                    <p:tmPct val="5000"/>
                                  </p:iterate>
                                  <p:childTnLst>
                                    <p:set>
                                      <p:cBhvr>
                                        <p:cTn id="21" dur="1" fill="hold">
                                          <p:stCondLst>
                                            <p:cond delay="0"/>
                                          </p:stCondLst>
                                        </p:cTn>
                                        <p:tgtEl>
                                          <p:spTgt spid="31"/>
                                        </p:tgtEl>
                                        <p:attrNameLst>
                                          <p:attrName>style.visibility</p:attrName>
                                        </p:attrNameLst>
                                      </p:cBhvr>
                                      <p:to>
                                        <p:strVal val="visible"/>
                                      </p:to>
                                    </p:set>
                                    <p:anim calcmode="lin" valueType="num">
                                      <p:cBhvr>
                                        <p:cTn id="22" dur="350" fill="hold"/>
                                        <p:tgtEl>
                                          <p:spTgt spid="31"/>
                                        </p:tgtEl>
                                        <p:attrNameLst>
                                          <p:attrName>ppt_w</p:attrName>
                                        </p:attrNameLst>
                                      </p:cBhvr>
                                      <p:tavLst>
                                        <p:tav tm="0">
                                          <p:val>
                                            <p:fltVal val="0"/>
                                          </p:val>
                                        </p:tav>
                                        <p:tav tm="100000">
                                          <p:val>
                                            <p:strVal val="#ppt_w"/>
                                          </p:val>
                                        </p:tav>
                                      </p:tavLst>
                                    </p:anim>
                                    <p:anim calcmode="lin" valueType="num">
                                      <p:cBhvr>
                                        <p:cTn id="23" dur="350" fill="hold"/>
                                        <p:tgtEl>
                                          <p:spTgt spid="31"/>
                                        </p:tgtEl>
                                        <p:attrNameLst>
                                          <p:attrName>ppt_h</p:attrName>
                                        </p:attrNameLst>
                                      </p:cBhvr>
                                      <p:tavLst>
                                        <p:tav tm="0">
                                          <p:val>
                                            <p:fltVal val="0"/>
                                          </p:val>
                                        </p:tav>
                                        <p:tav tm="100000">
                                          <p:val>
                                            <p:strVal val="#ppt_h"/>
                                          </p:val>
                                        </p:tav>
                                      </p:tavLst>
                                    </p:anim>
                                    <p:anim calcmode="lin" valueType="num">
                                      <p:cBhvr>
                                        <p:cTn id="24" dur="350" fill="hold"/>
                                        <p:tgtEl>
                                          <p:spTgt spid="31"/>
                                        </p:tgtEl>
                                        <p:attrNameLst>
                                          <p:attrName>style.rotation</p:attrName>
                                        </p:attrNameLst>
                                      </p:cBhvr>
                                      <p:tavLst>
                                        <p:tav tm="0">
                                          <p:val>
                                            <p:fltVal val="90"/>
                                          </p:val>
                                        </p:tav>
                                        <p:tav tm="100000">
                                          <p:val>
                                            <p:fltVal val="0"/>
                                          </p:val>
                                        </p:tav>
                                      </p:tavLst>
                                    </p:anim>
                                    <p:animEffect transition="in" filter="fade">
                                      <p:cBhvr>
                                        <p:cTn id="25" dur="350"/>
                                        <p:tgtEl>
                                          <p:spTgt spid="31"/>
                                        </p:tgtEl>
                                      </p:cBhvr>
                                    </p:animEffect>
                                  </p:childTnLst>
                                </p:cTn>
                              </p:par>
                            </p:childTnLst>
                          </p:cTn>
                        </p:par>
                        <p:par>
                          <p:cTn id="26" fill="hold">
                            <p:stCondLst>
                              <p:cond delay="3702"/>
                            </p:stCondLst>
                            <p:childTnLst>
                              <p:par>
                                <p:cTn id="27" presetID="22" presetClass="entr" presetSubtype="1"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up)">
                                      <p:cBhvr>
                                        <p:cTn id="29" dur="1000"/>
                                        <p:tgtEl>
                                          <p:spTgt spid="9"/>
                                        </p:tgtEl>
                                      </p:cBhvr>
                                    </p:animEffect>
                                  </p:childTnLst>
                                </p:cTn>
                              </p:par>
                            </p:childTnLst>
                          </p:cTn>
                        </p:par>
                        <p:par>
                          <p:cTn id="30" fill="hold">
                            <p:stCondLst>
                              <p:cond delay="4702"/>
                            </p:stCondLst>
                            <p:childTnLst>
                              <p:par>
                                <p:cTn id="31" presetID="53" presetClass="entr" presetSubtype="16"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childTnLst>
                          </p:cTn>
                        </p:par>
                        <p:par>
                          <p:cTn id="36" fill="hold">
                            <p:stCondLst>
                              <p:cond delay="5202"/>
                            </p:stCondLst>
                            <p:childTnLst>
                              <p:par>
                                <p:cTn id="37" presetID="22" presetClass="entr" presetSubtype="1"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up)">
                                      <p:cBhvr>
                                        <p:cTn id="39" dur="500"/>
                                        <p:tgtEl>
                                          <p:spTgt spid="15"/>
                                        </p:tgtEl>
                                      </p:cBhvr>
                                    </p:animEffect>
                                  </p:childTnLst>
                                </p:cTn>
                              </p:par>
                            </p:childTnLst>
                          </p:cTn>
                        </p:par>
                        <p:par>
                          <p:cTn id="40" fill="hold">
                            <p:stCondLst>
                              <p:cond delay="5702"/>
                            </p:stCondLst>
                            <p:childTnLst>
                              <p:par>
                                <p:cTn id="41" presetID="22" presetClass="entr" presetSubtype="8"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left)">
                                      <p:cBhvr>
                                        <p:cTn id="43" dur="500"/>
                                        <p:tgtEl>
                                          <p:spTgt spid="18"/>
                                        </p:tgtEl>
                                      </p:cBhvr>
                                    </p:animEffect>
                                  </p:childTnLst>
                                </p:cTn>
                              </p:par>
                            </p:childTnLst>
                          </p:cTn>
                        </p:par>
                        <p:par>
                          <p:cTn id="44" fill="hold">
                            <p:stCondLst>
                              <p:cond delay="6202"/>
                            </p:stCondLst>
                            <p:childTnLst>
                              <p:par>
                                <p:cTn id="45" presetID="22" presetClass="entr" presetSubtype="1"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up)">
                                      <p:cBhvr>
                                        <p:cTn id="47" dur="500"/>
                                        <p:tgtEl>
                                          <p:spTgt spid="39"/>
                                        </p:tgtEl>
                                      </p:cBhvr>
                                    </p:animEffect>
                                  </p:childTnLst>
                                </p:cTn>
                              </p:par>
                            </p:childTnLst>
                          </p:cTn>
                        </p:par>
                        <p:par>
                          <p:cTn id="48" fill="hold">
                            <p:stCondLst>
                              <p:cond delay="6702"/>
                            </p:stCondLst>
                            <p:childTnLst>
                              <p:par>
                                <p:cTn id="49" presetID="22" presetClass="entr" presetSubtype="2"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right)">
                                      <p:cBhvr>
                                        <p:cTn id="51" dur="500"/>
                                        <p:tgtEl>
                                          <p:spTgt spid="42"/>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right)">
                                      <p:cBhvr>
                                        <p:cTn id="54" dur="500"/>
                                        <p:tgtEl>
                                          <p:spTgt spid="16"/>
                                        </p:tgtEl>
                                      </p:cBhvr>
                                    </p:animEffect>
                                  </p:childTnLst>
                                </p:cTn>
                              </p:par>
                            </p:childTnLst>
                          </p:cTn>
                        </p:par>
                        <p:par>
                          <p:cTn id="55" fill="hold">
                            <p:stCondLst>
                              <p:cond delay="7202"/>
                            </p:stCondLst>
                            <p:childTnLst>
                              <p:par>
                                <p:cTn id="56" presetID="31" presetClass="entr" presetSubtype="0" fill="hold" grpId="0" nodeType="afterEffect">
                                  <p:stCondLst>
                                    <p:cond delay="0"/>
                                  </p:stCondLst>
                                  <p:iterate type="lt">
                                    <p:tmPct val="5000"/>
                                  </p:iterate>
                                  <p:childTnLst>
                                    <p:set>
                                      <p:cBhvr>
                                        <p:cTn id="57" dur="1" fill="hold">
                                          <p:stCondLst>
                                            <p:cond delay="0"/>
                                          </p:stCondLst>
                                        </p:cTn>
                                        <p:tgtEl>
                                          <p:spTgt spid="41"/>
                                        </p:tgtEl>
                                        <p:attrNameLst>
                                          <p:attrName>style.visibility</p:attrName>
                                        </p:attrNameLst>
                                      </p:cBhvr>
                                      <p:to>
                                        <p:strVal val="visible"/>
                                      </p:to>
                                    </p:set>
                                    <p:anim calcmode="lin" valueType="num">
                                      <p:cBhvr>
                                        <p:cTn id="58" dur="350" fill="hold"/>
                                        <p:tgtEl>
                                          <p:spTgt spid="41"/>
                                        </p:tgtEl>
                                        <p:attrNameLst>
                                          <p:attrName>ppt_w</p:attrName>
                                        </p:attrNameLst>
                                      </p:cBhvr>
                                      <p:tavLst>
                                        <p:tav tm="0">
                                          <p:val>
                                            <p:fltVal val="0"/>
                                          </p:val>
                                        </p:tav>
                                        <p:tav tm="100000">
                                          <p:val>
                                            <p:strVal val="#ppt_w"/>
                                          </p:val>
                                        </p:tav>
                                      </p:tavLst>
                                    </p:anim>
                                    <p:anim calcmode="lin" valueType="num">
                                      <p:cBhvr>
                                        <p:cTn id="59" dur="350" fill="hold"/>
                                        <p:tgtEl>
                                          <p:spTgt spid="41"/>
                                        </p:tgtEl>
                                        <p:attrNameLst>
                                          <p:attrName>ppt_h</p:attrName>
                                        </p:attrNameLst>
                                      </p:cBhvr>
                                      <p:tavLst>
                                        <p:tav tm="0">
                                          <p:val>
                                            <p:fltVal val="0"/>
                                          </p:val>
                                        </p:tav>
                                        <p:tav tm="100000">
                                          <p:val>
                                            <p:strVal val="#ppt_h"/>
                                          </p:val>
                                        </p:tav>
                                      </p:tavLst>
                                    </p:anim>
                                    <p:anim calcmode="lin" valueType="num">
                                      <p:cBhvr>
                                        <p:cTn id="60" dur="350" fill="hold"/>
                                        <p:tgtEl>
                                          <p:spTgt spid="41"/>
                                        </p:tgtEl>
                                        <p:attrNameLst>
                                          <p:attrName>style.rotation</p:attrName>
                                        </p:attrNameLst>
                                      </p:cBhvr>
                                      <p:tavLst>
                                        <p:tav tm="0">
                                          <p:val>
                                            <p:fltVal val="90"/>
                                          </p:val>
                                        </p:tav>
                                        <p:tav tm="100000">
                                          <p:val>
                                            <p:fltVal val="0"/>
                                          </p:val>
                                        </p:tav>
                                      </p:tavLst>
                                    </p:anim>
                                    <p:animEffect transition="in" filter="fade">
                                      <p:cBhvr>
                                        <p:cTn id="61" dur="3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 grpId="0" animBg="1"/>
      <p:bldP spid="31" grpId="0"/>
      <p:bldP spid="29" grpId="0"/>
      <p:bldP spid="9" grpId="0" animBg="1"/>
      <p:bldP spid="35" grpId="0" animBg="1"/>
      <p:bldP spid="36" grpId="0" animBg="1"/>
      <p:bldP spid="41" grpId="0"/>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右箭头 13"/>
          <p:cNvSpPr/>
          <p:nvPr/>
        </p:nvSpPr>
        <p:spPr>
          <a:xfrm flipH="1">
            <a:off x="6895620" y="4412743"/>
            <a:ext cx="4039080" cy="810842"/>
          </a:xfrm>
          <a:prstGeom prst="rightArrow">
            <a:avLst>
              <a:gd name="adj1" fmla="val 77928"/>
              <a:gd name="adj2" fmla="val 6690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右箭头 14"/>
          <p:cNvSpPr/>
          <p:nvPr/>
        </p:nvSpPr>
        <p:spPr>
          <a:xfrm>
            <a:off x="1267862" y="1130497"/>
            <a:ext cx="4039080" cy="1136452"/>
          </a:xfrm>
          <a:prstGeom prst="rightArrow">
            <a:avLst>
              <a:gd name="adj1" fmla="val 77928"/>
              <a:gd name="adj2" fmla="val 4815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Rectangle 22"/>
          <p:cNvSpPr/>
          <p:nvPr/>
        </p:nvSpPr>
        <p:spPr>
          <a:xfrm>
            <a:off x="7448550" y="1177973"/>
            <a:ext cx="3486150" cy="1538883"/>
          </a:xfrm>
          <a:prstGeom prst="rect">
            <a:avLst/>
          </a:prstGeom>
          <a:noFill/>
        </p:spPr>
        <p:txBody>
          <a:bodyPr wrap="square" lIns="0" tIns="0" rIns="0" bIns="0" rtlCol="0">
            <a:spAutoFit/>
          </a:bodyPr>
          <a:lstStyle/>
          <a:p>
            <a:pPr algn="just">
              <a:lnSpc>
                <a:spcPts val="2000"/>
              </a:lnSpc>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组织招聘面试时没有一套科学有效的面试体系，缺乏专业化招聘团队，招聘工作缺乏科学性，招聘标准的缺乏导致求职者能否被录用全靠面试人员的主观意向，把招聘工作当做简单的事务性工作来开展，从而为未来的人员录用、使用等增加一系列问题。</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42" name="Rectangle 22"/>
          <p:cNvSpPr/>
          <p:nvPr/>
        </p:nvSpPr>
        <p:spPr>
          <a:xfrm>
            <a:off x="1517628" y="1360169"/>
            <a:ext cx="3217371" cy="677108"/>
          </a:xfrm>
          <a:prstGeom prst="rect">
            <a:avLst/>
          </a:prstGeom>
        </p:spPr>
        <p:txBody>
          <a:bodyPr wrap="square" lIns="0" tIns="0" rIns="0" bIns="0">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面试方式简单，缺乏专业招聘团队</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43" name="矩形 42"/>
          <p:cNvSpPr/>
          <p:nvPr/>
        </p:nvSpPr>
        <p:spPr>
          <a:xfrm rot="5400000">
            <a:off x="3756000" y="2250885"/>
            <a:ext cx="4680000" cy="17823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TextBox 6"/>
          <p:cNvSpPr txBox="1"/>
          <p:nvPr/>
        </p:nvSpPr>
        <p:spPr>
          <a:xfrm>
            <a:off x="5607300" y="1210023"/>
            <a:ext cx="977400" cy="977400"/>
          </a:xfrm>
          <a:prstGeom prst="ellipse">
            <a:avLst/>
          </a:prstGeom>
          <a:solidFill>
            <a:schemeClr val="accent5"/>
          </a:solidFill>
        </p:spPr>
        <p:txBody>
          <a:bodyPr wrap="square" lIns="0" tIns="0" rIns="0" bIns="0" rtlCol="0" anchor="ctr">
            <a:noAutofit/>
          </a:bodyPr>
          <a:lstStyle/>
          <a:p>
            <a:pPr lvl="0" algn="ctr"/>
            <a:r>
              <a:rPr lang="en-US" altLang="ko-KR" sz="4000" dirty="0">
                <a:solidFill>
                  <a:srgbClr val="FFFFFF"/>
                </a:solidFill>
                <a:latin typeface="Bebas Neue Regular" panose="00000500000000000000" pitchFamily="50" charset="0"/>
                <a:cs typeface="Lemon/Milk"/>
              </a:rPr>
              <a:t>03</a:t>
            </a:r>
            <a:endParaRPr lang="ko-KR" altLang="en-US" sz="4000" dirty="0">
              <a:solidFill>
                <a:srgbClr val="FFFFFF"/>
              </a:solidFill>
              <a:latin typeface="Bebas Neue Regular" panose="00000500000000000000" pitchFamily="50" charset="0"/>
              <a:cs typeface="Lemon/Milk"/>
            </a:endParaRPr>
          </a:p>
        </p:txBody>
      </p:sp>
      <p:sp>
        <p:nvSpPr>
          <p:cNvPr id="55" name="TextBox 7"/>
          <p:cNvSpPr txBox="1"/>
          <p:nvPr/>
        </p:nvSpPr>
        <p:spPr>
          <a:xfrm>
            <a:off x="5607300" y="4329464"/>
            <a:ext cx="977400" cy="977400"/>
          </a:xfrm>
          <a:prstGeom prst="ellipse">
            <a:avLst/>
          </a:prstGeom>
          <a:solidFill>
            <a:schemeClr val="accent5"/>
          </a:solidFill>
        </p:spPr>
        <p:txBody>
          <a:bodyPr wrap="square" lIns="0" tIns="0" rIns="0" bIns="0" rtlCol="0" anchor="ctr">
            <a:noAutofit/>
          </a:bodyPr>
          <a:lstStyle/>
          <a:p>
            <a:pPr lvl="0" algn="ctr"/>
            <a:r>
              <a:rPr lang="en-US" altLang="ko-KR" sz="4000" dirty="0">
                <a:solidFill>
                  <a:srgbClr val="FFFFFF"/>
                </a:solidFill>
                <a:latin typeface="Bebas Neue Regular" panose="00000500000000000000" pitchFamily="50" charset="0"/>
                <a:cs typeface="Lemon/Milk"/>
              </a:rPr>
              <a:t>04</a:t>
            </a:r>
            <a:endParaRPr lang="ko-KR" altLang="en-US" sz="4000" dirty="0">
              <a:solidFill>
                <a:srgbClr val="FFFFFF"/>
              </a:solidFill>
              <a:latin typeface="Bebas Neue Regular" panose="00000500000000000000" pitchFamily="50" charset="0"/>
              <a:cs typeface="Lemon/Milk"/>
            </a:endParaRPr>
          </a:p>
        </p:txBody>
      </p:sp>
      <p:sp>
        <p:nvSpPr>
          <p:cNvPr id="57" name="Rectangle 22"/>
          <p:cNvSpPr/>
          <p:nvPr/>
        </p:nvSpPr>
        <p:spPr>
          <a:xfrm>
            <a:off x="1267862" y="3792242"/>
            <a:ext cx="3465539" cy="2051844"/>
          </a:xfrm>
          <a:prstGeom prst="rect">
            <a:avLst/>
          </a:prstGeom>
          <a:noFill/>
        </p:spPr>
        <p:txBody>
          <a:bodyPr wrap="square" lIns="0" tIns="0" rIns="0" bIns="0" rtlCol="0">
            <a:spAutoFit/>
          </a:bodyPr>
          <a:lstStyle/>
          <a:p>
            <a:pPr algn="just">
              <a:lnSpc>
                <a:spcPts val="2000"/>
              </a:lnSpc>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公司想要发展就必须提前面向未来储备好合适的人才，但目前的招聘计划停留在需要什么人员、需要多少人员的基础上，属于应急性招聘，招来的人当时满足企业需求，长远来看并不符合企业发展。招聘缺乏长远规划眼光，没有从人员结构的优化上入手合理匹配人员岗位需求和未来发展需求，结构导致经常缺人、经常招聘，工作重复低效。</a:t>
            </a:r>
            <a:endPar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58" name="Rectangle 22"/>
          <p:cNvSpPr/>
          <p:nvPr/>
        </p:nvSpPr>
        <p:spPr>
          <a:xfrm>
            <a:off x="7883370" y="4633498"/>
            <a:ext cx="2513160" cy="369332"/>
          </a:xfrm>
          <a:prstGeom prst="rect">
            <a:avLst/>
          </a:prstGeom>
        </p:spPr>
        <p:txBody>
          <a:bodyPr wrap="square" lIns="0" tIns="0" rIns="0" bIns="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人才储备不足</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up)">
                                      <p:cBhvr>
                                        <p:cTn id="7" dur="1000"/>
                                        <p:tgtEl>
                                          <p:spTgt spid="43"/>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500" fill="hold"/>
                                        <p:tgtEl>
                                          <p:spTgt spid="42"/>
                                        </p:tgtEl>
                                        <p:attrNameLst>
                                          <p:attrName>ppt_x</p:attrName>
                                        </p:attrNameLst>
                                      </p:cBhvr>
                                      <p:tavLst>
                                        <p:tav tm="0">
                                          <p:val>
                                            <p:strVal val="0-#ppt_w/2"/>
                                          </p:val>
                                        </p:tav>
                                        <p:tav tm="100000">
                                          <p:val>
                                            <p:strVal val="#ppt_x"/>
                                          </p:val>
                                        </p:tav>
                                      </p:tavLst>
                                    </p:anim>
                                    <p:anim calcmode="lin" valueType="num">
                                      <p:cBhvr additive="base">
                                        <p:cTn id="18" dur="500" fill="hold"/>
                                        <p:tgtEl>
                                          <p:spTgt spid="42"/>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0-#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31" presetClass="entr" presetSubtype="0" fill="hold" grpId="0" nodeType="afterEffect">
                                  <p:stCondLst>
                                    <p:cond delay="0"/>
                                  </p:stCondLst>
                                  <p:iterate type="lt">
                                    <p:tmPct val="5000"/>
                                  </p:iterate>
                                  <p:childTnLst>
                                    <p:set>
                                      <p:cBhvr>
                                        <p:cTn id="25" dur="1" fill="hold">
                                          <p:stCondLst>
                                            <p:cond delay="0"/>
                                          </p:stCondLst>
                                        </p:cTn>
                                        <p:tgtEl>
                                          <p:spTgt spid="41"/>
                                        </p:tgtEl>
                                        <p:attrNameLst>
                                          <p:attrName>style.visibility</p:attrName>
                                        </p:attrNameLst>
                                      </p:cBhvr>
                                      <p:to>
                                        <p:strVal val="visible"/>
                                      </p:to>
                                    </p:set>
                                    <p:anim calcmode="lin" valueType="num">
                                      <p:cBhvr>
                                        <p:cTn id="26" dur="350" fill="hold"/>
                                        <p:tgtEl>
                                          <p:spTgt spid="41"/>
                                        </p:tgtEl>
                                        <p:attrNameLst>
                                          <p:attrName>ppt_w</p:attrName>
                                        </p:attrNameLst>
                                      </p:cBhvr>
                                      <p:tavLst>
                                        <p:tav tm="0">
                                          <p:val>
                                            <p:fltVal val="0"/>
                                          </p:val>
                                        </p:tav>
                                        <p:tav tm="100000">
                                          <p:val>
                                            <p:strVal val="#ppt_w"/>
                                          </p:val>
                                        </p:tav>
                                      </p:tavLst>
                                    </p:anim>
                                    <p:anim calcmode="lin" valueType="num">
                                      <p:cBhvr>
                                        <p:cTn id="27" dur="350" fill="hold"/>
                                        <p:tgtEl>
                                          <p:spTgt spid="41"/>
                                        </p:tgtEl>
                                        <p:attrNameLst>
                                          <p:attrName>ppt_h</p:attrName>
                                        </p:attrNameLst>
                                      </p:cBhvr>
                                      <p:tavLst>
                                        <p:tav tm="0">
                                          <p:val>
                                            <p:fltVal val="0"/>
                                          </p:val>
                                        </p:tav>
                                        <p:tav tm="100000">
                                          <p:val>
                                            <p:strVal val="#ppt_h"/>
                                          </p:val>
                                        </p:tav>
                                      </p:tavLst>
                                    </p:anim>
                                    <p:anim calcmode="lin" valueType="num">
                                      <p:cBhvr>
                                        <p:cTn id="28" dur="350" fill="hold"/>
                                        <p:tgtEl>
                                          <p:spTgt spid="41"/>
                                        </p:tgtEl>
                                        <p:attrNameLst>
                                          <p:attrName>style.rotation</p:attrName>
                                        </p:attrNameLst>
                                      </p:cBhvr>
                                      <p:tavLst>
                                        <p:tav tm="0">
                                          <p:val>
                                            <p:fltVal val="90"/>
                                          </p:val>
                                        </p:tav>
                                        <p:tav tm="100000">
                                          <p:val>
                                            <p:fltVal val="0"/>
                                          </p:val>
                                        </p:tav>
                                      </p:tavLst>
                                    </p:anim>
                                    <p:animEffect transition="in" filter="fade">
                                      <p:cBhvr>
                                        <p:cTn id="29" dur="350"/>
                                        <p:tgtEl>
                                          <p:spTgt spid="41"/>
                                        </p:tgtEl>
                                      </p:cBhvr>
                                    </p:animEffect>
                                  </p:childTnLst>
                                </p:cTn>
                              </p:par>
                            </p:childTnLst>
                          </p:cTn>
                        </p:par>
                        <p:par>
                          <p:cTn id="30" fill="hold">
                            <p:stCondLst>
                              <p:cond delay="4274"/>
                            </p:stCondLst>
                            <p:childTnLst>
                              <p:par>
                                <p:cTn id="31" presetID="53" presetClass="entr" presetSubtype="16"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anim calcmode="lin" valueType="num">
                                      <p:cBhvr>
                                        <p:cTn id="33" dur="500" fill="hold"/>
                                        <p:tgtEl>
                                          <p:spTgt spid="55"/>
                                        </p:tgtEl>
                                        <p:attrNameLst>
                                          <p:attrName>ppt_w</p:attrName>
                                        </p:attrNameLst>
                                      </p:cBhvr>
                                      <p:tavLst>
                                        <p:tav tm="0">
                                          <p:val>
                                            <p:fltVal val="0"/>
                                          </p:val>
                                        </p:tav>
                                        <p:tav tm="100000">
                                          <p:val>
                                            <p:strVal val="#ppt_w"/>
                                          </p:val>
                                        </p:tav>
                                      </p:tavLst>
                                    </p:anim>
                                    <p:anim calcmode="lin" valueType="num">
                                      <p:cBhvr>
                                        <p:cTn id="34" dur="500" fill="hold"/>
                                        <p:tgtEl>
                                          <p:spTgt spid="55"/>
                                        </p:tgtEl>
                                        <p:attrNameLst>
                                          <p:attrName>ppt_h</p:attrName>
                                        </p:attrNameLst>
                                      </p:cBhvr>
                                      <p:tavLst>
                                        <p:tav tm="0">
                                          <p:val>
                                            <p:fltVal val="0"/>
                                          </p:val>
                                        </p:tav>
                                        <p:tav tm="100000">
                                          <p:val>
                                            <p:strVal val="#ppt_h"/>
                                          </p:val>
                                        </p:tav>
                                      </p:tavLst>
                                    </p:anim>
                                    <p:animEffect transition="in" filter="fade">
                                      <p:cBhvr>
                                        <p:cTn id="35" dur="500"/>
                                        <p:tgtEl>
                                          <p:spTgt spid="55"/>
                                        </p:tgtEl>
                                      </p:cBhvr>
                                    </p:animEffect>
                                  </p:childTnLst>
                                </p:cTn>
                              </p:par>
                            </p:childTnLst>
                          </p:cTn>
                        </p:par>
                        <p:par>
                          <p:cTn id="36" fill="hold">
                            <p:stCondLst>
                              <p:cond delay="4774"/>
                            </p:stCondLst>
                            <p:childTnLst>
                              <p:par>
                                <p:cTn id="37" presetID="2" presetClass="entr" presetSubtype="2" fill="hold" grpId="0" nodeType="afterEffect">
                                  <p:stCondLst>
                                    <p:cond delay="0"/>
                                  </p:stCondLst>
                                  <p:childTnLst>
                                    <p:set>
                                      <p:cBhvr>
                                        <p:cTn id="38" dur="1" fill="hold">
                                          <p:stCondLst>
                                            <p:cond delay="0"/>
                                          </p:stCondLst>
                                        </p:cTn>
                                        <p:tgtEl>
                                          <p:spTgt spid="58"/>
                                        </p:tgtEl>
                                        <p:attrNameLst>
                                          <p:attrName>style.visibility</p:attrName>
                                        </p:attrNameLst>
                                      </p:cBhvr>
                                      <p:to>
                                        <p:strVal val="visible"/>
                                      </p:to>
                                    </p:set>
                                    <p:anim calcmode="lin" valueType="num">
                                      <p:cBhvr additive="base">
                                        <p:cTn id="39" dur="500" fill="hold"/>
                                        <p:tgtEl>
                                          <p:spTgt spid="58"/>
                                        </p:tgtEl>
                                        <p:attrNameLst>
                                          <p:attrName>ppt_x</p:attrName>
                                        </p:attrNameLst>
                                      </p:cBhvr>
                                      <p:tavLst>
                                        <p:tav tm="0">
                                          <p:val>
                                            <p:strVal val="1+#ppt_w/2"/>
                                          </p:val>
                                        </p:tav>
                                        <p:tav tm="100000">
                                          <p:val>
                                            <p:strVal val="#ppt_x"/>
                                          </p:val>
                                        </p:tav>
                                      </p:tavLst>
                                    </p:anim>
                                    <p:anim calcmode="lin" valueType="num">
                                      <p:cBhvr additive="base">
                                        <p:cTn id="40" dur="500" fill="hold"/>
                                        <p:tgtEl>
                                          <p:spTgt spid="58"/>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1+#ppt_w/2"/>
                                          </p:val>
                                        </p:tav>
                                        <p:tav tm="100000">
                                          <p:val>
                                            <p:strVal val="#ppt_x"/>
                                          </p:val>
                                        </p:tav>
                                      </p:tavLst>
                                    </p:anim>
                                    <p:anim calcmode="lin" valueType="num">
                                      <p:cBhvr additive="base">
                                        <p:cTn id="44" dur="500" fill="hold"/>
                                        <p:tgtEl>
                                          <p:spTgt spid="14"/>
                                        </p:tgtEl>
                                        <p:attrNameLst>
                                          <p:attrName>ppt_y</p:attrName>
                                        </p:attrNameLst>
                                      </p:cBhvr>
                                      <p:tavLst>
                                        <p:tav tm="0">
                                          <p:val>
                                            <p:strVal val="#ppt_y"/>
                                          </p:val>
                                        </p:tav>
                                        <p:tav tm="100000">
                                          <p:val>
                                            <p:strVal val="#ppt_y"/>
                                          </p:val>
                                        </p:tav>
                                      </p:tavLst>
                                    </p:anim>
                                  </p:childTnLst>
                                </p:cTn>
                              </p:par>
                            </p:childTnLst>
                          </p:cTn>
                        </p:par>
                        <p:par>
                          <p:cTn id="45" fill="hold">
                            <p:stCondLst>
                              <p:cond delay="5274"/>
                            </p:stCondLst>
                            <p:childTnLst>
                              <p:par>
                                <p:cTn id="46" presetID="31" presetClass="entr" presetSubtype="0" fill="hold" grpId="0" nodeType="afterEffect">
                                  <p:stCondLst>
                                    <p:cond delay="0"/>
                                  </p:stCondLst>
                                  <p:iterate type="lt">
                                    <p:tmPct val="5000"/>
                                  </p:iterate>
                                  <p:childTnLst>
                                    <p:set>
                                      <p:cBhvr>
                                        <p:cTn id="47" dur="1" fill="hold">
                                          <p:stCondLst>
                                            <p:cond delay="0"/>
                                          </p:stCondLst>
                                        </p:cTn>
                                        <p:tgtEl>
                                          <p:spTgt spid="57"/>
                                        </p:tgtEl>
                                        <p:attrNameLst>
                                          <p:attrName>style.visibility</p:attrName>
                                        </p:attrNameLst>
                                      </p:cBhvr>
                                      <p:to>
                                        <p:strVal val="visible"/>
                                      </p:to>
                                    </p:set>
                                    <p:anim calcmode="lin" valueType="num">
                                      <p:cBhvr>
                                        <p:cTn id="48" dur="350" fill="hold"/>
                                        <p:tgtEl>
                                          <p:spTgt spid="57"/>
                                        </p:tgtEl>
                                        <p:attrNameLst>
                                          <p:attrName>ppt_w</p:attrName>
                                        </p:attrNameLst>
                                      </p:cBhvr>
                                      <p:tavLst>
                                        <p:tav tm="0">
                                          <p:val>
                                            <p:fltVal val="0"/>
                                          </p:val>
                                        </p:tav>
                                        <p:tav tm="100000">
                                          <p:val>
                                            <p:strVal val="#ppt_w"/>
                                          </p:val>
                                        </p:tav>
                                      </p:tavLst>
                                    </p:anim>
                                    <p:anim calcmode="lin" valueType="num">
                                      <p:cBhvr>
                                        <p:cTn id="49" dur="350" fill="hold"/>
                                        <p:tgtEl>
                                          <p:spTgt spid="57"/>
                                        </p:tgtEl>
                                        <p:attrNameLst>
                                          <p:attrName>ppt_h</p:attrName>
                                        </p:attrNameLst>
                                      </p:cBhvr>
                                      <p:tavLst>
                                        <p:tav tm="0">
                                          <p:val>
                                            <p:fltVal val="0"/>
                                          </p:val>
                                        </p:tav>
                                        <p:tav tm="100000">
                                          <p:val>
                                            <p:strVal val="#ppt_h"/>
                                          </p:val>
                                        </p:tav>
                                      </p:tavLst>
                                    </p:anim>
                                    <p:anim calcmode="lin" valueType="num">
                                      <p:cBhvr>
                                        <p:cTn id="50" dur="350" fill="hold"/>
                                        <p:tgtEl>
                                          <p:spTgt spid="57"/>
                                        </p:tgtEl>
                                        <p:attrNameLst>
                                          <p:attrName>style.rotation</p:attrName>
                                        </p:attrNameLst>
                                      </p:cBhvr>
                                      <p:tavLst>
                                        <p:tav tm="0">
                                          <p:val>
                                            <p:fltVal val="90"/>
                                          </p:val>
                                        </p:tav>
                                        <p:tav tm="100000">
                                          <p:val>
                                            <p:fltVal val="0"/>
                                          </p:val>
                                        </p:tav>
                                      </p:tavLst>
                                    </p:anim>
                                    <p:animEffect transition="in" filter="fade">
                                      <p:cBhvr>
                                        <p:cTn id="51" dur="3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41" grpId="0"/>
      <p:bldP spid="42" grpId="0"/>
      <p:bldP spid="43" grpId="0" animBg="1"/>
      <p:bldP spid="54" grpId="0" animBg="1"/>
      <p:bldP spid="55" grpId="0" animBg="1"/>
      <p:bldP spid="57" grpId="0"/>
      <p:bldP spid="5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正五边形 24"/>
          <p:cNvSpPr/>
          <p:nvPr/>
        </p:nvSpPr>
        <p:spPr>
          <a:xfrm rot="2159223">
            <a:off x="4289922" y="3200513"/>
            <a:ext cx="1417491" cy="1349991"/>
          </a:xfrm>
          <a:prstGeom prst="pent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正五边形 29"/>
          <p:cNvSpPr/>
          <p:nvPr/>
        </p:nvSpPr>
        <p:spPr>
          <a:xfrm rot="2159223">
            <a:off x="4726661" y="1837146"/>
            <a:ext cx="1417491" cy="1349991"/>
          </a:xfrm>
          <a:prstGeom prst="pent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正五边形 30"/>
          <p:cNvSpPr/>
          <p:nvPr/>
        </p:nvSpPr>
        <p:spPr>
          <a:xfrm rot="2159223">
            <a:off x="6159096" y="1837145"/>
            <a:ext cx="1417491" cy="1349991"/>
          </a:xfrm>
          <a:prstGeom prst="pent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正五边形 32"/>
          <p:cNvSpPr/>
          <p:nvPr/>
        </p:nvSpPr>
        <p:spPr>
          <a:xfrm rot="2159223">
            <a:off x="6604929" y="3197456"/>
            <a:ext cx="1417491" cy="1349991"/>
          </a:xfrm>
          <a:prstGeom prst="pent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正五边形 33"/>
          <p:cNvSpPr/>
          <p:nvPr/>
        </p:nvSpPr>
        <p:spPr>
          <a:xfrm rot="2159223">
            <a:off x="5451732" y="4039039"/>
            <a:ext cx="1417491" cy="1349991"/>
          </a:xfrm>
          <a:prstGeom prst="pent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dirty="0"/>
              <a:t>解决招聘问题的对策</a:t>
            </a:r>
            <a:endParaRPr lang="zh-CN" altLang="en-US" dirty="0"/>
          </a:p>
        </p:txBody>
      </p:sp>
      <p:grpSp>
        <p:nvGrpSpPr>
          <p:cNvPr id="63" name="组合 62"/>
          <p:cNvGrpSpPr/>
          <p:nvPr/>
        </p:nvGrpSpPr>
        <p:grpSpPr>
          <a:xfrm>
            <a:off x="2159324" y="5695629"/>
            <a:ext cx="7921745" cy="692497"/>
            <a:chOff x="2159324" y="5695629"/>
            <a:chExt cx="7921745" cy="692497"/>
          </a:xfrm>
        </p:grpSpPr>
        <p:sp>
          <p:nvSpPr>
            <p:cNvPr id="45" name="Rectangle 22"/>
            <p:cNvSpPr/>
            <p:nvPr/>
          </p:nvSpPr>
          <p:spPr>
            <a:xfrm>
              <a:off x="3993779" y="5695629"/>
              <a:ext cx="6087290" cy="692497"/>
            </a:xfrm>
            <a:prstGeom prst="rect">
              <a:avLst/>
            </a:prstGeom>
            <a:noFill/>
          </p:spPr>
          <p:txBody>
            <a:bodyPr wrap="square" lIns="0" tIns="0" rIns="0" bIns="0" rtlCol="0">
              <a:spAutoFit/>
            </a:bodyPr>
            <a:lstStyle/>
            <a:p>
              <a:pPr algn="just">
                <a:lnSpc>
                  <a:spcPts val="1800"/>
                </a:lnSpc>
              </a:pPr>
              <a:r>
                <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rPr>
                <a:t>公司耗费时间、经费、人力招聘的员工，如果工作一段时间就辞职走人，那还得要重新招聘，这是招聘工作的不成功不完善，因此对于招聘来的员工还要在后续的工作中持续跟踪关注，确保能够干得了、留得下。</a:t>
              </a:r>
              <a:endPar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46" name="Rectangle 22"/>
            <p:cNvSpPr/>
            <p:nvPr/>
          </p:nvSpPr>
          <p:spPr>
            <a:xfrm>
              <a:off x="2159324" y="5734101"/>
              <a:ext cx="1609480" cy="615553"/>
            </a:xfrm>
            <a:prstGeom prst="rect">
              <a:avLst/>
            </a:prstGeom>
          </p:spPr>
          <p:txBody>
            <a:bodyPr wrap="square" lIns="0" tIns="0" rIns="0" bIns="0">
              <a:spAutoFit/>
            </a:bodyPr>
            <a:lstStyle/>
            <a:p>
              <a:r>
                <a:rPr lang="zh-CN" altLang="en-US" sz="2000" b="1" dirty="0">
                  <a:solidFill>
                    <a:schemeClr val="accent5"/>
                  </a:solidFill>
                  <a:latin typeface="微软雅黑" panose="020B0503020204020204" pitchFamily="34" charset="-122"/>
                  <a:ea typeface="微软雅黑" panose="020B0503020204020204" pitchFamily="34" charset="-122"/>
                </a:rPr>
                <a:t>关注后续工作努力留住人才</a:t>
              </a:r>
              <a:endParaRPr lang="zh-CN" altLang="en-US" sz="2000" b="1" dirty="0">
                <a:solidFill>
                  <a:schemeClr val="accent5"/>
                </a:solidFill>
                <a:latin typeface="微软雅黑" panose="020B0503020204020204" pitchFamily="34" charset="-122"/>
                <a:ea typeface="微软雅黑" panose="020B0503020204020204" pitchFamily="34" charset="-122"/>
              </a:endParaRPr>
            </a:p>
          </p:txBody>
        </p:sp>
      </p:grpSp>
      <p:sp>
        <p:nvSpPr>
          <p:cNvPr id="47" name="TextBox 6"/>
          <p:cNvSpPr txBox="1"/>
          <p:nvPr/>
        </p:nvSpPr>
        <p:spPr>
          <a:xfrm>
            <a:off x="4924850" y="2092318"/>
            <a:ext cx="977400" cy="977400"/>
          </a:xfrm>
          <a:prstGeom prst="ellipse">
            <a:avLst/>
          </a:prstGeom>
          <a:noFill/>
        </p:spPr>
        <p:txBody>
          <a:bodyPr wrap="square" lIns="0" tIns="0" rIns="0" bIns="0" rtlCol="0" anchor="ctr">
            <a:noAutofit/>
          </a:bodyPr>
          <a:lstStyle/>
          <a:p>
            <a:pPr lvl="0" algn="ctr"/>
            <a:r>
              <a:rPr lang="en-US" altLang="ko-KR" sz="4000" dirty="0">
                <a:solidFill>
                  <a:schemeClr val="bg1"/>
                </a:solidFill>
                <a:latin typeface="Bebas Neue Bold" panose="020B0606020202050201" pitchFamily="34" charset="0"/>
                <a:cs typeface="Lemon/Milk"/>
              </a:rPr>
              <a:t>01</a:t>
            </a:r>
            <a:endParaRPr lang="ko-KR" altLang="en-US" sz="4000" dirty="0">
              <a:solidFill>
                <a:schemeClr val="bg1"/>
              </a:solidFill>
              <a:latin typeface="Bebas Neue Bold" panose="020B0606020202050201" pitchFamily="34" charset="0"/>
              <a:cs typeface="Lemon/Milk"/>
            </a:endParaRPr>
          </a:p>
        </p:txBody>
      </p:sp>
      <p:sp>
        <p:nvSpPr>
          <p:cNvPr id="48" name="TextBox 6"/>
          <p:cNvSpPr txBox="1"/>
          <p:nvPr/>
        </p:nvSpPr>
        <p:spPr>
          <a:xfrm>
            <a:off x="6343564" y="2100494"/>
            <a:ext cx="977400" cy="977400"/>
          </a:xfrm>
          <a:prstGeom prst="ellipse">
            <a:avLst/>
          </a:prstGeom>
          <a:noFill/>
        </p:spPr>
        <p:txBody>
          <a:bodyPr wrap="square" lIns="0" tIns="0" rIns="0" bIns="0" rtlCol="0" anchor="ctr">
            <a:noAutofit/>
          </a:bodyPr>
          <a:lstStyle/>
          <a:p>
            <a:pPr lvl="0" algn="ctr"/>
            <a:r>
              <a:rPr lang="en-US" altLang="ko-KR" sz="4000" dirty="0">
                <a:solidFill>
                  <a:schemeClr val="bg1"/>
                </a:solidFill>
                <a:latin typeface="Bebas Neue Bold" panose="020B0606020202050201" pitchFamily="34" charset="0"/>
                <a:cs typeface="Lemon/Milk"/>
              </a:rPr>
              <a:t>02</a:t>
            </a:r>
            <a:endParaRPr lang="ko-KR" altLang="en-US" sz="4000" dirty="0">
              <a:solidFill>
                <a:schemeClr val="bg1"/>
              </a:solidFill>
              <a:latin typeface="Bebas Neue Bold" panose="020B0606020202050201" pitchFamily="34" charset="0"/>
              <a:cs typeface="Lemon/Milk"/>
            </a:endParaRPr>
          </a:p>
        </p:txBody>
      </p:sp>
      <p:sp>
        <p:nvSpPr>
          <p:cNvPr id="52" name="TextBox 6"/>
          <p:cNvSpPr txBox="1"/>
          <p:nvPr/>
        </p:nvSpPr>
        <p:spPr>
          <a:xfrm>
            <a:off x="4474498" y="3441562"/>
            <a:ext cx="977400" cy="977400"/>
          </a:xfrm>
          <a:prstGeom prst="ellipse">
            <a:avLst/>
          </a:prstGeom>
          <a:noFill/>
        </p:spPr>
        <p:txBody>
          <a:bodyPr wrap="square" lIns="0" tIns="0" rIns="0" bIns="0" rtlCol="0" anchor="ctr">
            <a:noAutofit/>
          </a:bodyPr>
          <a:lstStyle/>
          <a:p>
            <a:pPr lvl="0" algn="ctr"/>
            <a:r>
              <a:rPr lang="en-US" altLang="ko-KR" sz="4000" dirty="0">
                <a:solidFill>
                  <a:schemeClr val="bg1"/>
                </a:solidFill>
                <a:latin typeface="Bebas Neue Bold" panose="020B0606020202050201" pitchFamily="34" charset="0"/>
                <a:cs typeface="Lemon/Milk"/>
              </a:rPr>
              <a:t>03</a:t>
            </a:r>
            <a:endParaRPr lang="ko-KR" altLang="en-US" sz="4000" dirty="0">
              <a:solidFill>
                <a:schemeClr val="bg1"/>
              </a:solidFill>
              <a:latin typeface="Bebas Neue Bold" panose="020B0606020202050201" pitchFamily="34" charset="0"/>
              <a:cs typeface="Lemon/Milk"/>
            </a:endParaRPr>
          </a:p>
        </p:txBody>
      </p:sp>
      <p:sp>
        <p:nvSpPr>
          <p:cNvPr id="53" name="TextBox 6"/>
          <p:cNvSpPr txBox="1"/>
          <p:nvPr/>
        </p:nvSpPr>
        <p:spPr>
          <a:xfrm>
            <a:off x="6783516" y="3460805"/>
            <a:ext cx="977400" cy="977400"/>
          </a:xfrm>
          <a:prstGeom prst="ellipse">
            <a:avLst/>
          </a:prstGeom>
          <a:noFill/>
        </p:spPr>
        <p:txBody>
          <a:bodyPr wrap="square" lIns="0" tIns="0" rIns="0" bIns="0" rtlCol="0" anchor="ctr">
            <a:noAutofit/>
          </a:bodyPr>
          <a:lstStyle/>
          <a:p>
            <a:pPr lvl="0" algn="ctr"/>
            <a:r>
              <a:rPr lang="en-US" altLang="ko-KR" sz="4000" dirty="0">
                <a:solidFill>
                  <a:schemeClr val="bg1"/>
                </a:solidFill>
                <a:latin typeface="Bebas Neue Bold" panose="020B0606020202050201" pitchFamily="34" charset="0"/>
                <a:cs typeface="Lemon/Milk"/>
              </a:rPr>
              <a:t>04</a:t>
            </a:r>
            <a:endParaRPr lang="ko-KR" altLang="en-US" sz="4000" dirty="0">
              <a:solidFill>
                <a:schemeClr val="bg1"/>
              </a:solidFill>
              <a:latin typeface="Bebas Neue Bold" panose="020B0606020202050201" pitchFamily="34" charset="0"/>
              <a:cs typeface="Lemon/Milk"/>
            </a:endParaRPr>
          </a:p>
        </p:txBody>
      </p:sp>
      <p:sp>
        <p:nvSpPr>
          <p:cNvPr id="54" name="TextBox 6"/>
          <p:cNvSpPr txBox="1"/>
          <p:nvPr/>
        </p:nvSpPr>
        <p:spPr>
          <a:xfrm>
            <a:off x="5617117" y="4327315"/>
            <a:ext cx="977400" cy="977400"/>
          </a:xfrm>
          <a:prstGeom prst="ellipse">
            <a:avLst/>
          </a:prstGeom>
          <a:noFill/>
        </p:spPr>
        <p:txBody>
          <a:bodyPr wrap="square" lIns="0" tIns="0" rIns="0" bIns="0" rtlCol="0" anchor="ctr">
            <a:noAutofit/>
          </a:bodyPr>
          <a:lstStyle/>
          <a:p>
            <a:pPr lvl="0" algn="ctr"/>
            <a:r>
              <a:rPr lang="en-US" altLang="ko-KR" sz="4000" dirty="0">
                <a:solidFill>
                  <a:schemeClr val="bg1"/>
                </a:solidFill>
                <a:latin typeface="Bebas Neue Bold" panose="020B0606020202050201" pitchFamily="34" charset="0"/>
                <a:cs typeface="Lemon/Milk"/>
              </a:rPr>
              <a:t>05</a:t>
            </a:r>
            <a:endParaRPr lang="ko-KR" altLang="en-US" sz="4000" dirty="0">
              <a:solidFill>
                <a:schemeClr val="bg1"/>
              </a:solidFill>
              <a:latin typeface="Bebas Neue Bold" panose="020B0606020202050201" pitchFamily="34" charset="0"/>
              <a:cs typeface="Lemon/Milk"/>
            </a:endParaRPr>
          </a:p>
        </p:txBody>
      </p:sp>
      <p:grpSp>
        <p:nvGrpSpPr>
          <p:cNvPr id="23" name="组合 22"/>
          <p:cNvGrpSpPr/>
          <p:nvPr/>
        </p:nvGrpSpPr>
        <p:grpSpPr>
          <a:xfrm>
            <a:off x="770157" y="1749960"/>
            <a:ext cx="4308214" cy="1468079"/>
            <a:chOff x="770157" y="1749960"/>
            <a:chExt cx="4308214" cy="1468079"/>
          </a:xfrm>
        </p:grpSpPr>
        <p:sp>
          <p:nvSpPr>
            <p:cNvPr id="36" name="Rectangle 22"/>
            <p:cNvSpPr/>
            <p:nvPr/>
          </p:nvSpPr>
          <p:spPr>
            <a:xfrm>
              <a:off x="836685" y="2294709"/>
              <a:ext cx="3268805" cy="923330"/>
            </a:xfrm>
            <a:prstGeom prst="rect">
              <a:avLst/>
            </a:prstGeom>
            <a:noFill/>
          </p:spPr>
          <p:txBody>
            <a:bodyPr wrap="square" lIns="0" tIns="0" rIns="0" bIns="0" rtlCol="0">
              <a:spAutoFit/>
            </a:bodyPr>
            <a:lstStyle/>
            <a:p>
              <a:pPr algn="just">
                <a:lnSpc>
                  <a:spcPts val="1800"/>
                </a:lnSpc>
              </a:pPr>
              <a:r>
                <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rPr>
                <a:t>加大人力投入，配备专门的招聘团队，及时作出招聘的长远规划和短期计划。加大财力的投入，拿出更多经费，选择更多多渠道，吸引更多高素质、高技能的应聘者。</a:t>
              </a:r>
              <a:endPar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37" name="Rectangle 22"/>
            <p:cNvSpPr/>
            <p:nvPr/>
          </p:nvSpPr>
          <p:spPr>
            <a:xfrm>
              <a:off x="836685" y="1749960"/>
              <a:ext cx="3278855" cy="307777"/>
            </a:xfrm>
            <a:prstGeom prst="rect">
              <a:avLst/>
            </a:prstGeom>
          </p:spPr>
          <p:txBody>
            <a:bodyPr wrap="square" lIns="0" tIns="0" rIns="0" bIns="0">
              <a:spAutoFit/>
            </a:bodyPr>
            <a:lstStyle/>
            <a:p>
              <a:r>
                <a:rPr lang="zh-CN" altLang="en-US" sz="2000" b="1" dirty="0">
                  <a:solidFill>
                    <a:schemeClr val="accent5"/>
                  </a:solidFill>
                  <a:latin typeface="微软雅黑" panose="020B0503020204020204" pitchFamily="34" charset="-122"/>
                  <a:ea typeface="微软雅黑" panose="020B0503020204020204" pitchFamily="34" charset="-122"/>
                </a:rPr>
                <a:t>高度重视，多方面加大投入</a:t>
              </a:r>
              <a:endParaRPr lang="zh-CN" altLang="en-US" sz="2000" b="1" dirty="0">
                <a:solidFill>
                  <a:schemeClr val="accent5"/>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flipH="1" flipV="1">
              <a:off x="4084675" y="2141568"/>
              <a:ext cx="993696" cy="342563"/>
            </a:xfrm>
            <a:prstGeom prst="line">
              <a:avLst/>
            </a:prstGeom>
            <a:ln>
              <a:solidFill>
                <a:schemeClr val="accent5">
                  <a:lumMod val="60000"/>
                  <a:lumOff val="4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770157" y="2146715"/>
              <a:ext cx="3317140" cy="0"/>
            </a:xfrm>
            <a:prstGeom prst="line">
              <a:avLst/>
            </a:prstGeom>
            <a:ln>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7185227" y="1749960"/>
            <a:ext cx="4458133" cy="1468079"/>
            <a:chOff x="7185227" y="1749960"/>
            <a:chExt cx="4458133" cy="1468079"/>
          </a:xfrm>
        </p:grpSpPr>
        <p:sp>
          <p:nvSpPr>
            <p:cNvPr id="39" name="Rectangle 22"/>
            <p:cNvSpPr/>
            <p:nvPr/>
          </p:nvSpPr>
          <p:spPr>
            <a:xfrm>
              <a:off x="8257061" y="2294709"/>
              <a:ext cx="3346917" cy="923330"/>
            </a:xfrm>
            <a:prstGeom prst="rect">
              <a:avLst/>
            </a:prstGeom>
            <a:noFill/>
          </p:spPr>
          <p:txBody>
            <a:bodyPr wrap="square" lIns="0" tIns="0" rIns="0" bIns="0" rtlCol="0">
              <a:spAutoFit/>
            </a:bodyPr>
            <a:lstStyle/>
            <a:p>
              <a:pPr algn="just">
                <a:lnSpc>
                  <a:spcPts val="1800"/>
                </a:lnSpc>
              </a:pPr>
              <a:r>
                <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rPr>
                <a:t>招聘是否成功，在很大程度上取决于企业是否建立规范的招聘流程和招聘体系。为了确保招聘员工的合格性，还要制定系统的考核标准，包括笔试考试和面试考核。</a:t>
              </a:r>
              <a:endPar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40" name="Rectangle 22"/>
            <p:cNvSpPr/>
            <p:nvPr/>
          </p:nvSpPr>
          <p:spPr>
            <a:xfrm>
              <a:off x="8257061" y="1749960"/>
              <a:ext cx="2966564" cy="307777"/>
            </a:xfrm>
            <a:prstGeom prst="rect">
              <a:avLst/>
            </a:prstGeom>
          </p:spPr>
          <p:txBody>
            <a:bodyPr wrap="square" lIns="0" tIns="0" rIns="0" bIns="0">
              <a:spAutoFit/>
            </a:bodyPr>
            <a:lstStyle/>
            <a:p>
              <a:r>
                <a:rPr lang="zh-CN" altLang="en-US" sz="2000" b="1" dirty="0">
                  <a:solidFill>
                    <a:schemeClr val="accent5"/>
                  </a:solidFill>
                  <a:latin typeface="微软雅黑" panose="020B0503020204020204" pitchFamily="34" charset="-122"/>
                  <a:ea typeface="微软雅黑" panose="020B0503020204020204" pitchFamily="34" charset="-122"/>
                </a:rPr>
                <a:t>建设科学规范的招聘体系</a:t>
              </a:r>
              <a:endParaRPr lang="zh-CN" altLang="en-US" sz="2000" b="1" dirty="0">
                <a:solidFill>
                  <a:schemeClr val="accent5"/>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flipV="1">
              <a:off x="7185227" y="2141568"/>
              <a:ext cx="993696" cy="342563"/>
            </a:xfrm>
            <a:prstGeom prst="line">
              <a:avLst/>
            </a:prstGeom>
            <a:ln>
              <a:solidFill>
                <a:schemeClr val="accent5">
                  <a:lumMod val="60000"/>
                  <a:lumOff val="4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8190460" y="2146715"/>
              <a:ext cx="3452900" cy="0"/>
            </a:xfrm>
            <a:prstGeom prst="line">
              <a:avLst/>
            </a:prstGeom>
            <a:ln>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60" name="组合 59"/>
          <p:cNvGrpSpPr/>
          <p:nvPr/>
        </p:nvGrpSpPr>
        <p:grpSpPr>
          <a:xfrm>
            <a:off x="801688" y="3738558"/>
            <a:ext cx="3803747" cy="1468079"/>
            <a:chOff x="801688" y="3738558"/>
            <a:chExt cx="3803747" cy="1468079"/>
          </a:xfrm>
        </p:grpSpPr>
        <p:sp>
          <p:nvSpPr>
            <p:cNvPr id="41" name="Rectangle 22"/>
            <p:cNvSpPr/>
            <p:nvPr/>
          </p:nvSpPr>
          <p:spPr>
            <a:xfrm>
              <a:off x="836685" y="4283307"/>
              <a:ext cx="3185639" cy="923330"/>
            </a:xfrm>
            <a:prstGeom prst="rect">
              <a:avLst/>
            </a:prstGeom>
            <a:noFill/>
          </p:spPr>
          <p:txBody>
            <a:bodyPr wrap="square" lIns="0" tIns="0" rIns="0" bIns="0" rtlCol="0">
              <a:spAutoFit/>
            </a:bodyPr>
            <a:lstStyle/>
            <a:p>
              <a:pPr algn="just">
                <a:lnSpc>
                  <a:spcPts val="1800"/>
                </a:lnSpc>
              </a:pPr>
              <a:r>
                <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rPr>
                <a:t>对人员需求进行深入分析，减少招聘工作的盲目性和随意性，。合理选择招聘途径，在组织招聘之前，就要提前安排面试官人选，并进行一系列的面试技巧培训。</a:t>
              </a:r>
              <a:endPar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42" name="Rectangle 22"/>
            <p:cNvSpPr/>
            <p:nvPr/>
          </p:nvSpPr>
          <p:spPr>
            <a:xfrm>
              <a:off x="836685" y="3738558"/>
              <a:ext cx="3278855" cy="307777"/>
            </a:xfrm>
            <a:prstGeom prst="rect">
              <a:avLst/>
            </a:prstGeom>
          </p:spPr>
          <p:txBody>
            <a:bodyPr wrap="square" lIns="0" tIns="0" rIns="0" bIns="0">
              <a:spAutoFit/>
            </a:bodyPr>
            <a:lstStyle/>
            <a:p>
              <a:r>
                <a:rPr lang="zh-CN" altLang="en-US" sz="2000" b="1" dirty="0">
                  <a:solidFill>
                    <a:schemeClr val="accent5"/>
                  </a:solidFill>
                  <a:latin typeface="微软雅黑" panose="020B0503020204020204" pitchFamily="34" charset="-122"/>
                  <a:ea typeface="微软雅黑" panose="020B0503020204020204" pitchFamily="34" charset="-122"/>
                </a:rPr>
                <a:t>提前准备，确保顺利</a:t>
              </a:r>
              <a:endParaRPr lang="zh-CN" altLang="en-US" sz="2000" b="1" dirty="0">
                <a:solidFill>
                  <a:schemeClr val="accent5"/>
                </a:solidFill>
                <a:latin typeface="微软雅黑" panose="020B0503020204020204" pitchFamily="34" charset="-122"/>
                <a:ea typeface="微软雅黑" panose="020B0503020204020204" pitchFamily="34" charset="-122"/>
              </a:endParaRPr>
            </a:p>
          </p:txBody>
        </p:sp>
        <p:cxnSp>
          <p:nvCxnSpPr>
            <p:cNvPr id="51" name="直接连接符 50"/>
            <p:cNvCxnSpPr/>
            <p:nvPr/>
          </p:nvCxnSpPr>
          <p:spPr>
            <a:xfrm flipH="1">
              <a:off x="801688" y="4154191"/>
              <a:ext cx="3192091" cy="0"/>
            </a:xfrm>
            <a:prstGeom prst="line">
              <a:avLst/>
            </a:prstGeom>
            <a:ln>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3993780" y="4003462"/>
              <a:ext cx="611655" cy="150729"/>
            </a:xfrm>
            <a:prstGeom prst="line">
              <a:avLst/>
            </a:prstGeom>
            <a:ln>
              <a:solidFill>
                <a:schemeClr val="accent5">
                  <a:lumMod val="60000"/>
                  <a:lumOff val="40000"/>
                </a:schemeClr>
              </a:solidFill>
              <a:headEnd type="oval"/>
            </a:ln>
          </p:spPr>
          <p:style>
            <a:lnRef idx="1">
              <a:schemeClr val="accent1"/>
            </a:lnRef>
            <a:fillRef idx="0">
              <a:schemeClr val="accent1"/>
            </a:fillRef>
            <a:effectRef idx="0">
              <a:schemeClr val="accent1"/>
            </a:effectRef>
            <a:fontRef idx="minor">
              <a:schemeClr val="tx1"/>
            </a:fontRef>
          </p:style>
        </p:cxnSp>
      </p:grpSp>
      <p:grpSp>
        <p:nvGrpSpPr>
          <p:cNvPr id="61" name="组合 60"/>
          <p:cNvGrpSpPr/>
          <p:nvPr/>
        </p:nvGrpSpPr>
        <p:grpSpPr>
          <a:xfrm>
            <a:off x="7680743" y="3795944"/>
            <a:ext cx="3975318" cy="1410693"/>
            <a:chOff x="7680743" y="3795944"/>
            <a:chExt cx="3975318" cy="1410693"/>
          </a:xfrm>
        </p:grpSpPr>
        <p:sp>
          <p:nvSpPr>
            <p:cNvPr id="43" name="Rectangle 22"/>
            <p:cNvSpPr/>
            <p:nvPr/>
          </p:nvSpPr>
          <p:spPr>
            <a:xfrm>
              <a:off x="8257061" y="4283307"/>
              <a:ext cx="3346917" cy="923330"/>
            </a:xfrm>
            <a:prstGeom prst="rect">
              <a:avLst/>
            </a:prstGeom>
            <a:noFill/>
          </p:spPr>
          <p:txBody>
            <a:bodyPr wrap="square" lIns="0" tIns="0" rIns="0" bIns="0" rtlCol="0">
              <a:spAutoFit/>
            </a:bodyPr>
            <a:lstStyle/>
            <a:p>
              <a:pPr algn="just">
                <a:lnSpc>
                  <a:spcPts val="1800"/>
                </a:lnSpc>
              </a:pPr>
              <a:r>
                <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rPr>
                <a:t>在面试环境上，尽量营造独立、封闭、安静、舒适的环境，确保不被打扰，创造宽松、和谐的气氛，使应聘者能正常发挥出其真正的实力，以便与更加真实的选择人才。</a:t>
              </a:r>
              <a:endPar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44" name="Rectangle 22"/>
            <p:cNvSpPr/>
            <p:nvPr/>
          </p:nvSpPr>
          <p:spPr>
            <a:xfrm>
              <a:off x="8257061" y="3795944"/>
              <a:ext cx="3399000" cy="307777"/>
            </a:xfrm>
            <a:prstGeom prst="rect">
              <a:avLst/>
            </a:prstGeom>
          </p:spPr>
          <p:txBody>
            <a:bodyPr wrap="square" lIns="0" tIns="0" rIns="0" bIns="0">
              <a:spAutoFit/>
            </a:bodyPr>
            <a:lstStyle/>
            <a:p>
              <a:r>
                <a:rPr lang="zh-CN" altLang="en-US" sz="2000" b="1" dirty="0">
                  <a:solidFill>
                    <a:schemeClr val="accent5"/>
                  </a:solidFill>
                  <a:latin typeface="微软雅黑" panose="020B0503020204020204" pitchFamily="34" charset="-122"/>
                  <a:ea typeface="微软雅黑" panose="020B0503020204020204" pitchFamily="34" charset="-122"/>
                </a:rPr>
                <a:t>有效组织面试，确保择优</a:t>
              </a:r>
              <a:endParaRPr lang="zh-CN" altLang="en-US" sz="2000" b="1" dirty="0">
                <a:solidFill>
                  <a:schemeClr val="accent5"/>
                </a:solidFill>
                <a:latin typeface="微软雅黑" panose="020B0503020204020204" pitchFamily="34" charset="-122"/>
                <a:ea typeface="微软雅黑" panose="020B0503020204020204" pitchFamily="34" charset="-122"/>
              </a:endParaRPr>
            </a:p>
          </p:txBody>
        </p:sp>
        <p:cxnSp>
          <p:nvCxnSpPr>
            <p:cNvPr id="56" name="直接连接符 55"/>
            <p:cNvCxnSpPr/>
            <p:nvPr/>
          </p:nvCxnSpPr>
          <p:spPr>
            <a:xfrm>
              <a:off x="8277435" y="4154191"/>
              <a:ext cx="3326543" cy="0"/>
            </a:xfrm>
            <a:prstGeom prst="line">
              <a:avLst/>
            </a:prstGeom>
            <a:ln>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7680743" y="4003462"/>
              <a:ext cx="611655" cy="150729"/>
            </a:xfrm>
            <a:prstGeom prst="line">
              <a:avLst/>
            </a:prstGeom>
            <a:ln>
              <a:solidFill>
                <a:schemeClr val="accent5">
                  <a:lumMod val="60000"/>
                  <a:lumOff val="40000"/>
                </a:schemeClr>
              </a:solidFill>
              <a:headEnd type="oval"/>
            </a:ln>
          </p:spPr>
          <p:style>
            <a:lnRef idx="1">
              <a:schemeClr val="accent1"/>
            </a:lnRef>
            <a:fillRef idx="0">
              <a:schemeClr val="accent1"/>
            </a:fillRef>
            <a:effectRef idx="0">
              <a:schemeClr val="accent1"/>
            </a:effectRef>
            <a:fontRef idx="minor">
              <a:schemeClr val="tx1"/>
            </a:fontRef>
          </p:style>
        </p:cxnSp>
      </p:grpSp>
      <p:grpSp>
        <p:nvGrpSpPr>
          <p:cNvPr id="62" name="组合 61"/>
          <p:cNvGrpSpPr/>
          <p:nvPr/>
        </p:nvGrpSpPr>
        <p:grpSpPr>
          <a:xfrm>
            <a:off x="2132000" y="5075517"/>
            <a:ext cx="3713658" cy="445018"/>
            <a:chOff x="2132000" y="5075517"/>
            <a:chExt cx="3713658" cy="445018"/>
          </a:xfrm>
        </p:grpSpPr>
        <p:cxnSp>
          <p:nvCxnSpPr>
            <p:cNvPr id="58" name="直接连接符 57"/>
            <p:cNvCxnSpPr/>
            <p:nvPr/>
          </p:nvCxnSpPr>
          <p:spPr>
            <a:xfrm flipH="1">
              <a:off x="5324091" y="5075517"/>
              <a:ext cx="521567" cy="445018"/>
            </a:xfrm>
            <a:prstGeom prst="line">
              <a:avLst/>
            </a:prstGeom>
            <a:ln>
              <a:solidFill>
                <a:schemeClr val="accent5">
                  <a:lumMod val="60000"/>
                  <a:lumOff val="4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2132000" y="5520535"/>
              <a:ext cx="3192091" cy="0"/>
            </a:xfrm>
            <a:prstGeom prst="line">
              <a:avLst/>
            </a:prstGeom>
            <a:ln>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3400" advTm="3000">
        <p14:reveal/>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childTnLst>
                                </p:cTn>
                              </p:par>
                              <p:par>
                                <p:cTn id="14" presetID="10" presetClass="entr" presetSubtype="0" fill="hold" grpId="0" nodeType="withEffect">
                                  <p:stCondLst>
                                    <p:cond delay="20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par>
                                <p:cTn id="20" presetID="10" presetClass="entr" presetSubtype="0" fill="hold" grpId="0" nodeType="withEffect">
                                  <p:stCondLst>
                                    <p:cond delay="40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500"/>
                                        <p:tgtEl>
                                          <p:spTgt spid="53"/>
                                        </p:tgtEl>
                                      </p:cBhvr>
                                    </p:animEffect>
                                  </p:childTnLst>
                                </p:cTn>
                              </p:par>
                              <p:par>
                                <p:cTn id="26" presetID="10" presetClass="entr" presetSubtype="0" fill="hold" grpId="0" nodeType="withEffect">
                                  <p:stCondLst>
                                    <p:cond delay="60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500"/>
                                        <p:tgtEl>
                                          <p:spTgt spid="54"/>
                                        </p:tgtEl>
                                      </p:cBhvr>
                                    </p:animEffect>
                                  </p:childTnLst>
                                </p:cTn>
                              </p:par>
                              <p:par>
                                <p:cTn id="32" presetID="10" presetClass="entr" presetSubtype="0" fill="hold" grpId="0" nodeType="withEffect">
                                  <p:stCondLst>
                                    <p:cond delay="80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500"/>
                            </p:stCondLst>
                            <p:childTnLst>
                              <p:par>
                                <p:cTn id="36" presetID="22" presetClass="entr" presetSubtype="2" fill="hold"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right)">
                                      <p:cBhvr>
                                        <p:cTn id="38" dur="500"/>
                                        <p:tgtEl>
                                          <p:spTgt spid="23"/>
                                        </p:tgtEl>
                                      </p:cBhvr>
                                    </p:animEffect>
                                  </p:childTnLst>
                                </p:cTn>
                              </p:par>
                            </p:childTnLst>
                          </p:cTn>
                        </p:par>
                        <p:par>
                          <p:cTn id="39" fill="hold">
                            <p:stCondLst>
                              <p:cond delay="1000"/>
                            </p:stCondLst>
                            <p:childTnLst>
                              <p:par>
                                <p:cTn id="40" presetID="22" presetClass="entr" presetSubtype="8"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wipe(left)">
                                      <p:cBhvr>
                                        <p:cTn id="42" dur="500"/>
                                        <p:tgtEl>
                                          <p:spTgt spid="35"/>
                                        </p:tgtEl>
                                      </p:cBhvr>
                                    </p:animEffect>
                                  </p:childTnLst>
                                </p:cTn>
                              </p:par>
                            </p:childTnLst>
                          </p:cTn>
                        </p:par>
                        <p:par>
                          <p:cTn id="43" fill="hold">
                            <p:stCondLst>
                              <p:cond delay="1500"/>
                            </p:stCondLst>
                            <p:childTnLst>
                              <p:par>
                                <p:cTn id="44" presetID="22" presetClass="entr" presetSubtype="2" fill="hold" nodeType="afterEffect">
                                  <p:stCondLst>
                                    <p:cond delay="0"/>
                                  </p:stCondLst>
                                  <p:childTnLst>
                                    <p:set>
                                      <p:cBhvr>
                                        <p:cTn id="45" dur="1" fill="hold">
                                          <p:stCondLst>
                                            <p:cond delay="0"/>
                                          </p:stCondLst>
                                        </p:cTn>
                                        <p:tgtEl>
                                          <p:spTgt spid="60"/>
                                        </p:tgtEl>
                                        <p:attrNameLst>
                                          <p:attrName>style.visibility</p:attrName>
                                        </p:attrNameLst>
                                      </p:cBhvr>
                                      <p:to>
                                        <p:strVal val="visible"/>
                                      </p:to>
                                    </p:set>
                                    <p:animEffect transition="in" filter="wipe(right)">
                                      <p:cBhvr>
                                        <p:cTn id="46" dur="500"/>
                                        <p:tgtEl>
                                          <p:spTgt spid="60"/>
                                        </p:tgtEl>
                                      </p:cBhvr>
                                    </p:animEffect>
                                  </p:childTnLst>
                                </p:cTn>
                              </p:par>
                            </p:childTnLst>
                          </p:cTn>
                        </p:par>
                        <p:par>
                          <p:cTn id="47" fill="hold">
                            <p:stCondLst>
                              <p:cond delay="2000"/>
                            </p:stCondLst>
                            <p:childTnLst>
                              <p:par>
                                <p:cTn id="48" presetID="22" presetClass="entr" presetSubtype="8" fill="hold" nodeType="after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left)">
                                      <p:cBhvr>
                                        <p:cTn id="50" dur="500"/>
                                        <p:tgtEl>
                                          <p:spTgt spid="61"/>
                                        </p:tgtEl>
                                      </p:cBhvr>
                                    </p:animEffect>
                                  </p:childTnLst>
                                </p:cTn>
                              </p:par>
                            </p:childTnLst>
                          </p:cTn>
                        </p:par>
                        <p:par>
                          <p:cTn id="51" fill="hold">
                            <p:stCondLst>
                              <p:cond delay="2500"/>
                            </p:stCondLst>
                            <p:childTnLst>
                              <p:par>
                                <p:cTn id="52" presetID="22" presetClass="entr" presetSubtype="2" fill="hold" nodeType="after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wipe(right)">
                                      <p:cBhvr>
                                        <p:cTn id="54" dur="500"/>
                                        <p:tgtEl>
                                          <p:spTgt spid="62"/>
                                        </p:tgtEl>
                                      </p:cBhvr>
                                    </p:animEffect>
                                  </p:childTnLst>
                                </p:cTn>
                              </p:par>
                            </p:childTnLst>
                          </p:cTn>
                        </p:par>
                        <p:par>
                          <p:cTn id="55" fill="hold">
                            <p:stCondLst>
                              <p:cond delay="3000"/>
                            </p:stCondLst>
                            <p:childTnLst>
                              <p:par>
                                <p:cTn id="56" presetID="22" presetClass="entr" presetSubtype="8" fill="hold" nodeType="after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wipe(left)">
                                      <p:cBhvr>
                                        <p:cTn id="58"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0" grpId="0" animBg="1"/>
      <p:bldP spid="31" grpId="0" animBg="1"/>
      <p:bldP spid="33" grpId="0" animBg="1"/>
      <p:bldP spid="34" grpId="0" animBg="1"/>
      <p:bldP spid="47" grpId="0"/>
      <p:bldP spid="48" grpId="0"/>
      <p:bldP spid="52" grpId="0"/>
      <p:bldP spid="53" grpId="0"/>
      <p:bldP spid="5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培训方面的问题</a:t>
            </a:r>
            <a:endParaRPr lang="zh-CN" altLang="en-US" dirty="0"/>
          </a:p>
        </p:txBody>
      </p:sp>
      <p:sp>
        <p:nvSpPr>
          <p:cNvPr id="106" name="TextBox 33"/>
          <p:cNvSpPr txBox="1"/>
          <p:nvPr/>
        </p:nvSpPr>
        <p:spPr>
          <a:xfrm>
            <a:off x="5618209" y="2734814"/>
            <a:ext cx="5034995" cy="1436291"/>
          </a:xfrm>
          <a:prstGeom prst="rect">
            <a:avLst/>
          </a:prstGeom>
          <a:noFill/>
        </p:spPr>
        <p:txBody>
          <a:bodyPr wrap="square" lIns="0" tIns="0" rIns="0" bIns="0" rtlCol="0">
            <a:spAutoFit/>
          </a:bodyPr>
          <a:lstStyle>
            <a:defPPr>
              <a:defRPr lang="zh-CN"/>
            </a:defPPr>
            <a:lvl1pPr algn="just">
              <a:lnSpc>
                <a:spcPts val="2400"/>
              </a:lnSpc>
              <a:defRPr sz="16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nSpc>
                <a:spcPts val="2800"/>
              </a:lnSpc>
            </a:pPr>
            <a:r>
              <a:rPr lang="zh-CN" altLang="en-US" sz="1800" dirty="0"/>
              <a:t>培训层面过窄，截止目前，虽然累计组织培训</a:t>
            </a:r>
            <a:r>
              <a:rPr lang="en-US" altLang="zh-CN" sz="1800" dirty="0"/>
              <a:t>21</a:t>
            </a:r>
            <a:r>
              <a:rPr lang="zh-CN" altLang="en-US" sz="1800" dirty="0"/>
              <a:t>次，但培训涉及的层面依然不能满足目前业务人员年轻、工作经验欠缺的现状，而且培训实质效果与预期还有一定的差距。</a:t>
            </a:r>
            <a:endParaRPr lang="en-US" altLang="zh-CN" sz="1800" dirty="0"/>
          </a:p>
        </p:txBody>
      </p:sp>
      <p:sp>
        <p:nvSpPr>
          <p:cNvPr id="107" name="TextBox 33"/>
          <p:cNvSpPr txBox="1"/>
          <p:nvPr/>
        </p:nvSpPr>
        <p:spPr>
          <a:xfrm>
            <a:off x="5618209" y="4548713"/>
            <a:ext cx="5034995" cy="689420"/>
          </a:xfrm>
          <a:prstGeom prst="rect">
            <a:avLst/>
          </a:prstGeom>
          <a:noFill/>
        </p:spPr>
        <p:txBody>
          <a:bodyPr wrap="square" lIns="0" tIns="0" rIns="0" bIns="0" rtlCol="0">
            <a:spAutoFit/>
          </a:bodyPr>
          <a:lstStyle>
            <a:defPPr>
              <a:defRPr lang="zh-CN"/>
            </a:defPPr>
            <a:lvl1pPr algn="just">
              <a:lnSpc>
                <a:spcPts val="2400"/>
              </a:lnSpc>
              <a:defRPr sz="16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nSpc>
                <a:spcPts val="2800"/>
              </a:lnSpc>
            </a:pPr>
            <a:r>
              <a:rPr lang="en-US" altLang="zh-CN" sz="2200" b="1" dirty="0">
                <a:solidFill>
                  <a:schemeClr val="accent5"/>
                </a:solidFill>
                <a:latin typeface="微软雅黑" panose="020B0503020204020204" pitchFamily="34" charset="-122"/>
                <a:ea typeface="微软雅黑" panose="020B0503020204020204" pitchFamily="34" charset="-122"/>
              </a:rPr>
              <a:t>2018</a:t>
            </a:r>
            <a:r>
              <a:rPr lang="zh-CN" altLang="en-US" sz="2200" b="1" dirty="0">
                <a:solidFill>
                  <a:schemeClr val="accent5"/>
                </a:solidFill>
                <a:latin typeface="微软雅黑" panose="020B0503020204020204" pitchFamily="34" charset="-122"/>
                <a:ea typeface="微软雅黑" panose="020B0503020204020204" pitchFamily="34" charset="-122"/>
              </a:rPr>
              <a:t>年力争使各项培训涉及面更广，真正意义上满足现阶段各项业务的素质要求</a:t>
            </a:r>
            <a:endParaRPr lang="en-US" altLang="zh-CN" sz="2200" b="1" dirty="0">
              <a:solidFill>
                <a:schemeClr val="accent5"/>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805091" y="1919026"/>
            <a:ext cx="4260394" cy="4280086"/>
            <a:chOff x="942295" y="2159000"/>
            <a:chExt cx="3753758" cy="3771108"/>
          </a:xfrm>
        </p:grpSpPr>
        <p:sp>
          <p:nvSpPr>
            <p:cNvPr id="51" name="椭圆 50"/>
            <p:cNvSpPr/>
            <p:nvPr/>
          </p:nvSpPr>
          <p:spPr>
            <a:xfrm>
              <a:off x="1256167" y="2159000"/>
              <a:ext cx="3439886" cy="343988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1111024" y="2260600"/>
              <a:ext cx="3439886" cy="3439886"/>
            </a:xfrm>
            <a:prstGeom prst="ellipse">
              <a:avLst/>
            </a:prstGeom>
            <a:blipFill dpi="0" rotWithShape="1">
              <a:blip r:embed="rId1">
                <a:extLst>
                  <a:ext uri="{28A0092B-C50C-407E-A947-70E740481C1C}">
                    <a14:useLocalDpi xmlns:a14="http://schemas.microsoft.com/office/drawing/2010/main" val="0"/>
                  </a:ext>
                </a:extLst>
              </a:blip>
              <a:srcRect/>
              <a:stretch>
                <a:fillRect l="-20423" r="-2042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942295" y="2283393"/>
              <a:ext cx="3646715" cy="3646715"/>
            </a:xfrm>
            <a:prstGeom prst="ellipse">
              <a:avLst/>
            </a:prstGeom>
            <a:noFill/>
            <a:ln w="952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255722" y="4981996"/>
            <a:ext cx="802854" cy="802854"/>
            <a:chOff x="4249372" y="5070896"/>
            <a:chExt cx="894128" cy="894128"/>
          </a:xfrm>
        </p:grpSpPr>
        <p:sp>
          <p:nvSpPr>
            <p:cNvPr id="4" name="椭圆 3"/>
            <p:cNvSpPr/>
            <p:nvPr/>
          </p:nvSpPr>
          <p:spPr>
            <a:xfrm>
              <a:off x="4249372" y="5070896"/>
              <a:ext cx="894128" cy="894128"/>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4437031" y="5181222"/>
              <a:ext cx="518810" cy="752290"/>
              <a:chOff x="4423028" y="5188352"/>
              <a:chExt cx="639763" cy="927674"/>
            </a:xfrm>
          </p:grpSpPr>
          <p:sp>
            <p:nvSpPr>
              <p:cNvPr id="58" name="Freeform 186"/>
              <p:cNvSpPr/>
              <p:nvPr/>
            </p:nvSpPr>
            <p:spPr bwMode="auto">
              <a:xfrm>
                <a:off x="4643690" y="5188352"/>
                <a:ext cx="196850" cy="282575"/>
              </a:xfrm>
              <a:custGeom>
                <a:avLst/>
                <a:gdLst>
                  <a:gd name="T0" fmla="*/ 4 w 113"/>
                  <a:gd name="T1" fmla="*/ 76 h 162"/>
                  <a:gd name="T2" fmla="*/ 0 w 113"/>
                  <a:gd name="T3" fmla="*/ 95 h 162"/>
                  <a:gd name="T4" fmla="*/ 4 w 113"/>
                  <a:gd name="T5" fmla="*/ 113 h 162"/>
                  <a:gd name="T6" fmla="*/ 7 w 113"/>
                  <a:gd name="T7" fmla="*/ 108 h 162"/>
                  <a:gd name="T8" fmla="*/ 57 w 113"/>
                  <a:gd name="T9" fmla="*/ 162 h 162"/>
                  <a:gd name="T10" fmla="*/ 105 w 113"/>
                  <a:gd name="T11" fmla="*/ 106 h 162"/>
                  <a:gd name="T12" fmla="*/ 109 w 113"/>
                  <a:gd name="T13" fmla="*/ 112 h 162"/>
                  <a:gd name="T14" fmla="*/ 113 w 113"/>
                  <a:gd name="T15" fmla="*/ 94 h 162"/>
                  <a:gd name="T16" fmla="*/ 109 w 113"/>
                  <a:gd name="T17" fmla="*/ 75 h 162"/>
                  <a:gd name="T18" fmla="*/ 107 w 113"/>
                  <a:gd name="T19" fmla="*/ 76 h 162"/>
                  <a:gd name="T20" fmla="*/ 107 w 113"/>
                  <a:gd name="T21" fmla="*/ 61 h 162"/>
                  <a:gd name="T22" fmla="*/ 65 w 113"/>
                  <a:gd name="T23" fmla="*/ 50 h 162"/>
                  <a:gd name="T24" fmla="*/ 71 w 113"/>
                  <a:gd name="T25" fmla="*/ 53 h 162"/>
                  <a:gd name="T26" fmla="*/ 112 w 113"/>
                  <a:gd name="T27" fmla="*/ 39 h 162"/>
                  <a:gd name="T28" fmla="*/ 20 w 113"/>
                  <a:gd name="T29" fmla="*/ 30 h 162"/>
                  <a:gd name="T30" fmla="*/ 2 w 113"/>
                  <a:gd name="T31" fmla="*/ 42 h 162"/>
                  <a:gd name="T32" fmla="*/ 14 w 113"/>
                  <a:gd name="T33" fmla="*/ 41 h 162"/>
                  <a:gd name="T34" fmla="*/ 6 w 113"/>
                  <a:gd name="T35" fmla="*/ 67 h 162"/>
                  <a:gd name="T36" fmla="*/ 5 w 113"/>
                  <a:gd name="T37" fmla="*/ 76 h 162"/>
                  <a:gd name="T38" fmla="*/ 4 w 113"/>
                  <a:gd name="T39" fmla="*/ 7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3" h="162">
                    <a:moveTo>
                      <a:pt x="4" y="76"/>
                    </a:moveTo>
                    <a:cubicBezTo>
                      <a:pt x="2" y="76"/>
                      <a:pt x="0" y="84"/>
                      <a:pt x="0" y="95"/>
                    </a:cubicBezTo>
                    <a:cubicBezTo>
                      <a:pt x="0" y="105"/>
                      <a:pt x="2" y="113"/>
                      <a:pt x="4" y="113"/>
                    </a:cubicBezTo>
                    <a:cubicBezTo>
                      <a:pt x="6" y="113"/>
                      <a:pt x="7" y="111"/>
                      <a:pt x="7" y="108"/>
                    </a:cubicBezTo>
                    <a:cubicBezTo>
                      <a:pt x="15" y="139"/>
                      <a:pt x="42" y="162"/>
                      <a:pt x="57" y="162"/>
                    </a:cubicBezTo>
                    <a:cubicBezTo>
                      <a:pt x="76" y="162"/>
                      <a:pt x="102" y="141"/>
                      <a:pt x="105" y="106"/>
                    </a:cubicBezTo>
                    <a:cubicBezTo>
                      <a:pt x="106" y="110"/>
                      <a:pt x="107" y="112"/>
                      <a:pt x="109" y="112"/>
                    </a:cubicBezTo>
                    <a:cubicBezTo>
                      <a:pt x="111" y="112"/>
                      <a:pt x="113" y="104"/>
                      <a:pt x="113" y="94"/>
                    </a:cubicBezTo>
                    <a:cubicBezTo>
                      <a:pt x="113" y="84"/>
                      <a:pt x="111" y="75"/>
                      <a:pt x="109" y="75"/>
                    </a:cubicBezTo>
                    <a:cubicBezTo>
                      <a:pt x="108" y="75"/>
                      <a:pt x="108" y="76"/>
                      <a:pt x="107" y="76"/>
                    </a:cubicBezTo>
                    <a:cubicBezTo>
                      <a:pt x="108" y="72"/>
                      <a:pt x="108" y="67"/>
                      <a:pt x="107" y="61"/>
                    </a:cubicBezTo>
                    <a:cubicBezTo>
                      <a:pt x="98" y="68"/>
                      <a:pt x="83" y="58"/>
                      <a:pt x="65" y="50"/>
                    </a:cubicBezTo>
                    <a:cubicBezTo>
                      <a:pt x="67" y="51"/>
                      <a:pt x="69" y="52"/>
                      <a:pt x="71" y="53"/>
                    </a:cubicBezTo>
                    <a:cubicBezTo>
                      <a:pt x="100" y="68"/>
                      <a:pt x="112" y="39"/>
                      <a:pt x="112" y="39"/>
                    </a:cubicBezTo>
                    <a:cubicBezTo>
                      <a:pt x="112" y="39"/>
                      <a:pt x="76" y="0"/>
                      <a:pt x="20" y="30"/>
                    </a:cubicBezTo>
                    <a:cubicBezTo>
                      <a:pt x="15" y="32"/>
                      <a:pt x="8" y="39"/>
                      <a:pt x="2" y="42"/>
                    </a:cubicBezTo>
                    <a:cubicBezTo>
                      <a:pt x="2" y="42"/>
                      <a:pt x="6" y="41"/>
                      <a:pt x="14" y="41"/>
                    </a:cubicBezTo>
                    <a:cubicBezTo>
                      <a:pt x="8" y="45"/>
                      <a:pt x="4" y="53"/>
                      <a:pt x="6" y="67"/>
                    </a:cubicBezTo>
                    <a:cubicBezTo>
                      <a:pt x="5" y="70"/>
                      <a:pt x="5" y="73"/>
                      <a:pt x="5" y="76"/>
                    </a:cubicBezTo>
                    <a:cubicBezTo>
                      <a:pt x="5" y="76"/>
                      <a:pt x="5" y="76"/>
                      <a:pt x="4" y="76"/>
                    </a:cubicBezTo>
                    <a:close/>
                  </a:path>
                </a:pathLst>
              </a:custGeom>
              <a:solidFill>
                <a:schemeClr val="bg1"/>
              </a:solidFill>
              <a:ln>
                <a:noFill/>
              </a:ln>
            </p:spPr>
            <p:txBody>
              <a:bodyPr vert="horz" wrap="square" lIns="91440" tIns="45720" rIns="91440" bIns="45720" numCol="1" anchor="t" anchorCtr="0" compatLnSpc="1"/>
              <a:lstStyle/>
              <a:p>
                <a:endParaRPr lang="en-US">
                  <a:solidFill>
                    <a:srgbClr val="424953"/>
                  </a:solidFill>
                </a:endParaRPr>
              </a:p>
            </p:txBody>
          </p:sp>
          <p:grpSp>
            <p:nvGrpSpPr>
              <p:cNvPr id="5" name="组合 4"/>
              <p:cNvGrpSpPr/>
              <p:nvPr/>
            </p:nvGrpSpPr>
            <p:grpSpPr>
              <a:xfrm>
                <a:off x="4423028" y="5461402"/>
                <a:ext cx="639763" cy="654624"/>
                <a:chOff x="4423028" y="5461402"/>
                <a:chExt cx="639763" cy="654624"/>
              </a:xfrm>
            </p:grpSpPr>
            <p:sp>
              <p:nvSpPr>
                <p:cNvPr id="57" name="Freeform 185"/>
                <p:cNvSpPr>
                  <a:spLocks noEditPoints="1"/>
                </p:cNvSpPr>
                <p:nvPr/>
              </p:nvSpPr>
              <p:spPr bwMode="auto">
                <a:xfrm>
                  <a:off x="4443665" y="5461402"/>
                  <a:ext cx="508000" cy="219075"/>
                </a:xfrm>
                <a:custGeom>
                  <a:avLst/>
                  <a:gdLst>
                    <a:gd name="T0" fmla="*/ 288 w 291"/>
                    <a:gd name="T1" fmla="*/ 126 h 126"/>
                    <a:gd name="T2" fmla="*/ 290 w 291"/>
                    <a:gd name="T3" fmla="*/ 45 h 126"/>
                    <a:gd name="T4" fmla="*/ 211 w 291"/>
                    <a:gd name="T5" fmla="*/ 5 h 126"/>
                    <a:gd name="T6" fmla="*/ 206 w 291"/>
                    <a:gd name="T7" fmla="*/ 8 h 126"/>
                    <a:gd name="T8" fmla="*/ 187 w 291"/>
                    <a:gd name="T9" fmla="*/ 92 h 126"/>
                    <a:gd name="T10" fmla="*/ 179 w 291"/>
                    <a:gd name="T11" fmla="*/ 30 h 126"/>
                    <a:gd name="T12" fmla="*/ 181 w 291"/>
                    <a:gd name="T13" fmla="*/ 23 h 126"/>
                    <a:gd name="T14" fmla="*/ 177 w 291"/>
                    <a:gd name="T15" fmla="*/ 15 h 126"/>
                    <a:gd name="T16" fmla="*/ 167 w 291"/>
                    <a:gd name="T17" fmla="*/ 15 h 126"/>
                    <a:gd name="T18" fmla="*/ 162 w 291"/>
                    <a:gd name="T19" fmla="*/ 23 h 126"/>
                    <a:gd name="T20" fmla="*/ 165 w 291"/>
                    <a:gd name="T21" fmla="*/ 29 h 126"/>
                    <a:gd name="T22" fmla="*/ 157 w 291"/>
                    <a:gd name="T23" fmla="*/ 88 h 126"/>
                    <a:gd name="T24" fmla="*/ 156 w 291"/>
                    <a:gd name="T25" fmla="*/ 91 h 126"/>
                    <a:gd name="T26" fmla="*/ 133 w 291"/>
                    <a:gd name="T27" fmla="*/ 5 h 126"/>
                    <a:gd name="T28" fmla="*/ 129 w 291"/>
                    <a:gd name="T29" fmla="*/ 5 h 126"/>
                    <a:gd name="T30" fmla="*/ 44 w 291"/>
                    <a:gd name="T31" fmla="*/ 50 h 126"/>
                    <a:gd name="T32" fmla="*/ 17 w 291"/>
                    <a:gd name="T33" fmla="*/ 83 h 126"/>
                    <a:gd name="T34" fmla="*/ 6 w 291"/>
                    <a:gd name="T35" fmla="*/ 126 h 126"/>
                    <a:gd name="T36" fmla="*/ 86 w 291"/>
                    <a:gd name="T37" fmla="*/ 126 h 126"/>
                    <a:gd name="T38" fmla="*/ 87 w 291"/>
                    <a:gd name="T39" fmla="*/ 126 h 126"/>
                    <a:gd name="T40" fmla="*/ 87 w 291"/>
                    <a:gd name="T41" fmla="*/ 126 h 126"/>
                    <a:gd name="T42" fmla="*/ 103 w 291"/>
                    <a:gd name="T43" fmla="*/ 126 h 126"/>
                    <a:gd name="T44" fmla="*/ 99 w 291"/>
                    <a:gd name="T45" fmla="*/ 91 h 126"/>
                    <a:gd name="T46" fmla="*/ 165 w 291"/>
                    <a:gd name="T47" fmla="*/ 118 h 126"/>
                    <a:gd name="T48" fmla="*/ 231 w 291"/>
                    <a:gd name="T49" fmla="*/ 122 h 126"/>
                    <a:gd name="T50" fmla="*/ 231 w 291"/>
                    <a:gd name="T51" fmla="*/ 126 h 126"/>
                    <a:gd name="T52" fmla="*/ 248 w 291"/>
                    <a:gd name="T53" fmla="*/ 126 h 126"/>
                    <a:gd name="T54" fmla="*/ 251 w 291"/>
                    <a:gd name="T55" fmla="*/ 80 h 126"/>
                    <a:gd name="T56" fmla="*/ 252 w 291"/>
                    <a:gd name="T57" fmla="*/ 79 h 126"/>
                    <a:gd name="T58" fmla="*/ 253 w 291"/>
                    <a:gd name="T59" fmla="*/ 78 h 126"/>
                    <a:gd name="T60" fmla="*/ 254 w 291"/>
                    <a:gd name="T61" fmla="*/ 126 h 126"/>
                    <a:gd name="T62" fmla="*/ 288 w 291"/>
                    <a:gd name="T63" fmla="*/ 126 h 126"/>
                    <a:gd name="T64" fmla="*/ 55 w 291"/>
                    <a:gd name="T65" fmla="*/ 102 h 126"/>
                    <a:gd name="T66" fmla="*/ 80 w 291"/>
                    <a:gd name="T67" fmla="*/ 74 h 126"/>
                    <a:gd name="T68" fmla="*/ 84 w 291"/>
                    <a:gd name="T69" fmla="*/ 77 h 126"/>
                    <a:gd name="T70" fmla="*/ 84 w 291"/>
                    <a:gd name="T71" fmla="*/ 77 h 126"/>
                    <a:gd name="T72" fmla="*/ 87 w 291"/>
                    <a:gd name="T73" fmla="*/ 126 h 126"/>
                    <a:gd name="T74" fmla="*/ 55 w 291"/>
                    <a:gd name="T75" fmla="*/ 10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1" h="126">
                      <a:moveTo>
                        <a:pt x="288" y="126"/>
                      </a:moveTo>
                      <a:cubicBezTo>
                        <a:pt x="290" y="88"/>
                        <a:pt x="291" y="51"/>
                        <a:pt x="290" y="45"/>
                      </a:cubicBezTo>
                      <a:cubicBezTo>
                        <a:pt x="287" y="37"/>
                        <a:pt x="248" y="0"/>
                        <a:pt x="211" y="5"/>
                      </a:cubicBezTo>
                      <a:cubicBezTo>
                        <a:pt x="211" y="5"/>
                        <a:pt x="209" y="6"/>
                        <a:pt x="206" y="8"/>
                      </a:cubicBezTo>
                      <a:cubicBezTo>
                        <a:pt x="187" y="92"/>
                        <a:pt x="187" y="92"/>
                        <a:pt x="187" y="92"/>
                      </a:cubicBezTo>
                      <a:cubicBezTo>
                        <a:pt x="179" y="30"/>
                        <a:pt x="179" y="30"/>
                        <a:pt x="179" y="30"/>
                      </a:cubicBezTo>
                      <a:cubicBezTo>
                        <a:pt x="181" y="23"/>
                        <a:pt x="181" y="23"/>
                        <a:pt x="181" y="23"/>
                      </a:cubicBezTo>
                      <a:cubicBezTo>
                        <a:pt x="177" y="15"/>
                        <a:pt x="177" y="15"/>
                        <a:pt x="177" y="15"/>
                      </a:cubicBezTo>
                      <a:cubicBezTo>
                        <a:pt x="167" y="15"/>
                        <a:pt x="167" y="15"/>
                        <a:pt x="167" y="15"/>
                      </a:cubicBezTo>
                      <a:cubicBezTo>
                        <a:pt x="162" y="23"/>
                        <a:pt x="162" y="23"/>
                        <a:pt x="162" y="23"/>
                      </a:cubicBezTo>
                      <a:cubicBezTo>
                        <a:pt x="165" y="29"/>
                        <a:pt x="165" y="29"/>
                        <a:pt x="165" y="29"/>
                      </a:cubicBezTo>
                      <a:cubicBezTo>
                        <a:pt x="157" y="88"/>
                        <a:pt x="157" y="88"/>
                        <a:pt x="157" y="88"/>
                      </a:cubicBezTo>
                      <a:cubicBezTo>
                        <a:pt x="156" y="91"/>
                        <a:pt x="156" y="91"/>
                        <a:pt x="156" y="91"/>
                      </a:cubicBezTo>
                      <a:cubicBezTo>
                        <a:pt x="133" y="5"/>
                        <a:pt x="133" y="5"/>
                        <a:pt x="133" y="5"/>
                      </a:cubicBezTo>
                      <a:cubicBezTo>
                        <a:pt x="132" y="5"/>
                        <a:pt x="131" y="5"/>
                        <a:pt x="129" y="5"/>
                      </a:cubicBezTo>
                      <a:cubicBezTo>
                        <a:pt x="92" y="10"/>
                        <a:pt x="65" y="12"/>
                        <a:pt x="44" y="50"/>
                      </a:cubicBezTo>
                      <a:cubicBezTo>
                        <a:pt x="31" y="63"/>
                        <a:pt x="28" y="70"/>
                        <a:pt x="17" y="83"/>
                      </a:cubicBezTo>
                      <a:cubicBezTo>
                        <a:pt x="0" y="104"/>
                        <a:pt x="2" y="109"/>
                        <a:pt x="6" y="126"/>
                      </a:cubicBezTo>
                      <a:cubicBezTo>
                        <a:pt x="86" y="126"/>
                        <a:pt x="86" y="126"/>
                        <a:pt x="86" y="126"/>
                      </a:cubicBezTo>
                      <a:cubicBezTo>
                        <a:pt x="86" y="126"/>
                        <a:pt x="87" y="126"/>
                        <a:pt x="87" y="126"/>
                      </a:cubicBezTo>
                      <a:cubicBezTo>
                        <a:pt x="87" y="126"/>
                        <a:pt x="87" y="126"/>
                        <a:pt x="87" y="126"/>
                      </a:cubicBezTo>
                      <a:cubicBezTo>
                        <a:pt x="103" y="126"/>
                        <a:pt x="103" y="126"/>
                        <a:pt x="103" y="126"/>
                      </a:cubicBezTo>
                      <a:cubicBezTo>
                        <a:pt x="99" y="91"/>
                        <a:pt x="99" y="91"/>
                        <a:pt x="99" y="91"/>
                      </a:cubicBezTo>
                      <a:cubicBezTo>
                        <a:pt x="99" y="91"/>
                        <a:pt x="126" y="111"/>
                        <a:pt x="165" y="118"/>
                      </a:cubicBezTo>
                      <a:cubicBezTo>
                        <a:pt x="203" y="125"/>
                        <a:pt x="231" y="122"/>
                        <a:pt x="231" y="122"/>
                      </a:cubicBezTo>
                      <a:cubicBezTo>
                        <a:pt x="231" y="126"/>
                        <a:pt x="231" y="126"/>
                        <a:pt x="231" y="126"/>
                      </a:cubicBezTo>
                      <a:cubicBezTo>
                        <a:pt x="248" y="126"/>
                        <a:pt x="248" y="126"/>
                        <a:pt x="248" y="126"/>
                      </a:cubicBezTo>
                      <a:cubicBezTo>
                        <a:pt x="251" y="80"/>
                        <a:pt x="251" y="80"/>
                        <a:pt x="251" y="80"/>
                      </a:cubicBezTo>
                      <a:cubicBezTo>
                        <a:pt x="251" y="80"/>
                        <a:pt x="252" y="79"/>
                        <a:pt x="252" y="79"/>
                      </a:cubicBezTo>
                      <a:cubicBezTo>
                        <a:pt x="253" y="77"/>
                        <a:pt x="251" y="80"/>
                        <a:pt x="253" y="78"/>
                      </a:cubicBezTo>
                      <a:cubicBezTo>
                        <a:pt x="255" y="76"/>
                        <a:pt x="254" y="98"/>
                        <a:pt x="254" y="126"/>
                      </a:cubicBezTo>
                      <a:lnTo>
                        <a:pt x="288" y="126"/>
                      </a:lnTo>
                      <a:close/>
                      <a:moveTo>
                        <a:pt x="55" y="102"/>
                      </a:moveTo>
                      <a:cubicBezTo>
                        <a:pt x="69" y="85"/>
                        <a:pt x="79" y="72"/>
                        <a:pt x="80" y="74"/>
                      </a:cubicBezTo>
                      <a:cubicBezTo>
                        <a:pt x="82" y="75"/>
                        <a:pt x="83" y="76"/>
                        <a:pt x="84" y="77"/>
                      </a:cubicBezTo>
                      <a:cubicBezTo>
                        <a:pt x="84" y="77"/>
                        <a:pt x="84" y="77"/>
                        <a:pt x="84" y="77"/>
                      </a:cubicBezTo>
                      <a:cubicBezTo>
                        <a:pt x="87" y="126"/>
                        <a:pt x="87" y="126"/>
                        <a:pt x="87" y="126"/>
                      </a:cubicBezTo>
                      <a:cubicBezTo>
                        <a:pt x="66" y="115"/>
                        <a:pt x="67" y="117"/>
                        <a:pt x="55" y="102"/>
                      </a:cubicBezTo>
                      <a:close/>
                    </a:path>
                  </a:pathLst>
                </a:custGeom>
                <a:solidFill>
                  <a:schemeClr val="bg1"/>
                </a:solidFill>
                <a:ln>
                  <a:noFill/>
                </a:ln>
              </p:spPr>
              <p:txBody>
                <a:bodyPr vert="horz" wrap="square" lIns="91440" tIns="45720" rIns="91440" bIns="45720" numCol="1" anchor="t" anchorCtr="0" compatLnSpc="1"/>
                <a:lstStyle/>
                <a:p>
                  <a:endParaRPr lang="en-US">
                    <a:solidFill>
                      <a:srgbClr val="424953"/>
                    </a:solidFill>
                  </a:endParaRPr>
                </a:p>
              </p:txBody>
            </p:sp>
            <p:sp>
              <p:nvSpPr>
                <p:cNvPr id="59" name="Freeform 187"/>
                <p:cNvSpPr/>
                <p:nvPr/>
              </p:nvSpPr>
              <p:spPr bwMode="auto">
                <a:xfrm>
                  <a:off x="4423028" y="5524902"/>
                  <a:ext cx="639763" cy="328613"/>
                </a:xfrm>
                <a:custGeom>
                  <a:avLst/>
                  <a:gdLst>
                    <a:gd name="T0" fmla="*/ 98 w 367"/>
                    <a:gd name="T1" fmla="*/ 188 h 188"/>
                    <a:gd name="T2" fmla="*/ 98 w 367"/>
                    <a:gd name="T3" fmla="*/ 131 h 188"/>
                    <a:gd name="T4" fmla="*/ 269 w 367"/>
                    <a:gd name="T5" fmla="*/ 131 h 188"/>
                    <a:gd name="T6" fmla="*/ 269 w 367"/>
                    <a:gd name="T7" fmla="*/ 188 h 188"/>
                    <a:gd name="T8" fmla="*/ 321 w 367"/>
                    <a:gd name="T9" fmla="*/ 188 h 188"/>
                    <a:gd name="T10" fmla="*/ 367 w 367"/>
                    <a:gd name="T11" fmla="*/ 104 h 188"/>
                    <a:gd name="T12" fmla="*/ 347 w 367"/>
                    <a:gd name="T13" fmla="*/ 104 h 188"/>
                    <a:gd name="T14" fmla="*/ 351 w 367"/>
                    <a:gd name="T15" fmla="*/ 89 h 188"/>
                    <a:gd name="T16" fmla="*/ 359 w 367"/>
                    <a:gd name="T17" fmla="*/ 58 h 188"/>
                    <a:gd name="T18" fmla="*/ 321 w 367"/>
                    <a:gd name="T19" fmla="*/ 3 h 188"/>
                    <a:gd name="T20" fmla="*/ 321 w 367"/>
                    <a:gd name="T21" fmla="*/ 42 h 188"/>
                    <a:gd name="T22" fmla="*/ 351 w 367"/>
                    <a:gd name="T23" fmla="*/ 65 h 188"/>
                    <a:gd name="T24" fmla="*/ 343 w 367"/>
                    <a:gd name="T25" fmla="*/ 89 h 188"/>
                    <a:gd name="T26" fmla="*/ 338 w 367"/>
                    <a:gd name="T27" fmla="*/ 104 h 188"/>
                    <a:gd name="T28" fmla="*/ 0 w 367"/>
                    <a:gd name="T29" fmla="*/ 104 h 188"/>
                    <a:gd name="T30" fmla="*/ 46 w 367"/>
                    <a:gd name="T31" fmla="*/ 188 h 188"/>
                    <a:gd name="T32" fmla="*/ 98 w 367"/>
                    <a:gd name="T33" fmla="*/ 18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7" h="188">
                      <a:moveTo>
                        <a:pt x="98" y="188"/>
                      </a:moveTo>
                      <a:cubicBezTo>
                        <a:pt x="98" y="131"/>
                        <a:pt x="98" y="131"/>
                        <a:pt x="98" y="131"/>
                      </a:cubicBezTo>
                      <a:cubicBezTo>
                        <a:pt x="269" y="131"/>
                        <a:pt x="269" y="131"/>
                        <a:pt x="269" y="131"/>
                      </a:cubicBezTo>
                      <a:cubicBezTo>
                        <a:pt x="269" y="188"/>
                        <a:pt x="269" y="188"/>
                        <a:pt x="269" y="188"/>
                      </a:cubicBezTo>
                      <a:cubicBezTo>
                        <a:pt x="321" y="188"/>
                        <a:pt x="321" y="188"/>
                        <a:pt x="321" y="188"/>
                      </a:cubicBezTo>
                      <a:cubicBezTo>
                        <a:pt x="367" y="104"/>
                        <a:pt x="367" y="104"/>
                        <a:pt x="367" y="104"/>
                      </a:cubicBezTo>
                      <a:cubicBezTo>
                        <a:pt x="347" y="104"/>
                        <a:pt x="347" y="104"/>
                        <a:pt x="347" y="104"/>
                      </a:cubicBezTo>
                      <a:cubicBezTo>
                        <a:pt x="351" y="89"/>
                        <a:pt x="351" y="89"/>
                        <a:pt x="351" y="89"/>
                      </a:cubicBezTo>
                      <a:cubicBezTo>
                        <a:pt x="359" y="58"/>
                        <a:pt x="359" y="58"/>
                        <a:pt x="359" y="58"/>
                      </a:cubicBezTo>
                      <a:cubicBezTo>
                        <a:pt x="359" y="58"/>
                        <a:pt x="336" y="0"/>
                        <a:pt x="321" y="3"/>
                      </a:cubicBezTo>
                      <a:cubicBezTo>
                        <a:pt x="306" y="6"/>
                        <a:pt x="296" y="23"/>
                        <a:pt x="321" y="42"/>
                      </a:cubicBezTo>
                      <a:cubicBezTo>
                        <a:pt x="346" y="62"/>
                        <a:pt x="351" y="65"/>
                        <a:pt x="351" y="65"/>
                      </a:cubicBezTo>
                      <a:cubicBezTo>
                        <a:pt x="343" y="89"/>
                        <a:pt x="343" y="89"/>
                        <a:pt x="343" y="89"/>
                      </a:cubicBezTo>
                      <a:cubicBezTo>
                        <a:pt x="338" y="104"/>
                        <a:pt x="338" y="104"/>
                        <a:pt x="338" y="104"/>
                      </a:cubicBezTo>
                      <a:cubicBezTo>
                        <a:pt x="0" y="104"/>
                        <a:pt x="0" y="104"/>
                        <a:pt x="0" y="104"/>
                      </a:cubicBezTo>
                      <a:cubicBezTo>
                        <a:pt x="46" y="188"/>
                        <a:pt x="46" y="188"/>
                        <a:pt x="46" y="188"/>
                      </a:cubicBezTo>
                      <a:lnTo>
                        <a:pt x="98" y="188"/>
                      </a:lnTo>
                      <a:close/>
                    </a:path>
                  </a:pathLst>
                </a:custGeom>
                <a:solidFill>
                  <a:schemeClr val="bg1"/>
                </a:solidFill>
                <a:ln>
                  <a:noFill/>
                </a:ln>
              </p:spPr>
              <p:txBody>
                <a:bodyPr vert="horz" wrap="square" lIns="91440" tIns="45720" rIns="91440" bIns="45720" numCol="1" anchor="t" anchorCtr="0" compatLnSpc="1"/>
                <a:lstStyle/>
                <a:p>
                  <a:endParaRPr lang="en-US">
                    <a:solidFill>
                      <a:srgbClr val="424953"/>
                    </a:solidFill>
                  </a:endParaRPr>
                </a:p>
              </p:txBody>
            </p:sp>
            <p:sp>
              <p:nvSpPr>
                <p:cNvPr id="60" name="Rectangle 188"/>
                <p:cNvSpPr>
                  <a:spLocks noChangeArrowheads="1"/>
                </p:cNvSpPr>
                <p:nvPr/>
              </p:nvSpPr>
              <p:spPr bwMode="auto">
                <a:xfrm>
                  <a:off x="4619878" y="5782077"/>
                  <a:ext cx="246064" cy="333949"/>
                </a:xfrm>
                <a:prstGeom prst="rect">
                  <a:avLst/>
                </a:prstGeom>
                <a:solidFill>
                  <a:schemeClr val="bg1"/>
                </a:solidFill>
                <a:ln>
                  <a:noFill/>
                </a:ln>
              </p:spPr>
              <p:txBody>
                <a:bodyPr vert="horz" wrap="square" lIns="91440" tIns="45720" rIns="91440" bIns="45720" numCol="1" anchor="t" anchorCtr="0" compatLnSpc="1"/>
                <a:lstStyle/>
                <a:p>
                  <a:endParaRPr lang="en-US">
                    <a:solidFill>
                      <a:srgbClr val="424953"/>
                    </a:solidFill>
                  </a:endParaRPr>
                </a:p>
              </p:txBody>
            </p:sp>
          </p:grpSp>
        </p:grpSp>
      </p:gr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07"/>
                                        </p:tgtEl>
                                        <p:attrNameLst>
                                          <p:attrName>style.visibility</p:attrName>
                                        </p:attrNameLst>
                                      </p:cBhvr>
                                      <p:to>
                                        <p:strVal val="visible"/>
                                      </p:to>
                                    </p:set>
                                    <p:anim calcmode="lin" valueType="num">
                                      <p:cBhvr>
                                        <p:cTn id="7" dur="500" fill="hold"/>
                                        <p:tgtEl>
                                          <p:spTgt spid="107"/>
                                        </p:tgtEl>
                                        <p:attrNameLst>
                                          <p:attrName>ppt_w</p:attrName>
                                        </p:attrNameLst>
                                      </p:cBhvr>
                                      <p:tavLst>
                                        <p:tav tm="0">
                                          <p:val>
                                            <p:fltVal val="0"/>
                                          </p:val>
                                        </p:tav>
                                        <p:tav tm="100000">
                                          <p:val>
                                            <p:strVal val="#ppt_w"/>
                                          </p:val>
                                        </p:tav>
                                      </p:tavLst>
                                    </p:anim>
                                    <p:anim calcmode="lin" valueType="num">
                                      <p:cBhvr>
                                        <p:cTn id="8" dur="500" fill="hold"/>
                                        <p:tgtEl>
                                          <p:spTgt spid="107"/>
                                        </p:tgtEl>
                                        <p:attrNameLst>
                                          <p:attrName>ppt_h</p:attrName>
                                        </p:attrNameLst>
                                      </p:cBhvr>
                                      <p:tavLst>
                                        <p:tav tm="0">
                                          <p:val>
                                            <p:fltVal val="0"/>
                                          </p:val>
                                        </p:tav>
                                        <p:tav tm="100000">
                                          <p:val>
                                            <p:strVal val="#ppt_h"/>
                                          </p:val>
                                        </p:tav>
                                      </p:tavLst>
                                    </p:anim>
                                    <p:animEffect transition="in" filter="fade">
                                      <p:cBhvr>
                                        <p:cTn id="9"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p:cNvSpPr/>
          <p:nvPr/>
        </p:nvSpPr>
        <p:spPr>
          <a:xfrm rot="16200000" flipV="1">
            <a:off x="8137401" y="3260196"/>
            <a:ext cx="4072278" cy="2413800"/>
          </a:xfrm>
          <a:prstGeom prst="roundRect">
            <a:avLst>
              <a:gd name="adj" fmla="val 50000"/>
            </a:avLst>
          </a:prstGeom>
          <a:noFill/>
          <a:ln>
            <a:solidFill>
              <a:schemeClr val="accent5">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rot="5400000" flipH="1">
            <a:off x="-45351" y="3260195"/>
            <a:ext cx="4072278" cy="2413800"/>
          </a:xfrm>
          <a:prstGeom prst="roundRect">
            <a:avLst>
              <a:gd name="adj" fmla="val 50000"/>
            </a:avLst>
          </a:prstGeom>
          <a:no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flipH="1">
            <a:off x="954683" y="2599345"/>
            <a:ext cx="2072210" cy="1354239"/>
          </a:xfrm>
          <a:custGeom>
            <a:avLst/>
            <a:gdLst>
              <a:gd name="connsiteX0" fmla="*/ 749362 w 1498724"/>
              <a:gd name="connsiteY0" fmla="*/ 0 h 979452"/>
              <a:gd name="connsiteX1" fmla="*/ 0 w 1498724"/>
              <a:gd name="connsiteY1" fmla="*/ 749362 h 979452"/>
              <a:gd name="connsiteX2" fmla="*/ 0 w 1498724"/>
              <a:gd name="connsiteY2" fmla="*/ 979452 h 979452"/>
              <a:gd name="connsiteX3" fmla="*/ 1498724 w 1498724"/>
              <a:gd name="connsiteY3" fmla="*/ 979452 h 979452"/>
              <a:gd name="connsiteX4" fmla="*/ 1498724 w 1498724"/>
              <a:gd name="connsiteY4" fmla="*/ 749362 h 979452"/>
              <a:gd name="connsiteX5" fmla="*/ 749362 w 1498724"/>
              <a:gd name="connsiteY5" fmla="*/ 0 h 979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8724" h="979452">
                <a:moveTo>
                  <a:pt x="749362" y="0"/>
                </a:moveTo>
                <a:cubicBezTo>
                  <a:pt x="335501" y="0"/>
                  <a:pt x="0" y="335501"/>
                  <a:pt x="0" y="749362"/>
                </a:cubicBezTo>
                <a:lnTo>
                  <a:pt x="0" y="979452"/>
                </a:lnTo>
                <a:lnTo>
                  <a:pt x="1498724" y="979452"/>
                </a:lnTo>
                <a:lnTo>
                  <a:pt x="1498724" y="749362"/>
                </a:lnTo>
                <a:cubicBezTo>
                  <a:pt x="1498724" y="335501"/>
                  <a:pt x="1163223" y="0"/>
                  <a:pt x="749362" y="0"/>
                </a:cubicBezTo>
                <a:close/>
              </a:path>
            </a:pathLst>
          </a:cu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00" dirty="0">
              <a:solidFill>
                <a:schemeClr val="tx1"/>
              </a:solidFill>
              <a:latin typeface="Lato Light"/>
              <a:cs typeface="Lato Light"/>
            </a:endParaRPr>
          </a:p>
        </p:txBody>
      </p:sp>
      <p:sp>
        <p:nvSpPr>
          <p:cNvPr id="28" name="圆角矩形 27"/>
          <p:cNvSpPr/>
          <p:nvPr/>
        </p:nvSpPr>
        <p:spPr>
          <a:xfrm rot="16200000" flipH="1" flipV="1">
            <a:off x="5409817" y="3260196"/>
            <a:ext cx="4072278" cy="2413800"/>
          </a:xfrm>
          <a:prstGeom prst="roundRect">
            <a:avLst>
              <a:gd name="adj" fmla="val 50000"/>
            </a:avLst>
          </a:prstGeom>
          <a:no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rot="5400000">
            <a:off x="2682233" y="3260195"/>
            <a:ext cx="4072278" cy="2413800"/>
          </a:xfrm>
          <a:prstGeom prst="roundRect">
            <a:avLst>
              <a:gd name="adj" fmla="val 50000"/>
            </a:avLst>
          </a:prstGeom>
          <a:noFill/>
          <a:ln>
            <a:solidFill>
              <a:schemeClr val="accent5">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flipH="1" flipV="1">
            <a:off x="3682267" y="4962154"/>
            <a:ext cx="2072210" cy="1354239"/>
          </a:xfrm>
          <a:custGeom>
            <a:avLst/>
            <a:gdLst>
              <a:gd name="connsiteX0" fmla="*/ 749362 w 1498724"/>
              <a:gd name="connsiteY0" fmla="*/ 0 h 979452"/>
              <a:gd name="connsiteX1" fmla="*/ 0 w 1498724"/>
              <a:gd name="connsiteY1" fmla="*/ 749362 h 979452"/>
              <a:gd name="connsiteX2" fmla="*/ 0 w 1498724"/>
              <a:gd name="connsiteY2" fmla="*/ 979452 h 979452"/>
              <a:gd name="connsiteX3" fmla="*/ 1498724 w 1498724"/>
              <a:gd name="connsiteY3" fmla="*/ 979452 h 979452"/>
              <a:gd name="connsiteX4" fmla="*/ 1498724 w 1498724"/>
              <a:gd name="connsiteY4" fmla="*/ 749362 h 979452"/>
              <a:gd name="connsiteX5" fmla="*/ 749362 w 1498724"/>
              <a:gd name="connsiteY5" fmla="*/ 0 h 979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8724" h="979452">
                <a:moveTo>
                  <a:pt x="749362" y="0"/>
                </a:moveTo>
                <a:cubicBezTo>
                  <a:pt x="335501" y="0"/>
                  <a:pt x="0" y="335501"/>
                  <a:pt x="0" y="749362"/>
                </a:cubicBezTo>
                <a:lnTo>
                  <a:pt x="0" y="979452"/>
                </a:lnTo>
                <a:lnTo>
                  <a:pt x="1498724" y="979452"/>
                </a:lnTo>
                <a:lnTo>
                  <a:pt x="1498724" y="749362"/>
                </a:lnTo>
                <a:cubicBezTo>
                  <a:pt x="1498724" y="335501"/>
                  <a:pt x="1163223" y="0"/>
                  <a:pt x="749362" y="0"/>
                </a:cubicBezTo>
                <a:close/>
              </a:path>
            </a:pathLst>
          </a:custGeom>
          <a:solidFill>
            <a:schemeClr val="accent5">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00" dirty="0">
              <a:solidFill>
                <a:schemeClr val="tx1"/>
              </a:solidFill>
              <a:latin typeface="Lato Light"/>
              <a:cs typeface="Lato Light"/>
            </a:endParaRPr>
          </a:p>
        </p:txBody>
      </p:sp>
      <p:sp>
        <p:nvSpPr>
          <p:cNvPr id="65" name="任意多边形 64"/>
          <p:cNvSpPr/>
          <p:nvPr/>
        </p:nvSpPr>
        <p:spPr>
          <a:xfrm flipH="1">
            <a:off x="6409850" y="2599345"/>
            <a:ext cx="2072210" cy="1354239"/>
          </a:xfrm>
          <a:custGeom>
            <a:avLst/>
            <a:gdLst>
              <a:gd name="connsiteX0" fmla="*/ 749362 w 1498724"/>
              <a:gd name="connsiteY0" fmla="*/ 0 h 979452"/>
              <a:gd name="connsiteX1" fmla="*/ 0 w 1498724"/>
              <a:gd name="connsiteY1" fmla="*/ 749362 h 979452"/>
              <a:gd name="connsiteX2" fmla="*/ 0 w 1498724"/>
              <a:gd name="connsiteY2" fmla="*/ 979452 h 979452"/>
              <a:gd name="connsiteX3" fmla="*/ 1498724 w 1498724"/>
              <a:gd name="connsiteY3" fmla="*/ 979452 h 979452"/>
              <a:gd name="connsiteX4" fmla="*/ 1498724 w 1498724"/>
              <a:gd name="connsiteY4" fmla="*/ 749362 h 979452"/>
              <a:gd name="connsiteX5" fmla="*/ 749362 w 1498724"/>
              <a:gd name="connsiteY5" fmla="*/ 0 h 979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8724" h="979452">
                <a:moveTo>
                  <a:pt x="749362" y="0"/>
                </a:moveTo>
                <a:cubicBezTo>
                  <a:pt x="335501" y="0"/>
                  <a:pt x="0" y="335501"/>
                  <a:pt x="0" y="749362"/>
                </a:cubicBezTo>
                <a:lnTo>
                  <a:pt x="0" y="979452"/>
                </a:lnTo>
                <a:lnTo>
                  <a:pt x="1498724" y="979452"/>
                </a:lnTo>
                <a:lnTo>
                  <a:pt x="1498724" y="749362"/>
                </a:lnTo>
                <a:cubicBezTo>
                  <a:pt x="1498724" y="335501"/>
                  <a:pt x="1163223" y="0"/>
                  <a:pt x="749362" y="0"/>
                </a:cubicBezTo>
                <a:close/>
              </a:path>
            </a:pathLst>
          </a:cu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00" dirty="0">
              <a:solidFill>
                <a:schemeClr val="tx1"/>
              </a:solidFill>
              <a:latin typeface="Lato Light"/>
              <a:cs typeface="Lato Light"/>
            </a:endParaRPr>
          </a:p>
        </p:txBody>
      </p:sp>
      <p:sp>
        <p:nvSpPr>
          <p:cNvPr id="66" name="任意多边形 65"/>
          <p:cNvSpPr/>
          <p:nvPr/>
        </p:nvSpPr>
        <p:spPr>
          <a:xfrm flipH="1" flipV="1">
            <a:off x="9137435" y="4962154"/>
            <a:ext cx="2072210" cy="1354239"/>
          </a:xfrm>
          <a:custGeom>
            <a:avLst/>
            <a:gdLst>
              <a:gd name="connsiteX0" fmla="*/ 749362 w 1498724"/>
              <a:gd name="connsiteY0" fmla="*/ 0 h 979452"/>
              <a:gd name="connsiteX1" fmla="*/ 0 w 1498724"/>
              <a:gd name="connsiteY1" fmla="*/ 749362 h 979452"/>
              <a:gd name="connsiteX2" fmla="*/ 0 w 1498724"/>
              <a:gd name="connsiteY2" fmla="*/ 979452 h 979452"/>
              <a:gd name="connsiteX3" fmla="*/ 1498724 w 1498724"/>
              <a:gd name="connsiteY3" fmla="*/ 979452 h 979452"/>
              <a:gd name="connsiteX4" fmla="*/ 1498724 w 1498724"/>
              <a:gd name="connsiteY4" fmla="*/ 749362 h 979452"/>
              <a:gd name="connsiteX5" fmla="*/ 749362 w 1498724"/>
              <a:gd name="connsiteY5" fmla="*/ 0 h 979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8724" h="979452">
                <a:moveTo>
                  <a:pt x="749362" y="0"/>
                </a:moveTo>
                <a:cubicBezTo>
                  <a:pt x="335501" y="0"/>
                  <a:pt x="0" y="335501"/>
                  <a:pt x="0" y="749362"/>
                </a:cubicBezTo>
                <a:lnTo>
                  <a:pt x="0" y="979452"/>
                </a:lnTo>
                <a:lnTo>
                  <a:pt x="1498724" y="979452"/>
                </a:lnTo>
                <a:lnTo>
                  <a:pt x="1498724" y="749362"/>
                </a:lnTo>
                <a:cubicBezTo>
                  <a:pt x="1498724" y="335501"/>
                  <a:pt x="1163223" y="0"/>
                  <a:pt x="749362" y="0"/>
                </a:cubicBezTo>
                <a:close/>
              </a:path>
            </a:pathLst>
          </a:custGeom>
          <a:solidFill>
            <a:schemeClr val="accent5">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00" dirty="0">
              <a:solidFill>
                <a:schemeClr val="tx1"/>
              </a:solidFill>
              <a:latin typeface="Lato Light"/>
              <a:cs typeface="Lato Light"/>
            </a:endParaRPr>
          </a:p>
        </p:txBody>
      </p:sp>
      <p:sp>
        <p:nvSpPr>
          <p:cNvPr id="2" name="标题 1"/>
          <p:cNvSpPr>
            <a:spLocks noGrp="1"/>
          </p:cNvSpPr>
          <p:nvPr>
            <p:ph type="title"/>
          </p:nvPr>
        </p:nvSpPr>
        <p:spPr/>
        <p:txBody>
          <a:bodyPr/>
          <a:lstStyle/>
          <a:p>
            <a:r>
              <a:rPr lang="zh-CN" altLang="en-US" dirty="0"/>
              <a:t>行政管理上的不足</a:t>
            </a:r>
            <a:endParaRPr lang="zh-CN" altLang="en-US" dirty="0"/>
          </a:p>
        </p:txBody>
      </p:sp>
      <p:sp>
        <p:nvSpPr>
          <p:cNvPr id="12" name="Rectangle 22"/>
          <p:cNvSpPr/>
          <p:nvPr/>
        </p:nvSpPr>
        <p:spPr>
          <a:xfrm>
            <a:off x="981858" y="4295674"/>
            <a:ext cx="2017860" cy="1323439"/>
          </a:xfrm>
          <a:prstGeom prst="rect">
            <a:avLst/>
          </a:prstGeom>
        </p:spPr>
        <p:txBody>
          <a:bodyPr wrap="square">
            <a:spAutoFit/>
          </a:bodyPr>
          <a:lstStyle/>
          <a:p>
            <a:pPr algn="just">
              <a:lnSpc>
                <a:spcPts val="24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理论学习及专业知识学习不全面，系统性不强，理论修养还需提高</a:t>
            </a:r>
            <a:endPar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3" name="Rectangle 22"/>
          <p:cNvSpPr/>
          <p:nvPr/>
        </p:nvSpPr>
        <p:spPr>
          <a:xfrm>
            <a:off x="2298701" y="1627121"/>
            <a:ext cx="7594600" cy="564257"/>
          </a:xfrm>
          <a:prstGeom prst="rect">
            <a:avLst/>
          </a:prstGeom>
          <a:noFill/>
        </p:spPr>
        <p:txBody>
          <a:bodyPr wrap="square" lIns="0" tIns="0" rIns="0" bIns="0" rtlCol="0" anchor="ctr">
            <a:spAutoFit/>
          </a:bodyPr>
          <a:lstStyle/>
          <a:p>
            <a:pPr algn="ctr">
              <a:lnSpc>
                <a:spcPts val="22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 在这一年的工作中，我部门认真履行职责，基本完成了公司交办的各项工作。但是，我也清醒地认识到，在工作中还存在着一定的差距和不足</a:t>
            </a:r>
            <a:endPar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4" name="Rectangle 22"/>
          <p:cNvSpPr/>
          <p:nvPr/>
        </p:nvSpPr>
        <p:spPr>
          <a:xfrm>
            <a:off x="3709442" y="3341990"/>
            <a:ext cx="2017860" cy="1015663"/>
          </a:xfrm>
          <a:prstGeom prst="rect">
            <a:avLst/>
          </a:prstGeom>
        </p:spPr>
        <p:txBody>
          <a:bodyPr wrap="square">
            <a:spAutoFit/>
          </a:bodyPr>
          <a:lstStyle/>
          <a:p>
            <a:pPr algn="just">
              <a:lnSpc>
                <a:spcPts val="2400"/>
              </a:lnSpc>
            </a:pPr>
            <a:r>
              <a:rPr lang="zh-CN"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服务公司和各部门的主动性有欠缺，被动服务的现象还是存在</a:t>
            </a:r>
            <a:endPar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5" name="Rectangle 22"/>
          <p:cNvSpPr/>
          <p:nvPr/>
        </p:nvSpPr>
        <p:spPr>
          <a:xfrm>
            <a:off x="6437025" y="4295674"/>
            <a:ext cx="2017860" cy="1323439"/>
          </a:xfrm>
          <a:prstGeom prst="rect">
            <a:avLst/>
          </a:prstGeom>
        </p:spPr>
        <p:txBody>
          <a:bodyPr wrap="square">
            <a:spAutoFit/>
          </a:bodyPr>
          <a:lstStyle/>
          <a:p>
            <a:pPr algn="just">
              <a:lnSpc>
                <a:spcPts val="24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深入各部门不够，从而为公司决策参谋作用发挥少，影响了工作的深度</a:t>
            </a:r>
            <a:endPar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6" name="Rectangle 22"/>
          <p:cNvSpPr/>
          <p:nvPr/>
        </p:nvSpPr>
        <p:spPr>
          <a:xfrm>
            <a:off x="9164610" y="3341990"/>
            <a:ext cx="2017860" cy="1323439"/>
          </a:xfrm>
          <a:prstGeom prst="rect">
            <a:avLst/>
          </a:prstGeom>
        </p:spPr>
        <p:txBody>
          <a:bodyPr wrap="square">
            <a:spAutoFit/>
          </a:bodyPr>
          <a:lstStyle/>
          <a:p>
            <a:pPr algn="just">
              <a:lnSpc>
                <a:spcPts val="24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惯于站在实际工作的立场上考虑问题比较多，对全局性的问题考虑较少</a:t>
            </a:r>
            <a:endPar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32" name="Freeform 90"/>
          <p:cNvSpPr>
            <a:spLocks noEditPoints="1"/>
          </p:cNvSpPr>
          <p:nvPr/>
        </p:nvSpPr>
        <p:spPr bwMode="auto">
          <a:xfrm>
            <a:off x="1684724" y="3054326"/>
            <a:ext cx="537972" cy="571277"/>
          </a:xfrm>
          <a:custGeom>
            <a:avLst/>
            <a:gdLst>
              <a:gd name="T0" fmla="*/ 79 w 159"/>
              <a:gd name="T1" fmla="*/ 66 h 169"/>
              <a:gd name="T2" fmla="*/ 112 w 159"/>
              <a:gd name="T3" fmla="*/ 33 h 169"/>
              <a:gd name="T4" fmla="*/ 79 w 159"/>
              <a:gd name="T5" fmla="*/ 0 h 169"/>
              <a:gd name="T6" fmla="*/ 46 w 159"/>
              <a:gd name="T7" fmla="*/ 33 h 169"/>
              <a:gd name="T8" fmla="*/ 79 w 159"/>
              <a:gd name="T9" fmla="*/ 66 h 169"/>
              <a:gd name="T10" fmla="*/ 156 w 159"/>
              <a:gd name="T11" fmla="*/ 117 h 169"/>
              <a:gd name="T12" fmla="*/ 134 w 159"/>
              <a:gd name="T13" fmla="*/ 86 h 169"/>
              <a:gd name="T14" fmla="*/ 125 w 159"/>
              <a:gd name="T15" fmla="*/ 119 h 169"/>
              <a:gd name="T16" fmla="*/ 128 w 159"/>
              <a:gd name="T17" fmla="*/ 122 h 169"/>
              <a:gd name="T18" fmla="*/ 111 w 159"/>
              <a:gd name="T19" fmla="*/ 130 h 169"/>
              <a:gd name="T20" fmla="*/ 106 w 159"/>
              <a:gd name="T21" fmla="*/ 148 h 169"/>
              <a:gd name="T22" fmla="*/ 124 w 159"/>
              <a:gd name="T23" fmla="*/ 153 h 169"/>
              <a:gd name="T24" fmla="*/ 150 w 159"/>
              <a:gd name="T25" fmla="*/ 141 h 169"/>
              <a:gd name="T26" fmla="*/ 156 w 159"/>
              <a:gd name="T27" fmla="*/ 117 h 169"/>
              <a:gd name="T28" fmla="*/ 99 w 159"/>
              <a:gd name="T29" fmla="*/ 153 h 169"/>
              <a:gd name="T30" fmla="*/ 80 w 159"/>
              <a:gd name="T31" fmla="*/ 162 h 169"/>
              <a:gd name="T32" fmla="*/ 84 w 159"/>
              <a:gd name="T33" fmla="*/ 103 h 169"/>
              <a:gd name="T34" fmla="*/ 93 w 159"/>
              <a:gd name="T35" fmla="*/ 98 h 169"/>
              <a:gd name="T36" fmla="*/ 104 w 159"/>
              <a:gd name="T37" fmla="*/ 95 h 169"/>
              <a:gd name="T38" fmla="*/ 114 w 159"/>
              <a:gd name="T39" fmla="*/ 91 h 169"/>
              <a:gd name="T40" fmla="*/ 131 w 159"/>
              <a:gd name="T41" fmla="*/ 81 h 169"/>
              <a:gd name="T42" fmla="*/ 126 w 159"/>
              <a:gd name="T43" fmla="*/ 75 h 169"/>
              <a:gd name="T44" fmla="*/ 124 w 159"/>
              <a:gd name="T45" fmla="*/ 74 h 169"/>
              <a:gd name="T46" fmla="*/ 112 w 159"/>
              <a:gd name="T47" fmla="*/ 70 h 169"/>
              <a:gd name="T48" fmla="*/ 100 w 159"/>
              <a:gd name="T49" fmla="*/ 70 h 169"/>
              <a:gd name="T50" fmla="*/ 79 w 159"/>
              <a:gd name="T51" fmla="*/ 86 h 169"/>
              <a:gd name="T52" fmla="*/ 59 w 159"/>
              <a:gd name="T53" fmla="*/ 70 h 169"/>
              <a:gd name="T54" fmla="*/ 47 w 159"/>
              <a:gd name="T55" fmla="*/ 70 h 169"/>
              <a:gd name="T56" fmla="*/ 34 w 159"/>
              <a:gd name="T57" fmla="*/ 74 h 169"/>
              <a:gd name="T58" fmla="*/ 33 w 159"/>
              <a:gd name="T59" fmla="*/ 75 h 169"/>
              <a:gd name="T60" fmla="*/ 28 w 159"/>
              <a:gd name="T61" fmla="*/ 81 h 169"/>
              <a:gd name="T62" fmla="*/ 45 w 159"/>
              <a:gd name="T63" fmla="*/ 91 h 169"/>
              <a:gd name="T64" fmla="*/ 55 w 159"/>
              <a:gd name="T65" fmla="*/ 95 h 169"/>
              <a:gd name="T66" fmla="*/ 65 w 159"/>
              <a:gd name="T67" fmla="*/ 98 h 169"/>
              <a:gd name="T68" fmla="*/ 75 w 159"/>
              <a:gd name="T69" fmla="*/ 103 h 169"/>
              <a:gd name="T70" fmla="*/ 78 w 159"/>
              <a:gd name="T71" fmla="*/ 162 h 169"/>
              <a:gd name="T72" fmla="*/ 59 w 159"/>
              <a:gd name="T73" fmla="*/ 152 h 169"/>
              <a:gd name="T74" fmla="*/ 43 w 159"/>
              <a:gd name="T75" fmla="*/ 162 h 169"/>
              <a:gd name="T76" fmla="*/ 79 w 159"/>
              <a:gd name="T77" fmla="*/ 169 h 169"/>
              <a:gd name="T78" fmla="*/ 80 w 159"/>
              <a:gd name="T79" fmla="*/ 169 h 169"/>
              <a:gd name="T80" fmla="*/ 80 w 159"/>
              <a:gd name="T81" fmla="*/ 169 h 169"/>
              <a:gd name="T82" fmla="*/ 116 w 159"/>
              <a:gd name="T83" fmla="*/ 162 h 169"/>
              <a:gd name="T84" fmla="*/ 99 w 159"/>
              <a:gd name="T85" fmla="*/ 153 h 169"/>
              <a:gd name="T86" fmla="*/ 53 w 159"/>
              <a:gd name="T87" fmla="*/ 148 h 169"/>
              <a:gd name="T88" fmla="*/ 48 w 159"/>
              <a:gd name="T89" fmla="*/ 130 h 169"/>
              <a:gd name="T90" fmla="*/ 30 w 159"/>
              <a:gd name="T91" fmla="*/ 122 h 169"/>
              <a:gd name="T92" fmla="*/ 33 w 159"/>
              <a:gd name="T93" fmla="*/ 118 h 169"/>
              <a:gd name="T94" fmla="*/ 24 w 159"/>
              <a:gd name="T95" fmla="*/ 86 h 169"/>
              <a:gd name="T96" fmla="*/ 2 w 159"/>
              <a:gd name="T97" fmla="*/ 117 h 169"/>
              <a:gd name="T98" fmla="*/ 8 w 159"/>
              <a:gd name="T99" fmla="*/ 141 h 169"/>
              <a:gd name="T100" fmla="*/ 35 w 159"/>
              <a:gd name="T101" fmla="*/ 153 h 169"/>
              <a:gd name="T102" fmla="*/ 53 w 159"/>
              <a:gd name="T103" fmla="*/ 14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9" h="169">
                <a:moveTo>
                  <a:pt x="79" y="66"/>
                </a:moveTo>
                <a:cubicBezTo>
                  <a:pt x="97" y="66"/>
                  <a:pt x="112" y="51"/>
                  <a:pt x="112" y="33"/>
                </a:cubicBezTo>
                <a:cubicBezTo>
                  <a:pt x="112" y="15"/>
                  <a:pt x="97" y="0"/>
                  <a:pt x="79" y="0"/>
                </a:cubicBezTo>
                <a:cubicBezTo>
                  <a:pt x="61" y="0"/>
                  <a:pt x="46" y="15"/>
                  <a:pt x="46" y="33"/>
                </a:cubicBezTo>
                <a:cubicBezTo>
                  <a:pt x="46" y="51"/>
                  <a:pt x="61" y="66"/>
                  <a:pt x="79" y="66"/>
                </a:cubicBezTo>
                <a:close/>
                <a:moveTo>
                  <a:pt x="156" y="117"/>
                </a:moveTo>
                <a:cubicBezTo>
                  <a:pt x="134" y="86"/>
                  <a:pt x="134" y="86"/>
                  <a:pt x="134" y="86"/>
                </a:cubicBezTo>
                <a:cubicBezTo>
                  <a:pt x="132" y="97"/>
                  <a:pt x="129" y="108"/>
                  <a:pt x="125" y="119"/>
                </a:cubicBezTo>
                <a:cubicBezTo>
                  <a:pt x="128" y="122"/>
                  <a:pt x="128" y="122"/>
                  <a:pt x="128" y="122"/>
                </a:cubicBezTo>
                <a:cubicBezTo>
                  <a:pt x="111" y="130"/>
                  <a:pt x="111" y="130"/>
                  <a:pt x="111" y="130"/>
                </a:cubicBezTo>
                <a:cubicBezTo>
                  <a:pt x="104" y="133"/>
                  <a:pt x="102" y="142"/>
                  <a:pt x="106" y="148"/>
                </a:cubicBezTo>
                <a:cubicBezTo>
                  <a:pt x="109" y="154"/>
                  <a:pt x="118" y="156"/>
                  <a:pt x="124" y="153"/>
                </a:cubicBezTo>
                <a:cubicBezTo>
                  <a:pt x="150" y="141"/>
                  <a:pt x="150" y="141"/>
                  <a:pt x="150" y="141"/>
                </a:cubicBezTo>
                <a:cubicBezTo>
                  <a:pt x="155" y="139"/>
                  <a:pt x="159" y="121"/>
                  <a:pt x="156" y="117"/>
                </a:cubicBezTo>
                <a:close/>
                <a:moveTo>
                  <a:pt x="99" y="153"/>
                </a:moveTo>
                <a:cubicBezTo>
                  <a:pt x="91" y="155"/>
                  <a:pt x="83" y="158"/>
                  <a:pt x="80" y="162"/>
                </a:cubicBezTo>
                <a:cubicBezTo>
                  <a:pt x="81" y="143"/>
                  <a:pt x="83" y="123"/>
                  <a:pt x="84" y="103"/>
                </a:cubicBezTo>
                <a:cubicBezTo>
                  <a:pt x="86" y="101"/>
                  <a:pt x="90" y="100"/>
                  <a:pt x="93" y="98"/>
                </a:cubicBezTo>
                <a:cubicBezTo>
                  <a:pt x="97" y="97"/>
                  <a:pt x="100" y="96"/>
                  <a:pt x="104" y="95"/>
                </a:cubicBezTo>
                <a:cubicBezTo>
                  <a:pt x="107" y="93"/>
                  <a:pt x="111" y="92"/>
                  <a:pt x="114" y="91"/>
                </a:cubicBezTo>
                <a:cubicBezTo>
                  <a:pt x="121" y="88"/>
                  <a:pt x="127" y="84"/>
                  <a:pt x="131" y="81"/>
                </a:cubicBezTo>
                <a:cubicBezTo>
                  <a:pt x="130" y="79"/>
                  <a:pt x="128" y="77"/>
                  <a:pt x="126" y="75"/>
                </a:cubicBezTo>
                <a:cubicBezTo>
                  <a:pt x="125" y="74"/>
                  <a:pt x="125" y="74"/>
                  <a:pt x="124" y="74"/>
                </a:cubicBezTo>
                <a:cubicBezTo>
                  <a:pt x="121" y="71"/>
                  <a:pt x="117" y="70"/>
                  <a:pt x="112" y="70"/>
                </a:cubicBezTo>
                <a:cubicBezTo>
                  <a:pt x="100" y="70"/>
                  <a:pt x="100" y="70"/>
                  <a:pt x="100" y="70"/>
                </a:cubicBezTo>
                <a:cubicBezTo>
                  <a:pt x="79" y="86"/>
                  <a:pt x="79" y="86"/>
                  <a:pt x="79" y="86"/>
                </a:cubicBezTo>
                <a:cubicBezTo>
                  <a:pt x="59" y="70"/>
                  <a:pt x="59" y="70"/>
                  <a:pt x="59" y="70"/>
                </a:cubicBezTo>
                <a:cubicBezTo>
                  <a:pt x="47" y="70"/>
                  <a:pt x="47" y="70"/>
                  <a:pt x="47" y="70"/>
                </a:cubicBezTo>
                <a:cubicBezTo>
                  <a:pt x="42" y="70"/>
                  <a:pt x="38" y="71"/>
                  <a:pt x="34" y="74"/>
                </a:cubicBezTo>
                <a:cubicBezTo>
                  <a:pt x="34" y="74"/>
                  <a:pt x="33" y="74"/>
                  <a:pt x="33" y="75"/>
                </a:cubicBezTo>
                <a:cubicBezTo>
                  <a:pt x="31" y="77"/>
                  <a:pt x="29" y="79"/>
                  <a:pt x="28" y="81"/>
                </a:cubicBezTo>
                <a:cubicBezTo>
                  <a:pt x="32" y="84"/>
                  <a:pt x="38" y="88"/>
                  <a:pt x="45" y="91"/>
                </a:cubicBezTo>
                <a:cubicBezTo>
                  <a:pt x="48" y="92"/>
                  <a:pt x="52" y="93"/>
                  <a:pt x="55" y="95"/>
                </a:cubicBezTo>
                <a:cubicBezTo>
                  <a:pt x="59" y="96"/>
                  <a:pt x="62" y="97"/>
                  <a:pt x="65" y="98"/>
                </a:cubicBezTo>
                <a:cubicBezTo>
                  <a:pt x="69" y="100"/>
                  <a:pt x="72" y="101"/>
                  <a:pt x="75" y="103"/>
                </a:cubicBezTo>
                <a:cubicBezTo>
                  <a:pt x="76" y="123"/>
                  <a:pt x="77" y="143"/>
                  <a:pt x="78" y="162"/>
                </a:cubicBezTo>
                <a:cubicBezTo>
                  <a:pt x="75" y="158"/>
                  <a:pt x="67" y="155"/>
                  <a:pt x="59" y="152"/>
                </a:cubicBezTo>
                <a:cubicBezTo>
                  <a:pt x="55" y="158"/>
                  <a:pt x="49" y="161"/>
                  <a:pt x="43" y="162"/>
                </a:cubicBezTo>
                <a:cubicBezTo>
                  <a:pt x="50" y="164"/>
                  <a:pt x="64" y="168"/>
                  <a:pt x="79" y="169"/>
                </a:cubicBezTo>
                <a:cubicBezTo>
                  <a:pt x="80" y="169"/>
                  <a:pt x="80" y="169"/>
                  <a:pt x="80" y="169"/>
                </a:cubicBezTo>
                <a:cubicBezTo>
                  <a:pt x="80" y="169"/>
                  <a:pt x="80" y="169"/>
                  <a:pt x="80" y="169"/>
                </a:cubicBezTo>
                <a:cubicBezTo>
                  <a:pt x="95" y="169"/>
                  <a:pt x="109" y="164"/>
                  <a:pt x="116" y="162"/>
                </a:cubicBezTo>
                <a:cubicBezTo>
                  <a:pt x="109" y="162"/>
                  <a:pt x="103" y="158"/>
                  <a:pt x="99" y="153"/>
                </a:cubicBezTo>
                <a:close/>
                <a:moveTo>
                  <a:pt x="53" y="148"/>
                </a:moveTo>
                <a:cubicBezTo>
                  <a:pt x="56" y="142"/>
                  <a:pt x="54" y="133"/>
                  <a:pt x="48" y="130"/>
                </a:cubicBezTo>
                <a:cubicBezTo>
                  <a:pt x="30" y="122"/>
                  <a:pt x="30" y="122"/>
                  <a:pt x="30" y="122"/>
                </a:cubicBezTo>
                <a:cubicBezTo>
                  <a:pt x="33" y="118"/>
                  <a:pt x="33" y="118"/>
                  <a:pt x="33" y="118"/>
                </a:cubicBezTo>
                <a:cubicBezTo>
                  <a:pt x="30" y="108"/>
                  <a:pt x="27" y="97"/>
                  <a:pt x="24" y="86"/>
                </a:cubicBezTo>
                <a:cubicBezTo>
                  <a:pt x="2" y="117"/>
                  <a:pt x="2" y="117"/>
                  <a:pt x="2" y="117"/>
                </a:cubicBezTo>
                <a:cubicBezTo>
                  <a:pt x="0" y="121"/>
                  <a:pt x="4" y="139"/>
                  <a:pt x="8" y="141"/>
                </a:cubicBezTo>
                <a:cubicBezTo>
                  <a:pt x="35" y="153"/>
                  <a:pt x="35" y="153"/>
                  <a:pt x="35" y="153"/>
                </a:cubicBezTo>
                <a:cubicBezTo>
                  <a:pt x="41" y="156"/>
                  <a:pt x="49" y="154"/>
                  <a:pt x="53" y="148"/>
                </a:cubicBezTo>
                <a:close/>
              </a:path>
            </a:pathLst>
          </a:custGeom>
          <a:solidFill>
            <a:schemeClr val="accent5">
              <a:lumMod val="20000"/>
              <a:lumOff val="80000"/>
            </a:schemeClr>
          </a:solidFill>
          <a:ln>
            <a:noFill/>
          </a:ln>
        </p:spPr>
        <p:txBody>
          <a:bodyPr vert="horz" wrap="square" lIns="91440" tIns="45720" rIns="91440" bIns="45720" numCol="1" anchor="t" anchorCtr="0" compatLnSpc="1"/>
          <a:lstStyle/>
          <a:p>
            <a:endParaRPr lang="en-US"/>
          </a:p>
        </p:txBody>
      </p:sp>
      <p:sp>
        <p:nvSpPr>
          <p:cNvPr id="33" name="Freeform 120"/>
          <p:cNvSpPr>
            <a:spLocks noEditPoints="1"/>
          </p:cNvSpPr>
          <p:nvPr/>
        </p:nvSpPr>
        <p:spPr bwMode="auto">
          <a:xfrm>
            <a:off x="4334079" y="5336246"/>
            <a:ext cx="768586" cy="606054"/>
          </a:xfrm>
          <a:custGeom>
            <a:avLst/>
            <a:gdLst>
              <a:gd name="T0" fmla="*/ 85 w 140"/>
              <a:gd name="T1" fmla="*/ 21 h 131"/>
              <a:gd name="T2" fmla="*/ 85 w 140"/>
              <a:gd name="T3" fmla="*/ 0 h 131"/>
              <a:gd name="T4" fmla="*/ 136 w 140"/>
              <a:gd name="T5" fmla="*/ 66 h 131"/>
              <a:gd name="T6" fmla="*/ 140 w 140"/>
              <a:gd name="T7" fmla="*/ 85 h 131"/>
              <a:gd name="T8" fmla="*/ 110 w 140"/>
              <a:gd name="T9" fmla="*/ 91 h 131"/>
              <a:gd name="T10" fmla="*/ 109 w 140"/>
              <a:gd name="T11" fmla="*/ 91 h 131"/>
              <a:gd name="T12" fmla="*/ 106 w 140"/>
              <a:gd name="T13" fmla="*/ 72 h 131"/>
              <a:gd name="T14" fmla="*/ 114 w 140"/>
              <a:gd name="T15" fmla="*/ 70 h 131"/>
              <a:gd name="T16" fmla="*/ 116 w 140"/>
              <a:gd name="T17" fmla="*/ 64 h 131"/>
              <a:gd name="T18" fmla="*/ 127 w 140"/>
              <a:gd name="T19" fmla="*/ 65 h 131"/>
              <a:gd name="T20" fmla="*/ 136 w 140"/>
              <a:gd name="T21" fmla="*/ 66 h 131"/>
              <a:gd name="T22" fmla="*/ 136 w 140"/>
              <a:gd name="T23" fmla="*/ 66 h 131"/>
              <a:gd name="T24" fmla="*/ 126 w 140"/>
              <a:gd name="T25" fmla="*/ 68 h 131"/>
              <a:gd name="T26" fmla="*/ 124 w 140"/>
              <a:gd name="T27" fmla="*/ 64 h 131"/>
              <a:gd name="T28" fmla="*/ 115 w 140"/>
              <a:gd name="T29" fmla="*/ 67 h 131"/>
              <a:gd name="T30" fmla="*/ 118 w 140"/>
              <a:gd name="T31" fmla="*/ 48 h 131"/>
              <a:gd name="T32" fmla="*/ 95 w 140"/>
              <a:gd name="T33" fmla="*/ 21 h 131"/>
              <a:gd name="T34" fmla="*/ 77 w 140"/>
              <a:gd name="T35" fmla="*/ 30 h 131"/>
              <a:gd name="T36" fmla="*/ 54 w 140"/>
              <a:gd name="T37" fmla="*/ 60 h 131"/>
              <a:gd name="T38" fmla="*/ 59 w 140"/>
              <a:gd name="T39" fmla="*/ 64 h 131"/>
              <a:gd name="T40" fmla="*/ 82 w 140"/>
              <a:gd name="T41" fmla="*/ 56 h 131"/>
              <a:gd name="T42" fmla="*/ 64 w 140"/>
              <a:gd name="T43" fmla="*/ 130 h 131"/>
              <a:gd name="T44" fmla="*/ 65 w 140"/>
              <a:gd name="T45" fmla="*/ 130 h 131"/>
              <a:gd name="T46" fmla="*/ 76 w 140"/>
              <a:gd name="T47" fmla="*/ 130 h 131"/>
              <a:gd name="T48" fmla="*/ 107 w 140"/>
              <a:gd name="T49" fmla="*/ 130 h 131"/>
              <a:gd name="T50" fmla="*/ 118 w 140"/>
              <a:gd name="T51" fmla="*/ 129 h 131"/>
              <a:gd name="T52" fmla="*/ 118 w 140"/>
              <a:gd name="T53" fmla="*/ 129 h 131"/>
              <a:gd name="T54" fmla="*/ 104 w 140"/>
              <a:gd name="T55" fmla="*/ 41 h 131"/>
              <a:gd name="T56" fmla="*/ 116 w 140"/>
              <a:gd name="T57" fmla="*/ 67 h 131"/>
              <a:gd name="T58" fmla="*/ 122 w 140"/>
              <a:gd name="T59" fmla="*/ 65 h 131"/>
              <a:gd name="T60" fmla="*/ 118 w 140"/>
              <a:gd name="T61" fmla="*/ 48 h 131"/>
              <a:gd name="T62" fmla="*/ 33 w 140"/>
              <a:gd name="T63" fmla="*/ 21 h 131"/>
              <a:gd name="T64" fmla="*/ 33 w 140"/>
              <a:gd name="T65" fmla="*/ 0 h 131"/>
              <a:gd name="T66" fmla="*/ 14 w 140"/>
              <a:gd name="T67" fmla="*/ 26 h 131"/>
              <a:gd name="T68" fmla="*/ 11 w 140"/>
              <a:gd name="T69" fmla="*/ 69 h 131"/>
              <a:gd name="T70" fmla="*/ 0 w 140"/>
              <a:gd name="T71" fmla="*/ 129 h 131"/>
              <a:gd name="T72" fmla="*/ 11 w 140"/>
              <a:gd name="T73" fmla="*/ 130 h 131"/>
              <a:gd name="T74" fmla="*/ 25 w 140"/>
              <a:gd name="T75" fmla="*/ 82 h 131"/>
              <a:gd name="T76" fmla="*/ 43 w 140"/>
              <a:gd name="T77" fmla="*/ 131 h 131"/>
              <a:gd name="T78" fmla="*/ 54 w 140"/>
              <a:gd name="T79" fmla="*/ 130 h 131"/>
              <a:gd name="T80" fmla="*/ 38 w 140"/>
              <a:gd name="T81" fmla="*/ 70 h 131"/>
              <a:gd name="T82" fmla="*/ 37 w 140"/>
              <a:gd name="T83" fmla="*/ 44 h 131"/>
              <a:gd name="T84" fmla="*/ 59 w 140"/>
              <a:gd name="T85" fmla="*/ 64 h 131"/>
              <a:gd name="T86" fmla="*/ 64 w 140"/>
              <a:gd name="T87" fmla="*/ 59 h 131"/>
              <a:gd name="T88" fmla="*/ 16 w 140"/>
              <a:gd name="T89" fmla="*/ 2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0" h="131">
                <a:moveTo>
                  <a:pt x="96" y="11"/>
                </a:moveTo>
                <a:cubicBezTo>
                  <a:pt x="96" y="16"/>
                  <a:pt x="91" y="21"/>
                  <a:pt x="85" y="21"/>
                </a:cubicBezTo>
                <a:cubicBezTo>
                  <a:pt x="79" y="21"/>
                  <a:pt x="75" y="16"/>
                  <a:pt x="75" y="11"/>
                </a:cubicBezTo>
                <a:cubicBezTo>
                  <a:pt x="75" y="5"/>
                  <a:pt x="79" y="0"/>
                  <a:pt x="85" y="0"/>
                </a:cubicBezTo>
                <a:cubicBezTo>
                  <a:pt x="91" y="0"/>
                  <a:pt x="96" y="5"/>
                  <a:pt x="96" y="11"/>
                </a:cubicBezTo>
                <a:close/>
                <a:moveTo>
                  <a:pt x="136" y="66"/>
                </a:moveTo>
                <a:cubicBezTo>
                  <a:pt x="140" y="85"/>
                  <a:pt x="140" y="85"/>
                  <a:pt x="140" y="85"/>
                </a:cubicBezTo>
                <a:cubicBezTo>
                  <a:pt x="140" y="85"/>
                  <a:pt x="140" y="85"/>
                  <a:pt x="140" y="85"/>
                </a:cubicBezTo>
                <a:cubicBezTo>
                  <a:pt x="140" y="85"/>
                  <a:pt x="140" y="85"/>
                  <a:pt x="140" y="85"/>
                </a:cubicBezTo>
                <a:cubicBezTo>
                  <a:pt x="110" y="91"/>
                  <a:pt x="110" y="91"/>
                  <a:pt x="110" y="91"/>
                </a:cubicBezTo>
                <a:cubicBezTo>
                  <a:pt x="110" y="91"/>
                  <a:pt x="109" y="91"/>
                  <a:pt x="109" y="91"/>
                </a:cubicBezTo>
                <a:cubicBezTo>
                  <a:pt x="109" y="91"/>
                  <a:pt x="109" y="91"/>
                  <a:pt x="109" y="91"/>
                </a:cubicBezTo>
                <a:cubicBezTo>
                  <a:pt x="105" y="72"/>
                  <a:pt x="105" y="72"/>
                  <a:pt x="105" y="72"/>
                </a:cubicBezTo>
                <a:cubicBezTo>
                  <a:pt x="105" y="72"/>
                  <a:pt x="105" y="72"/>
                  <a:pt x="106" y="72"/>
                </a:cubicBezTo>
                <a:cubicBezTo>
                  <a:pt x="106" y="72"/>
                  <a:pt x="106" y="72"/>
                  <a:pt x="106" y="72"/>
                </a:cubicBezTo>
                <a:cubicBezTo>
                  <a:pt x="114" y="70"/>
                  <a:pt x="114" y="70"/>
                  <a:pt x="114" y="70"/>
                </a:cubicBezTo>
                <a:cubicBezTo>
                  <a:pt x="114" y="67"/>
                  <a:pt x="114" y="67"/>
                  <a:pt x="114" y="67"/>
                </a:cubicBezTo>
                <a:cubicBezTo>
                  <a:pt x="113" y="66"/>
                  <a:pt x="114" y="64"/>
                  <a:pt x="116" y="64"/>
                </a:cubicBezTo>
                <a:cubicBezTo>
                  <a:pt x="123" y="62"/>
                  <a:pt x="123" y="62"/>
                  <a:pt x="123" y="62"/>
                </a:cubicBezTo>
                <a:cubicBezTo>
                  <a:pt x="125" y="62"/>
                  <a:pt x="127" y="63"/>
                  <a:pt x="127" y="65"/>
                </a:cubicBezTo>
                <a:cubicBezTo>
                  <a:pt x="127" y="67"/>
                  <a:pt x="127" y="67"/>
                  <a:pt x="127" y="67"/>
                </a:cubicBezTo>
                <a:cubicBezTo>
                  <a:pt x="136" y="66"/>
                  <a:pt x="136" y="66"/>
                  <a:pt x="136" y="66"/>
                </a:cubicBezTo>
                <a:cubicBezTo>
                  <a:pt x="136" y="66"/>
                  <a:pt x="136" y="66"/>
                  <a:pt x="136" y="66"/>
                </a:cubicBezTo>
                <a:cubicBezTo>
                  <a:pt x="136" y="66"/>
                  <a:pt x="136" y="66"/>
                  <a:pt x="136" y="66"/>
                </a:cubicBezTo>
                <a:close/>
                <a:moveTo>
                  <a:pt x="116" y="70"/>
                </a:moveTo>
                <a:cubicBezTo>
                  <a:pt x="126" y="68"/>
                  <a:pt x="126" y="68"/>
                  <a:pt x="126" y="68"/>
                </a:cubicBezTo>
                <a:cubicBezTo>
                  <a:pt x="125" y="65"/>
                  <a:pt x="125" y="65"/>
                  <a:pt x="125" y="65"/>
                </a:cubicBezTo>
                <a:cubicBezTo>
                  <a:pt x="125" y="64"/>
                  <a:pt x="124" y="64"/>
                  <a:pt x="124" y="64"/>
                </a:cubicBezTo>
                <a:cubicBezTo>
                  <a:pt x="116" y="65"/>
                  <a:pt x="116" y="65"/>
                  <a:pt x="116" y="65"/>
                </a:cubicBezTo>
                <a:cubicBezTo>
                  <a:pt x="116" y="66"/>
                  <a:pt x="115" y="66"/>
                  <a:pt x="115" y="67"/>
                </a:cubicBezTo>
                <a:lnTo>
                  <a:pt x="116" y="70"/>
                </a:lnTo>
                <a:close/>
                <a:moveTo>
                  <a:pt x="118" y="48"/>
                </a:moveTo>
                <a:cubicBezTo>
                  <a:pt x="115" y="39"/>
                  <a:pt x="110" y="28"/>
                  <a:pt x="102" y="23"/>
                </a:cubicBezTo>
                <a:cubicBezTo>
                  <a:pt x="99" y="22"/>
                  <a:pt x="97" y="22"/>
                  <a:pt x="95" y="21"/>
                </a:cubicBezTo>
                <a:cubicBezTo>
                  <a:pt x="94" y="21"/>
                  <a:pt x="94" y="21"/>
                  <a:pt x="94" y="21"/>
                </a:cubicBezTo>
                <a:cubicBezTo>
                  <a:pt x="87" y="21"/>
                  <a:pt x="81" y="25"/>
                  <a:pt x="77" y="30"/>
                </a:cubicBezTo>
                <a:cubicBezTo>
                  <a:pt x="54" y="59"/>
                  <a:pt x="54" y="59"/>
                  <a:pt x="54" y="59"/>
                </a:cubicBezTo>
                <a:cubicBezTo>
                  <a:pt x="54" y="60"/>
                  <a:pt x="54" y="60"/>
                  <a:pt x="54" y="60"/>
                </a:cubicBezTo>
                <a:cubicBezTo>
                  <a:pt x="59" y="64"/>
                  <a:pt x="59" y="64"/>
                  <a:pt x="59" y="64"/>
                </a:cubicBezTo>
                <a:cubicBezTo>
                  <a:pt x="59" y="64"/>
                  <a:pt x="59" y="64"/>
                  <a:pt x="59" y="64"/>
                </a:cubicBezTo>
                <a:cubicBezTo>
                  <a:pt x="81" y="44"/>
                  <a:pt x="81" y="44"/>
                  <a:pt x="81" y="44"/>
                </a:cubicBezTo>
                <a:cubicBezTo>
                  <a:pt x="81" y="46"/>
                  <a:pt x="82" y="51"/>
                  <a:pt x="82" y="56"/>
                </a:cubicBezTo>
                <a:cubicBezTo>
                  <a:pt x="82" y="61"/>
                  <a:pt x="81" y="66"/>
                  <a:pt x="80" y="70"/>
                </a:cubicBezTo>
                <a:cubicBezTo>
                  <a:pt x="64" y="130"/>
                  <a:pt x="64" y="130"/>
                  <a:pt x="64" y="130"/>
                </a:cubicBezTo>
                <a:cubicBezTo>
                  <a:pt x="64" y="130"/>
                  <a:pt x="64" y="130"/>
                  <a:pt x="64" y="130"/>
                </a:cubicBezTo>
                <a:cubicBezTo>
                  <a:pt x="64" y="130"/>
                  <a:pt x="64" y="130"/>
                  <a:pt x="65" y="130"/>
                </a:cubicBezTo>
                <a:cubicBezTo>
                  <a:pt x="75" y="131"/>
                  <a:pt x="75" y="131"/>
                  <a:pt x="75" y="131"/>
                </a:cubicBezTo>
                <a:cubicBezTo>
                  <a:pt x="76" y="130"/>
                  <a:pt x="76" y="130"/>
                  <a:pt x="76" y="130"/>
                </a:cubicBezTo>
                <a:cubicBezTo>
                  <a:pt x="93" y="82"/>
                  <a:pt x="93" y="82"/>
                  <a:pt x="93" y="82"/>
                </a:cubicBezTo>
                <a:cubicBezTo>
                  <a:pt x="107" y="130"/>
                  <a:pt x="107" y="130"/>
                  <a:pt x="107" y="130"/>
                </a:cubicBezTo>
                <a:cubicBezTo>
                  <a:pt x="107" y="130"/>
                  <a:pt x="107" y="130"/>
                  <a:pt x="108" y="130"/>
                </a:cubicBezTo>
                <a:cubicBezTo>
                  <a:pt x="118" y="129"/>
                  <a:pt x="118" y="129"/>
                  <a:pt x="118" y="129"/>
                </a:cubicBezTo>
                <a:cubicBezTo>
                  <a:pt x="118" y="129"/>
                  <a:pt x="118" y="129"/>
                  <a:pt x="118" y="129"/>
                </a:cubicBezTo>
                <a:cubicBezTo>
                  <a:pt x="118" y="129"/>
                  <a:pt x="118" y="129"/>
                  <a:pt x="118" y="129"/>
                </a:cubicBezTo>
                <a:cubicBezTo>
                  <a:pt x="107" y="69"/>
                  <a:pt x="107" y="69"/>
                  <a:pt x="107" y="69"/>
                </a:cubicBezTo>
                <a:cubicBezTo>
                  <a:pt x="107" y="69"/>
                  <a:pt x="105" y="50"/>
                  <a:pt x="104" y="41"/>
                </a:cubicBezTo>
                <a:cubicBezTo>
                  <a:pt x="107" y="45"/>
                  <a:pt x="115" y="59"/>
                  <a:pt x="116" y="66"/>
                </a:cubicBezTo>
                <a:cubicBezTo>
                  <a:pt x="116" y="67"/>
                  <a:pt x="116" y="67"/>
                  <a:pt x="116" y="67"/>
                </a:cubicBezTo>
                <a:cubicBezTo>
                  <a:pt x="116" y="67"/>
                  <a:pt x="116" y="67"/>
                  <a:pt x="116" y="67"/>
                </a:cubicBezTo>
                <a:cubicBezTo>
                  <a:pt x="122" y="65"/>
                  <a:pt x="122" y="65"/>
                  <a:pt x="122" y="65"/>
                </a:cubicBezTo>
                <a:cubicBezTo>
                  <a:pt x="122" y="65"/>
                  <a:pt x="122" y="65"/>
                  <a:pt x="122" y="65"/>
                </a:cubicBezTo>
                <a:cubicBezTo>
                  <a:pt x="122" y="59"/>
                  <a:pt x="120" y="53"/>
                  <a:pt x="118" y="48"/>
                </a:cubicBezTo>
                <a:close/>
                <a:moveTo>
                  <a:pt x="22" y="11"/>
                </a:moveTo>
                <a:cubicBezTo>
                  <a:pt x="22" y="16"/>
                  <a:pt x="27" y="21"/>
                  <a:pt x="33" y="21"/>
                </a:cubicBezTo>
                <a:cubicBezTo>
                  <a:pt x="39" y="21"/>
                  <a:pt x="43" y="16"/>
                  <a:pt x="43" y="11"/>
                </a:cubicBezTo>
                <a:cubicBezTo>
                  <a:pt x="43" y="5"/>
                  <a:pt x="39" y="0"/>
                  <a:pt x="33" y="0"/>
                </a:cubicBezTo>
                <a:cubicBezTo>
                  <a:pt x="27" y="0"/>
                  <a:pt x="22" y="5"/>
                  <a:pt x="22" y="11"/>
                </a:cubicBezTo>
                <a:close/>
                <a:moveTo>
                  <a:pt x="14" y="26"/>
                </a:moveTo>
                <a:cubicBezTo>
                  <a:pt x="8" y="35"/>
                  <a:pt x="10" y="49"/>
                  <a:pt x="10" y="59"/>
                </a:cubicBezTo>
                <a:cubicBezTo>
                  <a:pt x="10" y="62"/>
                  <a:pt x="11" y="66"/>
                  <a:pt x="11" y="69"/>
                </a:cubicBezTo>
                <a:cubicBezTo>
                  <a:pt x="0" y="129"/>
                  <a:pt x="0" y="129"/>
                  <a:pt x="0" y="129"/>
                </a:cubicBezTo>
                <a:cubicBezTo>
                  <a:pt x="0" y="129"/>
                  <a:pt x="0" y="129"/>
                  <a:pt x="0" y="129"/>
                </a:cubicBezTo>
                <a:cubicBezTo>
                  <a:pt x="0" y="129"/>
                  <a:pt x="0" y="129"/>
                  <a:pt x="0" y="129"/>
                </a:cubicBezTo>
                <a:cubicBezTo>
                  <a:pt x="11" y="130"/>
                  <a:pt x="11" y="130"/>
                  <a:pt x="11" y="130"/>
                </a:cubicBezTo>
                <a:cubicBezTo>
                  <a:pt x="11" y="130"/>
                  <a:pt x="11" y="130"/>
                  <a:pt x="11" y="130"/>
                </a:cubicBezTo>
                <a:cubicBezTo>
                  <a:pt x="25" y="82"/>
                  <a:pt x="25" y="82"/>
                  <a:pt x="25" y="82"/>
                </a:cubicBezTo>
                <a:cubicBezTo>
                  <a:pt x="42" y="130"/>
                  <a:pt x="42" y="130"/>
                  <a:pt x="42" y="130"/>
                </a:cubicBezTo>
                <a:cubicBezTo>
                  <a:pt x="43" y="131"/>
                  <a:pt x="43" y="131"/>
                  <a:pt x="43" y="131"/>
                </a:cubicBezTo>
                <a:cubicBezTo>
                  <a:pt x="54" y="130"/>
                  <a:pt x="54" y="130"/>
                  <a:pt x="54" y="130"/>
                </a:cubicBezTo>
                <a:cubicBezTo>
                  <a:pt x="54" y="130"/>
                  <a:pt x="54" y="130"/>
                  <a:pt x="54" y="130"/>
                </a:cubicBezTo>
                <a:cubicBezTo>
                  <a:pt x="54" y="130"/>
                  <a:pt x="54" y="130"/>
                  <a:pt x="54" y="130"/>
                </a:cubicBezTo>
                <a:cubicBezTo>
                  <a:pt x="38" y="70"/>
                  <a:pt x="38" y="70"/>
                  <a:pt x="38" y="70"/>
                </a:cubicBezTo>
                <a:cubicBezTo>
                  <a:pt x="37" y="66"/>
                  <a:pt x="36" y="61"/>
                  <a:pt x="36" y="56"/>
                </a:cubicBezTo>
                <a:cubicBezTo>
                  <a:pt x="36" y="51"/>
                  <a:pt x="37" y="46"/>
                  <a:pt x="37" y="44"/>
                </a:cubicBezTo>
                <a:cubicBezTo>
                  <a:pt x="59" y="64"/>
                  <a:pt x="59" y="64"/>
                  <a:pt x="59" y="64"/>
                </a:cubicBezTo>
                <a:cubicBezTo>
                  <a:pt x="59" y="64"/>
                  <a:pt x="59" y="64"/>
                  <a:pt x="59" y="64"/>
                </a:cubicBezTo>
                <a:cubicBezTo>
                  <a:pt x="64" y="60"/>
                  <a:pt x="64" y="60"/>
                  <a:pt x="64" y="60"/>
                </a:cubicBezTo>
                <a:cubicBezTo>
                  <a:pt x="64" y="60"/>
                  <a:pt x="64" y="60"/>
                  <a:pt x="64" y="59"/>
                </a:cubicBezTo>
                <a:cubicBezTo>
                  <a:pt x="64" y="59"/>
                  <a:pt x="41" y="30"/>
                  <a:pt x="41" y="30"/>
                </a:cubicBezTo>
                <a:cubicBezTo>
                  <a:pt x="35" y="24"/>
                  <a:pt x="24" y="17"/>
                  <a:pt x="16" y="24"/>
                </a:cubicBezTo>
                <a:cubicBezTo>
                  <a:pt x="16" y="24"/>
                  <a:pt x="15" y="25"/>
                  <a:pt x="14" y="2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35" name="组合 34"/>
          <p:cNvGrpSpPr/>
          <p:nvPr/>
        </p:nvGrpSpPr>
        <p:grpSpPr>
          <a:xfrm>
            <a:off x="7063767" y="3000143"/>
            <a:ext cx="738976" cy="679642"/>
            <a:chOff x="10628051" y="3169376"/>
            <a:chExt cx="567582" cy="522010"/>
          </a:xfrm>
          <a:solidFill>
            <a:schemeClr val="accent5">
              <a:lumMod val="20000"/>
              <a:lumOff val="80000"/>
            </a:schemeClr>
          </a:solidFill>
        </p:grpSpPr>
        <p:sp>
          <p:nvSpPr>
            <p:cNvPr id="36" name="Freeform 165"/>
            <p:cNvSpPr>
              <a:spLocks noEditPoints="1"/>
            </p:cNvSpPr>
            <p:nvPr/>
          </p:nvSpPr>
          <p:spPr bwMode="auto">
            <a:xfrm>
              <a:off x="10628051" y="3504953"/>
              <a:ext cx="189194" cy="64906"/>
            </a:xfrm>
            <a:custGeom>
              <a:avLst/>
              <a:gdLst>
                <a:gd name="T0" fmla="*/ 66 w 69"/>
                <a:gd name="T1" fmla="*/ 10 h 24"/>
                <a:gd name="T2" fmla="*/ 35 w 69"/>
                <a:gd name="T3" fmla="*/ 0 h 24"/>
                <a:gd name="T4" fmla="*/ 3 w 69"/>
                <a:gd name="T5" fmla="*/ 10 h 24"/>
                <a:gd name="T6" fmla="*/ 34 w 69"/>
                <a:gd name="T7" fmla="*/ 24 h 24"/>
                <a:gd name="T8" fmla="*/ 66 w 69"/>
                <a:gd name="T9" fmla="*/ 10 h 24"/>
                <a:gd name="T10" fmla="*/ 35 w 69"/>
                <a:gd name="T11" fmla="*/ 19 h 24"/>
                <a:gd name="T12" fmla="*/ 11 w 69"/>
                <a:gd name="T13" fmla="*/ 9 h 24"/>
                <a:gd name="T14" fmla="*/ 35 w 69"/>
                <a:gd name="T15" fmla="*/ 2 h 24"/>
                <a:gd name="T16" fmla="*/ 58 w 69"/>
                <a:gd name="T17" fmla="*/ 9 h 24"/>
                <a:gd name="T18" fmla="*/ 35 w 69"/>
                <a:gd name="T19" fmla="*/ 1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24">
                  <a:moveTo>
                    <a:pt x="66" y="10"/>
                  </a:moveTo>
                  <a:cubicBezTo>
                    <a:pt x="63" y="3"/>
                    <a:pt x="49" y="0"/>
                    <a:pt x="35" y="0"/>
                  </a:cubicBezTo>
                  <a:cubicBezTo>
                    <a:pt x="21" y="0"/>
                    <a:pt x="6" y="4"/>
                    <a:pt x="3" y="10"/>
                  </a:cubicBezTo>
                  <a:cubicBezTo>
                    <a:pt x="0" y="16"/>
                    <a:pt x="14" y="24"/>
                    <a:pt x="34" y="24"/>
                  </a:cubicBezTo>
                  <a:cubicBezTo>
                    <a:pt x="55" y="24"/>
                    <a:pt x="69" y="16"/>
                    <a:pt x="66" y="10"/>
                  </a:cubicBezTo>
                  <a:close/>
                  <a:moveTo>
                    <a:pt x="35" y="19"/>
                  </a:moveTo>
                  <a:cubicBezTo>
                    <a:pt x="20" y="19"/>
                    <a:pt x="9" y="13"/>
                    <a:pt x="11" y="9"/>
                  </a:cubicBezTo>
                  <a:cubicBezTo>
                    <a:pt x="13" y="5"/>
                    <a:pt x="24" y="2"/>
                    <a:pt x="35" y="2"/>
                  </a:cubicBezTo>
                  <a:cubicBezTo>
                    <a:pt x="46" y="2"/>
                    <a:pt x="57" y="5"/>
                    <a:pt x="58" y="9"/>
                  </a:cubicBezTo>
                  <a:cubicBezTo>
                    <a:pt x="60" y="13"/>
                    <a:pt x="50" y="19"/>
                    <a:pt x="35" y="19"/>
                  </a:cubicBezTo>
                  <a:close/>
                </a:path>
              </a:pathLst>
            </a:custGeom>
            <a:grpFill/>
            <a:ln>
              <a:noFill/>
            </a:ln>
          </p:spPr>
          <p:txBody>
            <a:bodyPr vert="horz" wrap="square" lIns="91440" tIns="45720" rIns="91440" bIns="45720" numCol="1" anchor="t" anchorCtr="0" compatLnSpc="1"/>
            <a:lstStyle/>
            <a:p>
              <a:endParaRPr lang="en-US"/>
            </a:p>
          </p:txBody>
        </p:sp>
        <p:sp>
          <p:nvSpPr>
            <p:cNvPr id="37" name="Freeform 166"/>
            <p:cNvSpPr/>
            <p:nvPr/>
          </p:nvSpPr>
          <p:spPr bwMode="auto">
            <a:xfrm>
              <a:off x="10760625" y="3556049"/>
              <a:ext cx="48334" cy="27620"/>
            </a:xfrm>
            <a:custGeom>
              <a:avLst/>
              <a:gdLst>
                <a:gd name="T0" fmla="*/ 10 w 35"/>
                <a:gd name="T1" fmla="*/ 0 h 20"/>
                <a:gd name="T2" fmla="*/ 35 w 35"/>
                <a:gd name="T3" fmla="*/ 8 h 20"/>
                <a:gd name="T4" fmla="*/ 20 w 35"/>
                <a:gd name="T5" fmla="*/ 20 h 20"/>
                <a:gd name="T6" fmla="*/ 0 w 35"/>
                <a:gd name="T7" fmla="*/ 4 h 20"/>
                <a:gd name="T8" fmla="*/ 10 w 35"/>
                <a:gd name="T9" fmla="*/ 0 h 20"/>
              </a:gdLst>
              <a:ahLst/>
              <a:cxnLst>
                <a:cxn ang="0">
                  <a:pos x="T0" y="T1"/>
                </a:cxn>
                <a:cxn ang="0">
                  <a:pos x="T2" y="T3"/>
                </a:cxn>
                <a:cxn ang="0">
                  <a:pos x="T4" y="T5"/>
                </a:cxn>
                <a:cxn ang="0">
                  <a:pos x="T6" y="T7"/>
                </a:cxn>
                <a:cxn ang="0">
                  <a:pos x="T8" y="T9"/>
                </a:cxn>
              </a:cxnLst>
              <a:rect l="0" t="0" r="r" b="b"/>
              <a:pathLst>
                <a:path w="35" h="20">
                  <a:moveTo>
                    <a:pt x="10" y="0"/>
                  </a:moveTo>
                  <a:lnTo>
                    <a:pt x="35" y="8"/>
                  </a:lnTo>
                  <a:lnTo>
                    <a:pt x="20" y="20"/>
                  </a:lnTo>
                  <a:lnTo>
                    <a:pt x="0" y="4"/>
                  </a:lnTo>
                  <a:lnTo>
                    <a:pt x="10" y="0"/>
                  </a:lnTo>
                  <a:close/>
                </a:path>
              </a:pathLst>
            </a:custGeom>
            <a:grpFill/>
            <a:ln>
              <a:noFill/>
            </a:ln>
          </p:spPr>
          <p:txBody>
            <a:bodyPr vert="horz" wrap="square" lIns="91440" tIns="45720" rIns="91440" bIns="45720" numCol="1" anchor="t" anchorCtr="0" compatLnSpc="1"/>
            <a:lstStyle/>
            <a:p>
              <a:endParaRPr lang="en-US"/>
            </a:p>
          </p:txBody>
        </p:sp>
        <p:sp>
          <p:nvSpPr>
            <p:cNvPr id="38" name="Freeform 167"/>
            <p:cNvSpPr>
              <a:spLocks noEditPoints="1"/>
            </p:cNvSpPr>
            <p:nvPr/>
          </p:nvSpPr>
          <p:spPr bwMode="auto">
            <a:xfrm>
              <a:off x="11003677" y="3504953"/>
              <a:ext cx="191956" cy="64906"/>
            </a:xfrm>
            <a:custGeom>
              <a:avLst/>
              <a:gdLst>
                <a:gd name="T0" fmla="*/ 66 w 70"/>
                <a:gd name="T1" fmla="*/ 10 h 24"/>
                <a:gd name="T2" fmla="*/ 35 w 70"/>
                <a:gd name="T3" fmla="*/ 0 h 24"/>
                <a:gd name="T4" fmla="*/ 3 w 70"/>
                <a:gd name="T5" fmla="*/ 10 h 24"/>
                <a:gd name="T6" fmla="*/ 35 w 70"/>
                <a:gd name="T7" fmla="*/ 24 h 24"/>
                <a:gd name="T8" fmla="*/ 66 w 70"/>
                <a:gd name="T9" fmla="*/ 10 h 24"/>
                <a:gd name="T10" fmla="*/ 35 w 70"/>
                <a:gd name="T11" fmla="*/ 19 h 24"/>
                <a:gd name="T12" fmla="*/ 11 w 70"/>
                <a:gd name="T13" fmla="*/ 9 h 24"/>
                <a:gd name="T14" fmla="*/ 35 w 70"/>
                <a:gd name="T15" fmla="*/ 2 h 24"/>
                <a:gd name="T16" fmla="*/ 58 w 70"/>
                <a:gd name="T17" fmla="*/ 9 h 24"/>
                <a:gd name="T18" fmla="*/ 35 w 70"/>
                <a:gd name="T19" fmla="*/ 1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24">
                  <a:moveTo>
                    <a:pt x="66" y="10"/>
                  </a:moveTo>
                  <a:cubicBezTo>
                    <a:pt x="63" y="4"/>
                    <a:pt x="49" y="0"/>
                    <a:pt x="35" y="0"/>
                  </a:cubicBezTo>
                  <a:cubicBezTo>
                    <a:pt x="21" y="0"/>
                    <a:pt x="7" y="3"/>
                    <a:pt x="3" y="10"/>
                  </a:cubicBezTo>
                  <a:cubicBezTo>
                    <a:pt x="0" y="16"/>
                    <a:pt x="14" y="24"/>
                    <a:pt x="35" y="24"/>
                  </a:cubicBezTo>
                  <a:cubicBezTo>
                    <a:pt x="56" y="24"/>
                    <a:pt x="70" y="16"/>
                    <a:pt x="66" y="10"/>
                  </a:cubicBezTo>
                  <a:close/>
                  <a:moveTo>
                    <a:pt x="35" y="19"/>
                  </a:moveTo>
                  <a:cubicBezTo>
                    <a:pt x="20" y="19"/>
                    <a:pt x="9" y="13"/>
                    <a:pt x="11" y="9"/>
                  </a:cubicBezTo>
                  <a:cubicBezTo>
                    <a:pt x="13" y="5"/>
                    <a:pt x="23" y="2"/>
                    <a:pt x="35" y="2"/>
                  </a:cubicBezTo>
                  <a:cubicBezTo>
                    <a:pt x="46" y="2"/>
                    <a:pt x="56" y="5"/>
                    <a:pt x="58" y="9"/>
                  </a:cubicBezTo>
                  <a:cubicBezTo>
                    <a:pt x="60" y="13"/>
                    <a:pt x="50" y="19"/>
                    <a:pt x="35" y="19"/>
                  </a:cubicBezTo>
                  <a:close/>
                </a:path>
              </a:pathLst>
            </a:custGeom>
            <a:grpFill/>
            <a:ln>
              <a:noFill/>
            </a:ln>
          </p:spPr>
          <p:txBody>
            <a:bodyPr vert="horz" wrap="square" lIns="91440" tIns="45720" rIns="91440" bIns="45720" numCol="1" anchor="t" anchorCtr="0" compatLnSpc="1"/>
            <a:lstStyle/>
            <a:p>
              <a:endParaRPr lang="en-US"/>
            </a:p>
          </p:txBody>
        </p:sp>
        <p:sp>
          <p:nvSpPr>
            <p:cNvPr id="39" name="Freeform 168"/>
            <p:cNvSpPr/>
            <p:nvPr/>
          </p:nvSpPr>
          <p:spPr bwMode="auto">
            <a:xfrm>
              <a:off x="11014724" y="3556049"/>
              <a:ext cx="46953" cy="27620"/>
            </a:xfrm>
            <a:custGeom>
              <a:avLst/>
              <a:gdLst>
                <a:gd name="T0" fmla="*/ 24 w 34"/>
                <a:gd name="T1" fmla="*/ 0 h 20"/>
                <a:gd name="T2" fmla="*/ 0 w 34"/>
                <a:gd name="T3" fmla="*/ 8 h 20"/>
                <a:gd name="T4" fmla="*/ 14 w 34"/>
                <a:gd name="T5" fmla="*/ 20 h 20"/>
                <a:gd name="T6" fmla="*/ 34 w 34"/>
                <a:gd name="T7" fmla="*/ 4 h 20"/>
                <a:gd name="T8" fmla="*/ 24 w 34"/>
                <a:gd name="T9" fmla="*/ 0 h 20"/>
              </a:gdLst>
              <a:ahLst/>
              <a:cxnLst>
                <a:cxn ang="0">
                  <a:pos x="T0" y="T1"/>
                </a:cxn>
                <a:cxn ang="0">
                  <a:pos x="T2" y="T3"/>
                </a:cxn>
                <a:cxn ang="0">
                  <a:pos x="T4" y="T5"/>
                </a:cxn>
                <a:cxn ang="0">
                  <a:pos x="T6" y="T7"/>
                </a:cxn>
                <a:cxn ang="0">
                  <a:pos x="T8" y="T9"/>
                </a:cxn>
              </a:cxnLst>
              <a:rect l="0" t="0" r="r" b="b"/>
              <a:pathLst>
                <a:path w="34" h="20">
                  <a:moveTo>
                    <a:pt x="24" y="0"/>
                  </a:moveTo>
                  <a:lnTo>
                    <a:pt x="0" y="8"/>
                  </a:lnTo>
                  <a:lnTo>
                    <a:pt x="14" y="20"/>
                  </a:lnTo>
                  <a:lnTo>
                    <a:pt x="34" y="4"/>
                  </a:lnTo>
                  <a:lnTo>
                    <a:pt x="24" y="0"/>
                  </a:lnTo>
                  <a:close/>
                </a:path>
              </a:pathLst>
            </a:custGeom>
            <a:grpFill/>
            <a:ln>
              <a:noFill/>
            </a:ln>
          </p:spPr>
          <p:txBody>
            <a:bodyPr vert="horz" wrap="square" lIns="91440" tIns="45720" rIns="91440" bIns="45720" numCol="1" anchor="t" anchorCtr="0" compatLnSpc="1"/>
            <a:lstStyle/>
            <a:p>
              <a:endParaRPr lang="en-US"/>
            </a:p>
          </p:txBody>
        </p:sp>
        <p:sp>
          <p:nvSpPr>
            <p:cNvPr id="40" name="Freeform 169"/>
            <p:cNvSpPr>
              <a:spLocks noEditPoints="1"/>
            </p:cNvSpPr>
            <p:nvPr/>
          </p:nvSpPr>
          <p:spPr bwMode="auto">
            <a:xfrm>
              <a:off x="10724719" y="3550526"/>
              <a:ext cx="372864" cy="140860"/>
            </a:xfrm>
            <a:custGeom>
              <a:avLst/>
              <a:gdLst>
                <a:gd name="T0" fmla="*/ 129 w 136"/>
                <a:gd name="T1" fmla="*/ 21 h 51"/>
                <a:gd name="T2" fmla="*/ 69 w 136"/>
                <a:gd name="T3" fmla="*/ 0 h 51"/>
                <a:gd name="T4" fmla="*/ 7 w 136"/>
                <a:gd name="T5" fmla="*/ 21 h 51"/>
                <a:gd name="T6" fmla="*/ 68 w 136"/>
                <a:gd name="T7" fmla="*/ 51 h 51"/>
                <a:gd name="T8" fmla="*/ 129 w 136"/>
                <a:gd name="T9" fmla="*/ 21 h 51"/>
                <a:gd name="T10" fmla="*/ 68 w 136"/>
                <a:gd name="T11" fmla="*/ 39 h 51"/>
                <a:gd name="T12" fmla="*/ 22 w 136"/>
                <a:gd name="T13" fmla="*/ 19 h 51"/>
                <a:gd name="T14" fmla="*/ 69 w 136"/>
                <a:gd name="T15" fmla="*/ 5 h 51"/>
                <a:gd name="T16" fmla="*/ 115 w 136"/>
                <a:gd name="T17" fmla="*/ 19 h 51"/>
                <a:gd name="T18" fmla="*/ 68 w 136"/>
                <a:gd name="T19" fmla="*/ 3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51">
                  <a:moveTo>
                    <a:pt x="129" y="21"/>
                  </a:moveTo>
                  <a:cubicBezTo>
                    <a:pt x="123" y="8"/>
                    <a:pt x="96" y="0"/>
                    <a:pt x="69" y="0"/>
                  </a:cubicBezTo>
                  <a:cubicBezTo>
                    <a:pt x="41" y="0"/>
                    <a:pt x="13" y="8"/>
                    <a:pt x="7" y="21"/>
                  </a:cubicBezTo>
                  <a:cubicBezTo>
                    <a:pt x="0" y="33"/>
                    <a:pt x="28" y="51"/>
                    <a:pt x="68" y="51"/>
                  </a:cubicBezTo>
                  <a:cubicBezTo>
                    <a:pt x="108" y="51"/>
                    <a:pt x="136" y="33"/>
                    <a:pt x="129" y="21"/>
                  </a:cubicBezTo>
                  <a:close/>
                  <a:moveTo>
                    <a:pt x="68" y="39"/>
                  </a:moveTo>
                  <a:cubicBezTo>
                    <a:pt x="39" y="39"/>
                    <a:pt x="19" y="28"/>
                    <a:pt x="22" y="19"/>
                  </a:cubicBezTo>
                  <a:cubicBezTo>
                    <a:pt x="26" y="10"/>
                    <a:pt x="47" y="5"/>
                    <a:pt x="69" y="5"/>
                  </a:cubicBezTo>
                  <a:cubicBezTo>
                    <a:pt x="91" y="5"/>
                    <a:pt x="111" y="10"/>
                    <a:pt x="115" y="19"/>
                  </a:cubicBezTo>
                  <a:cubicBezTo>
                    <a:pt x="118" y="28"/>
                    <a:pt x="98" y="39"/>
                    <a:pt x="68" y="39"/>
                  </a:cubicBezTo>
                  <a:close/>
                </a:path>
              </a:pathLst>
            </a:custGeom>
            <a:grpFill/>
            <a:ln>
              <a:noFill/>
            </a:ln>
          </p:spPr>
          <p:txBody>
            <a:bodyPr vert="horz" wrap="square" lIns="91440" tIns="45720" rIns="91440" bIns="45720" numCol="1" anchor="t" anchorCtr="0" compatLnSpc="1"/>
            <a:lstStyle/>
            <a:p>
              <a:endParaRPr lang="en-US"/>
            </a:p>
          </p:txBody>
        </p:sp>
        <p:sp>
          <p:nvSpPr>
            <p:cNvPr id="41" name="Freeform 170"/>
            <p:cNvSpPr/>
            <p:nvPr/>
          </p:nvSpPr>
          <p:spPr bwMode="auto">
            <a:xfrm>
              <a:off x="10855912" y="3438666"/>
              <a:ext cx="55239" cy="183670"/>
            </a:xfrm>
            <a:custGeom>
              <a:avLst/>
              <a:gdLst>
                <a:gd name="T0" fmla="*/ 0 w 20"/>
                <a:gd name="T1" fmla="*/ 0 h 67"/>
                <a:gd name="T2" fmla="*/ 2 w 20"/>
                <a:gd name="T3" fmla="*/ 67 h 67"/>
                <a:gd name="T4" fmla="*/ 19 w 20"/>
                <a:gd name="T5" fmla="*/ 67 h 67"/>
                <a:gd name="T6" fmla="*/ 19 w 20"/>
                <a:gd name="T7" fmla="*/ 0 h 67"/>
                <a:gd name="T8" fmla="*/ 0 w 20"/>
                <a:gd name="T9" fmla="*/ 0 h 67"/>
              </a:gdLst>
              <a:ahLst/>
              <a:cxnLst>
                <a:cxn ang="0">
                  <a:pos x="T0" y="T1"/>
                </a:cxn>
                <a:cxn ang="0">
                  <a:pos x="T2" y="T3"/>
                </a:cxn>
                <a:cxn ang="0">
                  <a:pos x="T4" y="T5"/>
                </a:cxn>
                <a:cxn ang="0">
                  <a:pos x="T6" y="T7"/>
                </a:cxn>
                <a:cxn ang="0">
                  <a:pos x="T8" y="T9"/>
                </a:cxn>
              </a:cxnLst>
              <a:rect l="0" t="0" r="r" b="b"/>
              <a:pathLst>
                <a:path w="20" h="67">
                  <a:moveTo>
                    <a:pt x="0" y="0"/>
                  </a:moveTo>
                  <a:cubicBezTo>
                    <a:pt x="2" y="67"/>
                    <a:pt x="2" y="67"/>
                    <a:pt x="2" y="67"/>
                  </a:cubicBezTo>
                  <a:cubicBezTo>
                    <a:pt x="19" y="67"/>
                    <a:pt x="19" y="67"/>
                    <a:pt x="19" y="67"/>
                  </a:cubicBezTo>
                  <a:cubicBezTo>
                    <a:pt x="20" y="44"/>
                    <a:pt x="19" y="0"/>
                    <a:pt x="19" y="0"/>
                  </a:cubicBezTo>
                  <a:cubicBezTo>
                    <a:pt x="19" y="0"/>
                    <a:pt x="7" y="0"/>
                    <a:pt x="0" y="0"/>
                  </a:cubicBezTo>
                  <a:close/>
                </a:path>
              </a:pathLst>
            </a:custGeom>
            <a:grpFill/>
            <a:ln>
              <a:noFill/>
            </a:ln>
          </p:spPr>
          <p:txBody>
            <a:bodyPr vert="horz" wrap="square" lIns="91440" tIns="45720" rIns="91440" bIns="45720" numCol="1" anchor="t" anchorCtr="0" compatLnSpc="1"/>
            <a:lstStyle/>
            <a:p>
              <a:endParaRPr lang="en-US"/>
            </a:p>
          </p:txBody>
        </p:sp>
        <p:sp>
          <p:nvSpPr>
            <p:cNvPr id="42" name="Freeform 171"/>
            <p:cNvSpPr/>
            <p:nvPr/>
          </p:nvSpPr>
          <p:spPr bwMode="auto">
            <a:xfrm>
              <a:off x="10913913" y="3438666"/>
              <a:ext cx="55239" cy="183670"/>
            </a:xfrm>
            <a:custGeom>
              <a:avLst/>
              <a:gdLst>
                <a:gd name="T0" fmla="*/ 0 w 20"/>
                <a:gd name="T1" fmla="*/ 0 h 67"/>
                <a:gd name="T2" fmla="*/ 2 w 20"/>
                <a:gd name="T3" fmla="*/ 67 h 67"/>
                <a:gd name="T4" fmla="*/ 19 w 20"/>
                <a:gd name="T5" fmla="*/ 67 h 67"/>
                <a:gd name="T6" fmla="*/ 19 w 20"/>
                <a:gd name="T7" fmla="*/ 0 h 67"/>
                <a:gd name="T8" fmla="*/ 0 w 20"/>
                <a:gd name="T9" fmla="*/ 0 h 67"/>
              </a:gdLst>
              <a:ahLst/>
              <a:cxnLst>
                <a:cxn ang="0">
                  <a:pos x="T0" y="T1"/>
                </a:cxn>
                <a:cxn ang="0">
                  <a:pos x="T2" y="T3"/>
                </a:cxn>
                <a:cxn ang="0">
                  <a:pos x="T4" y="T5"/>
                </a:cxn>
                <a:cxn ang="0">
                  <a:pos x="T6" y="T7"/>
                </a:cxn>
                <a:cxn ang="0">
                  <a:pos x="T8" y="T9"/>
                </a:cxn>
              </a:cxnLst>
              <a:rect l="0" t="0" r="r" b="b"/>
              <a:pathLst>
                <a:path w="20" h="67">
                  <a:moveTo>
                    <a:pt x="0" y="0"/>
                  </a:moveTo>
                  <a:cubicBezTo>
                    <a:pt x="2" y="67"/>
                    <a:pt x="2" y="67"/>
                    <a:pt x="2" y="67"/>
                  </a:cubicBezTo>
                  <a:cubicBezTo>
                    <a:pt x="19" y="67"/>
                    <a:pt x="19" y="67"/>
                    <a:pt x="19" y="67"/>
                  </a:cubicBezTo>
                  <a:cubicBezTo>
                    <a:pt x="20" y="44"/>
                    <a:pt x="19" y="0"/>
                    <a:pt x="19" y="0"/>
                  </a:cubicBezTo>
                  <a:cubicBezTo>
                    <a:pt x="19" y="0"/>
                    <a:pt x="7" y="0"/>
                    <a:pt x="0" y="0"/>
                  </a:cubicBezTo>
                  <a:close/>
                </a:path>
              </a:pathLst>
            </a:custGeom>
            <a:grpFill/>
            <a:ln>
              <a:noFill/>
            </a:ln>
          </p:spPr>
          <p:txBody>
            <a:bodyPr vert="horz" wrap="square" lIns="91440" tIns="45720" rIns="91440" bIns="45720" numCol="1" anchor="t" anchorCtr="0" compatLnSpc="1"/>
            <a:lstStyle/>
            <a:p>
              <a:endParaRPr lang="en-US"/>
            </a:p>
          </p:txBody>
        </p:sp>
        <p:sp>
          <p:nvSpPr>
            <p:cNvPr id="43" name="Oval 172"/>
            <p:cNvSpPr>
              <a:spLocks noChangeArrowheads="1"/>
            </p:cNvSpPr>
            <p:nvPr/>
          </p:nvSpPr>
          <p:spPr bwMode="auto">
            <a:xfrm>
              <a:off x="10875246" y="3169376"/>
              <a:ext cx="71811" cy="85621"/>
            </a:xfrm>
            <a:prstGeom prst="ellipse">
              <a:avLst/>
            </a:prstGeom>
            <a:grpFill/>
            <a:ln>
              <a:noFill/>
            </a:ln>
          </p:spPr>
          <p:txBody>
            <a:bodyPr vert="horz" wrap="square" lIns="91440" tIns="45720" rIns="91440" bIns="45720" numCol="1" anchor="t" anchorCtr="0" compatLnSpc="1"/>
            <a:lstStyle/>
            <a:p>
              <a:endParaRPr lang="en-US"/>
            </a:p>
          </p:txBody>
        </p:sp>
        <p:sp>
          <p:nvSpPr>
            <p:cNvPr id="44" name="Rectangle 173"/>
            <p:cNvSpPr>
              <a:spLocks noChangeArrowheads="1"/>
            </p:cNvSpPr>
            <p:nvPr/>
          </p:nvSpPr>
          <p:spPr bwMode="auto">
            <a:xfrm>
              <a:off x="10911151" y="3377903"/>
              <a:ext cx="1381" cy="1381"/>
            </a:xfrm>
            <a:prstGeom prst="rect">
              <a:avLst/>
            </a:prstGeom>
            <a:grpFill/>
            <a:ln>
              <a:noFill/>
            </a:ln>
          </p:spPr>
          <p:txBody>
            <a:bodyPr vert="horz" wrap="square" lIns="91440" tIns="45720" rIns="91440" bIns="45720" numCol="1" anchor="t" anchorCtr="0" compatLnSpc="1"/>
            <a:lstStyle/>
            <a:p>
              <a:endParaRPr lang="en-US"/>
            </a:p>
          </p:txBody>
        </p:sp>
        <p:sp>
          <p:nvSpPr>
            <p:cNvPr id="45" name="Freeform 174"/>
            <p:cNvSpPr/>
            <p:nvPr/>
          </p:nvSpPr>
          <p:spPr bwMode="auto">
            <a:xfrm>
              <a:off x="10828292" y="3266044"/>
              <a:ext cx="167098" cy="186432"/>
            </a:xfrm>
            <a:custGeom>
              <a:avLst/>
              <a:gdLst>
                <a:gd name="T0" fmla="*/ 56 w 61"/>
                <a:gd name="T1" fmla="*/ 8 h 68"/>
                <a:gd name="T2" fmla="*/ 49 w 61"/>
                <a:gd name="T3" fmla="*/ 1 h 68"/>
                <a:gd name="T4" fmla="*/ 41 w 61"/>
                <a:gd name="T5" fmla="*/ 0 h 68"/>
                <a:gd name="T6" fmla="*/ 41 w 61"/>
                <a:gd name="T7" fmla="*/ 0 h 68"/>
                <a:gd name="T8" fmla="*/ 46 w 61"/>
                <a:gd name="T9" fmla="*/ 5 h 68"/>
                <a:gd name="T10" fmla="*/ 40 w 61"/>
                <a:gd name="T11" fmla="*/ 8 h 68"/>
                <a:gd name="T12" fmla="*/ 43 w 61"/>
                <a:gd name="T13" fmla="*/ 13 h 68"/>
                <a:gd name="T14" fmla="*/ 30 w 61"/>
                <a:gd name="T15" fmla="*/ 41 h 68"/>
                <a:gd name="T16" fmla="*/ 30 w 61"/>
                <a:gd name="T17" fmla="*/ 41 h 68"/>
                <a:gd name="T18" fmla="*/ 30 w 61"/>
                <a:gd name="T19" fmla="*/ 41 h 68"/>
                <a:gd name="T20" fmla="*/ 30 w 61"/>
                <a:gd name="T21" fmla="*/ 41 h 68"/>
                <a:gd name="T22" fmla="*/ 30 w 61"/>
                <a:gd name="T23" fmla="*/ 41 h 68"/>
                <a:gd name="T24" fmla="*/ 17 w 61"/>
                <a:gd name="T25" fmla="*/ 13 h 68"/>
                <a:gd name="T26" fmla="*/ 20 w 61"/>
                <a:gd name="T27" fmla="*/ 8 h 68"/>
                <a:gd name="T28" fmla="*/ 14 w 61"/>
                <a:gd name="T29" fmla="*/ 5 h 68"/>
                <a:gd name="T30" fmla="*/ 19 w 61"/>
                <a:gd name="T31" fmla="*/ 0 h 68"/>
                <a:gd name="T32" fmla="*/ 19 w 61"/>
                <a:gd name="T33" fmla="*/ 0 h 68"/>
                <a:gd name="T34" fmla="*/ 12 w 61"/>
                <a:gd name="T35" fmla="*/ 1 h 68"/>
                <a:gd name="T36" fmla="*/ 12 w 61"/>
                <a:gd name="T37" fmla="*/ 1 h 68"/>
                <a:gd name="T38" fmla="*/ 5 w 61"/>
                <a:gd name="T39" fmla="*/ 8 h 68"/>
                <a:gd name="T40" fmla="*/ 0 w 61"/>
                <a:gd name="T41" fmla="*/ 68 h 68"/>
                <a:gd name="T42" fmla="*/ 8 w 61"/>
                <a:gd name="T43" fmla="*/ 68 h 68"/>
                <a:gd name="T44" fmla="*/ 8 w 61"/>
                <a:gd name="T45" fmla="*/ 68 h 68"/>
                <a:gd name="T46" fmla="*/ 9 w 61"/>
                <a:gd name="T47" fmla="*/ 68 h 68"/>
                <a:gd name="T48" fmla="*/ 18 w 61"/>
                <a:gd name="T49" fmla="*/ 68 h 68"/>
                <a:gd name="T50" fmla="*/ 18 w 61"/>
                <a:gd name="T51" fmla="*/ 68 h 68"/>
                <a:gd name="T52" fmla="*/ 43 w 61"/>
                <a:gd name="T53" fmla="*/ 68 h 68"/>
                <a:gd name="T54" fmla="*/ 43 w 61"/>
                <a:gd name="T55" fmla="*/ 68 h 68"/>
                <a:gd name="T56" fmla="*/ 52 w 61"/>
                <a:gd name="T57" fmla="*/ 68 h 68"/>
                <a:gd name="T58" fmla="*/ 52 w 61"/>
                <a:gd name="T59" fmla="*/ 68 h 68"/>
                <a:gd name="T60" fmla="*/ 52 w 61"/>
                <a:gd name="T61" fmla="*/ 68 h 68"/>
                <a:gd name="T62" fmla="*/ 61 w 61"/>
                <a:gd name="T63" fmla="*/ 68 h 68"/>
                <a:gd name="T64" fmla="*/ 56 w 61"/>
                <a:gd name="T65" fmla="*/ 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 h="68">
                  <a:moveTo>
                    <a:pt x="56" y="8"/>
                  </a:moveTo>
                  <a:cubicBezTo>
                    <a:pt x="56" y="4"/>
                    <a:pt x="53" y="1"/>
                    <a:pt x="49" y="1"/>
                  </a:cubicBezTo>
                  <a:cubicBezTo>
                    <a:pt x="48" y="1"/>
                    <a:pt x="43" y="0"/>
                    <a:pt x="41" y="0"/>
                  </a:cubicBezTo>
                  <a:cubicBezTo>
                    <a:pt x="41" y="0"/>
                    <a:pt x="41" y="0"/>
                    <a:pt x="41" y="0"/>
                  </a:cubicBezTo>
                  <a:cubicBezTo>
                    <a:pt x="46" y="5"/>
                    <a:pt x="46" y="5"/>
                    <a:pt x="46" y="5"/>
                  </a:cubicBezTo>
                  <a:cubicBezTo>
                    <a:pt x="40" y="8"/>
                    <a:pt x="40" y="8"/>
                    <a:pt x="40" y="8"/>
                  </a:cubicBezTo>
                  <a:cubicBezTo>
                    <a:pt x="43" y="13"/>
                    <a:pt x="43" y="13"/>
                    <a:pt x="43" y="13"/>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17" y="13"/>
                    <a:pt x="17" y="13"/>
                    <a:pt x="17" y="13"/>
                  </a:cubicBezTo>
                  <a:cubicBezTo>
                    <a:pt x="20" y="8"/>
                    <a:pt x="20" y="8"/>
                    <a:pt x="20" y="8"/>
                  </a:cubicBezTo>
                  <a:cubicBezTo>
                    <a:pt x="14" y="5"/>
                    <a:pt x="14" y="5"/>
                    <a:pt x="14" y="5"/>
                  </a:cubicBezTo>
                  <a:cubicBezTo>
                    <a:pt x="19" y="0"/>
                    <a:pt x="19" y="0"/>
                    <a:pt x="19" y="0"/>
                  </a:cubicBezTo>
                  <a:cubicBezTo>
                    <a:pt x="19" y="0"/>
                    <a:pt x="19" y="0"/>
                    <a:pt x="19" y="0"/>
                  </a:cubicBezTo>
                  <a:cubicBezTo>
                    <a:pt x="17" y="0"/>
                    <a:pt x="13" y="0"/>
                    <a:pt x="12" y="1"/>
                  </a:cubicBezTo>
                  <a:cubicBezTo>
                    <a:pt x="12" y="1"/>
                    <a:pt x="12" y="1"/>
                    <a:pt x="12" y="1"/>
                  </a:cubicBezTo>
                  <a:cubicBezTo>
                    <a:pt x="8" y="1"/>
                    <a:pt x="5" y="4"/>
                    <a:pt x="5" y="8"/>
                  </a:cubicBezTo>
                  <a:cubicBezTo>
                    <a:pt x="0" y="68"/>
                    <a:pt x="0" y="68"/>
                    <a:pt x="0" y="68"/>
                  </a:cubicBezTo>
                  <a:cubicBezTo>
                    <a:pt x="3" y="68"/>
                    <a:pt x="5" y="68"/>
                    <a:pt x="8" y="68"/>
                  </a:cubicBezTo>
                  <a:cubicBezTo>
                    <a:pt x="8" y="68"/>
                    <a:pt x="8" y="68"/>
                    <a:pt x="8" y="68"/>
                  </a:cubicBezTo>
                  <a:cubicBezTo>
                    <a:pt x="8" y="68"/>
                    <a:pt x="9" y="68"/>
                    <a:pt x="9" y="68"/>
                  </a:cubicBezTo>
                  <a:cubicBezTo>
                    <a:pt x="12" y="68"/>
                    <a:pt x="15" y="68"/>
                    <a:pt x="18" y="68"/>
                  </a:cubicBezTo>
                  <a:cubicBezTo>
                    <a:pt x="18" y="68"/>
                    <a:pt x="18" y="68"/>
                    <a:pt x="18" y="68"/>
                  </a:cubicBezTo>
                  <a:cubicBezTo>
                    <a:pt x="26" y="68"/>
                    <a:pt x="35" y="68"/>
                    <a:pt x="43" y="68"/>
                  </a:cubicBezTo>
                  <a:cubicBezTo>
                    <a:pt x="43" y="68"/>
                    <a:pt x="43" y="68"/>
                    <a:pt x="43" y="68"/>
                  </a:cubicBezTo>
                  <a:cubicBezTo>
                    <a:pt x="46" y="68"/>
                    <a:pt x="49" y="68"/>
                    <a:pt x="52" y="68"/>
                  </a:cubicBezTo>
                  <a:cubicBezTo>
                    <a:pt x="52" y="68"/>
                    <a:pt x="52" y="68"/>
                    <a:pt x="52" y="68"/>
                  </a:cubicBezTo>
                  <a:cubicBezTo>
                    <a:pt x="52" y="68"/>
                    <a:pt x="52" y="68"/>
                    <a:pt x="52" y="68"/>
                  </a:cubicBezTo>
                  <a:cubicBezTo>
                    <a:pt x="55" y="68"/>
                    <a:pt x="58" y="68"/>
                    <a:pt x="61" y="68"/>
                  </a:cubicBezTo>
                  <a:lnTo>
                    <a:pt x="56" y="8"/>
                  </a:lnTo>
                  <a:close/>
                </a:path>
              </a:pathLst>
            </a:custGeom>
            <a:grpFill/>
            <a:ln>
              <a:noFill/>
            </a:ln>
          </p:spPr>
          <p:txBody>
            <a:bodyPr vert="horz" wrap="square" lIns="91440" tIns="45720" rIns="91440" bIns="45720" numCol="1" anchor="t" anchorCtr="0" compatLnSpc="1"/>
            <a:lstStyle/>
            <a:p>
              <a:endParaRPr lang="en-US"/>
            </a:p>
          </p:txBody>
        </p:sp>
        <p:sp>
          <p:nvSpPr>
            <p:cNvPr id="46" name="Freeform 175"/>
            <p:cNvSpPr/>
            <p:nvPr/>
          </p:nvSpPr>
          <p:spPr bwMode="auto">
            <a:xfrm>
              <a:off x="10900103" y="3263282"/>
              <a:ext cx="22096" cy="27620"/>
            </a:xfrm>
            <a:custGeom>
              <a:avLst/>
              <a:gdLst>
                <a:gd name="T0" fmla="*/ 14 w 16"/>
                <a:gd name="T1" fmla="*/ 0 h 20"/>
                <a:gd name="T2" fmla="*/ 16 w 16"/>
                <a:gd name="T3" fmla="*/ 12 h 20"/>
                <a:gd name="T4" fmla="*/ 8 w 16"/>
                <a:gd name="T5" fmla="*/ 20 h 20"/>
                <a:gd name="T6" fmla="*/ 0 w 16"/>
                <a:gd name="T7" fmla="*/ 12 h 20"/>
                <a:gd name="T8" fmla="*/ 4 w 16"/>
                <a:gd name="T9" fmla="*/ 0 h 20"/>
                <a:gd name="T10" fmla="*/ 14 w 16"/>
                <a:gd name="T11" fmla="*/ 0 h 20"/>
              </a:gdLst>
              <a:ahLst/>
              <a:cxnLst>
                <a:cxn ang="0">
                  <a:pos x="T0" y="T1"/>
                </a:cxn>
                <a:cxn ang="0">
                  <a:pos x="T2" y="T3"/>
                </a:cxn>
                <a:cxn ang="0">
                  <a:pos x="T4" y="T5"/>
                </a:cxn>
                <a:cxn ang="0">
                  <a:pos x="T6" y="T7"/>
                </a:cxn>
                <a:cxn ang="0">
                  <a:pos x="T8" y="T9"/>
                </a:cxn>
                <a:cxn ang="0">
                  <a:pos x="T10" y="T11"/>
                </a:cxn>
              </a:cxnLst>
              <a:rect l="0" t="0" r="r" b="b"/>
              <a:pathLst>
                <a:path w="16" h="20">
                  <a:moveTo>
                    <a:pt x="14" y="0"/>
                  </a:moveTo>
                  <a:lnTo>
                    <a:pt x="16" y="12"/>
                  </a:lnTo>
                  <a:lnTo>
                    <a:pt x="8" y="20"/>
                  </a:lnTo>
                  <a:lnTo>
                    <a:pt x="0" y="12"/>
                  </a:lnTo>
                  <a:lnTo>
                    <a:pt x="4" y="0"/>
                  </a:lnTo>
                  <a:lnTo>
                    <a:pt x="14" y="0"/>
                  </a:lnTo>
                  <a:close/>
                </a:path>
              </a:pathLst>
            </a:custGeom>
            <a:grpFill/>
            <a:ln>
              <a:noFill/>
            </a:ln>
          </p:spPr>
          <p:txBody>
            <a:bodyPr vert="horz" wrap="square" lIns="91440" tIns="45720" rIns="91440" bIns="45720" numCol="1" anchor="t" anchorCtr="0" compatLnSpc="1"/>
            <a:lstStyle/>
            <a:p>
              <a:endParaRPr lang="en-US"/>
            </a:p>
          </p:txBody>
        </p:sp>
        <p:sp>
          <p:nvSpPr>
            <p:cNvPr id="47" name="Freeform 176"/>
            <p:cNvSpPr/>
            <p:nvPr/>
          </p:nvSpPr>
          <p:spPr bwMode="auto">
            <a:xfrm>
              <a:off x="10897341" y="3282616"/>
              <a:ext cx="27620" cy="106335"/>
            </a:xfrm>
            <a:custGeom>
              <a:avLst/>
              <a:gdLst>
                <a:gd name="T0" fmla="*/ 16 w 20"/>
                <a:gd name="T1" fmla="*/ 0 h 77"/>
                <a:gd name="T2" fmla="*/ 20 w 20"/>
                <a:gd name="T3" fmla="*/ 69 h 77"/>
                <a:gd name="T4" fmla="*/ 10 w 20"/>
                <a:gd name="T5" fmla="*/ 77 h 77"/>
                <a:gd name="T6" fmla="*/ 0 w 20"/>
                <a:gd name="T7" fmla="*/ 69 h 77"/>
                <a:gd name="T8" fmla="*/ 4 w 20"/>
                <a:gd name="T9" fmla="*/ 0 h 77"/>
                <a:gd name="T10" fmla="*/ 16 w 20"/>
                <a:gd name="T11" fmla="*/ 0 h 77"/>
              </a:gdLst>
              <a:ahLst/>
              <a:cxnLst>
                <a:cxn ang="0">
                  <a:pos x="T0" y="T1"/>
                </a:cxn>
                <a:cxn ang="0">
                  <a:pos x="T2" y="T3"/>
                </a:cxn>
                <a:cxn ang="0">
                  <a:pos x="T4" y="T5"/>
                </a:cxn>
                <a:cxn ang="0">
                  <a:pos x="T6" y="T7"/>
                </a:cxn>
                <a:cxn ang="0">
                  <a:pos x="T8" y="T9"/>
                </a:cxn>
                <a:cxn ang="0">
                  <a:pos x="T10" y="T11"/>
                </a:cxn>
              </a:cxnLst>
              <a:rect l="0" t="0" r="r" b="b"/>
              <a:pathLst>
                <a:path w="20" h="77">
                  <a:moveTo>
                    <a:pt x="16" y="0"/>
                  </a:moveTo>
                  <a:lnTo>
                    <a:pt x="20" y="69"/>
                  </a:lnTo>
                  <a:lnTo>
                    <a:pt x="10" y="77"/>
                  </a:lnTo>
                  <a:lnTo>
                    <a:pt x="0" y="69"/>
                  </a:lnTo>
                  <a:lnTo>
                    <a:pt x="4" y="0"/>
                  </a:lnTo>
                  <a:lnTo>
                    <a:pt x="16" y="0"/>
                  </a:lnTo>
                  <a:close/>
                </a:path>
              </a:pathLst>
            </a:custGeom>
            <a:grpFill/>
            <a:ln>
              <a:noFill/>
            </a:ln>
          </p:spPr>
          <p:txBody>
            <a:bodyPr vert="horz" wrap="square" lIns="91440" tIns="45720" rIns="91440" bIns="45720" numCol="1" anchor="t" anchorCtr="0" compatLnSpc="1"/>
            <a:lstStyle/>
            <a:p>
              <a:endParaRPr lang="en-US"/>
            </a:p>
          </p:txBody>
        </p:sp>
        <p:sp>
          <p:nvSpPr>
            <p:cNvPr id="48" name="Freeform 177"/>
            <p:cNvSpPr/>
            <p:nvPr/>
          </p:nvSpPr>
          <p:spPr bwMode="auto">
            <a:xfrm>
              <a:off x="10724719" y="3419333"/>
              <a:ext cx="35905" cy="114621"/>
            </a:xfrm>
            <a:custGeom>
              <a:avLst/>
              <a:gdLst>
                <a:gd name="T0" fmla="*/ 0 w 13"/>
                <a:gd name="T1" fmla="*/ 0 h 42"/>
                <a:gd name="T2" fmla="*/ 1 w 13"/>
                <a:gd name="T3" fmla="*/ 42 h 42"/>
                <a:gd name="T4" fmla="*/ 12 w 13"/>
                <a:gd name="T5" fmla="*/ 42 h 42"/>
                <a:gd name="T6" fmla="*/ 12 w 13"/>
                <a:gd name="T7" fmla="*/ 0 h 42"/>
                <a:gd name="T8" fmla="*/ 0 w 13"/>
                <a:gd name="T9" fmla="*/ 0 h 42"/>
              </a:gdLst>
              <a:ahLst/>
              <a:cxnLst>
                <a:cxn ang="0">
                  <a:pos x="T0" y="T1"/>
                </a:cxn>
                <a:cxn ang="0">
                  <a:pos x="T2" y="T3"/>
                </a:cxn>
                <a:cxn ang="0">
                  <a:pos x="T4" y="T5"/>
                </a:cxn>
                <a:cxn ang="0">
                  <a:pos x="T6" y="T7"/>
                </a:cxn>
                <a:cxn ang="0">
                  <a:pos x="T8" y="T9"/>
                </a:cxn>
              </a:cxnLst>
              <a:rect l="0" t="0" r="r" b="b"/>
              <a:pathLst>
                <a:path w="13" h="42">
                  <a:moveTo>
                    <a:pt x="0" y="0"/>
                  </a:moveTo>
                  <a:cubicBezTo>
                    <a:pt x="1" y="42"/>
                    <a:pt x="1" y="42"/>
                    <a:pt x="1" y="42"/>
                  </a:cubicBezTo>
                  <a:cubicBezTo>
                    <a:pt x="12" y="42"/>
                    <a:pt x="12" y="42"/>
                    <a:pt x="12" y="42"/>
                  </a:cubicBezTo>
                  <a:cubicBezTo>
                    <a:pt x="13" y="28"/>
                    <a:pt x="12" y="0"/>
                    <a:pt x="12" y="0"/>
                  </a:cubicBezTo>
                  <a:cubicBezTo>
                    <a:pt x="12" y="0"/>
                    <a:pt x="5" y="0"/>
                    <a:pt x="0" y="0"/>
                  </a:cubicBezTo>
                  <a:close/>
                </a:path>
              </a:pathLst>
            </a:custGeom>
            <a:grpFill/>
            <a:ln>
              <a:noFill/>
            </a:ln>
          </p:spPr>
          <p:txBody>
            <a:bodyPr vert="horz" wrap="square" lIns="91440" tIns="45720" rIns="91440" bIns="45720" numCol="1" anchor="t" anchorCtr="0" compatLnSpc="1"/>
            <a:lstStyle/>
            <a:p>
              <a:endParaRPr lang="en-US"/>
            </a:p>
          </p:txBody>
        </p:sp>
        <p:sp>
          <p:nvSpPr>
            <p:cNvPr id="49" name="Freeform 178"/>
            <p:cNvSpPr/>
            <p:nvPr/>
          </p:nvSpPr>
          <p:spPr bwMode="auto">
            <a:xfrm>
              <a:off x="10686052" y="3419333"/>
              <a:ext cx="35905" cy="114621"/>
            </a:xfrm>
            <a:custGeom>
              <a:avLst/>
              <a:gdLst>
                <a:gd name="T0" fmla="*/ 0 w 13"/>
                <a:gd name="T1" fmla="*/ 0 h 42"/>
                <a:gd name="T2" fmla="*/ 2 w 13"/>
                <a:gd name="T3" fmla="*/ 42 h 42"/>
                <a:gd name="T4" fmla="*/ 13 w 13"/>
                <a:gd name="T5" fmla="*/ 42 h 42"/>
                <a:gd name="T6" fmla="*/ 13 w 13"/>
                <a:gd name="T7" fmla="*/ 0 h 42"/>
                <a:gd name="T8" fmla="*/ 0 w 13"/>
                <a:gd name="T9" fmla="*/ 0 h 42"/>
              </a:gdLst>
              <a:ahLst/>
              <a:cxnLst>
                <a:cxn ang="0">
                  <a:pos x="T0" y="T1"/>
                </a:cxn>
                <a:cxn ang="0">
                  <a:pos x="T2" y="T3"/>
                </a:cxn>
                <a:cxn ang="0">
                  <a:pos x="T4" y="T5"/>
                </a:cxn>
                <a:cxn ang="0">
                  <a:pos x="T6" y="T7"/>
                </a:cxn>
                <a:cxn ang="0">
                  <a:pos x="T8" y="T9"/>
                </a:cxn>
              </a:cxnLst>
              <a:rect l="0" t="0" r="r" b="b"/>
              <a:pathLst>
                <a:path w="13" h="42">
                  <a:moveTo>
                    <a:pt x="0" y="0"/>
                  </a:moveTo>
                  <a:cubicBezTo>
                    <a:pt x="2" y="42"/>
                    <a:pt x="2" y="42"/>
                    <a:pt x="2" y="42"/>
                  </a:cubicBezTo>
                  <a:cubicBezTo>
                    <a:pt x="13" y="42"/>
                    <a:pt x="13" y="42"/>
                    <a:pt x="13" y="42"/>
                  </a:cubicBezTo>
                  <a:cubicBezTo>
                    <a:pt x="13" y="28"/>
                    <a:pt x="13" y="0"/>
                    <a:pt x="13" y="0"/>
                  </a:cubicBezTo>
                  <a:cubicBezTo>
                    <a:pt x="13" y="0"/>
                    <a:pt x="5" y="0"/>
                    <a:pt x="0" y="0"/>
                  </a:cubicBezTo>
                  <a:close/>
                </a:path>
              </a:pathLst>
            </a:custGeom>
            <a:grpFill/>
            <a:ln>
              <a:noFill/>
            </a:ln>
          </p:spPr>
          <p:txBody>
            <a:bodyPr vert="horz" wrap="square" lIns="91440" tIns="45720" rIns="91440" bIns="45720" numCol="1" anchor="t" anchorCtr="0" compatLnSpc="1"/>
            <a:lstStyle/>
            <a:p>
              <a:endParaRPr lang="en-US"/>
            </a:p>
          </p:txBody>
        </p:sp>
        <p:sp>
          <p:nvSpPr>
            <p:cNvPr id="50" name="Oval 179"/>
            <p:cNvSpPr>
              <a:spLocks noChangeArrowheads="1"/>
            </p:cNvSpPr>
            <p:nvPr/>
          </p:nvSpPr>
          <p:spPr bwMode="auto">
            <a:xfrm>
              <a:off x="10699862" y="3249472"/>
              <a:ext cx="46953" cy="55239"/>
            </a:xfrm>
            <a:prstGeom prst="ellipse">
              <a:avLst/>
            </a:prstGeom>
            <a:grpFill/>
            <a:ln>
              <a:noFill/>
            </a:ln>
          </p:spPr>
          <p:txBody>
            <a:bodyPr vert="horz" wrap="square" lIns="91440" tIns="45720" rIns="91440" bIns="45720" numCol="1" anchor="t" anchorCtr="0" compatLnSpc="1"/>
            <a:lstStyle/>
            <a:p>
              <a:endParaRPr lang="en-US"/>
            </a:p>
          </p:txBody>
        </p:sp>
        <p:sp>
          <p:nvSpPr>
            <p:cNvPr id="51" name="Rectangle 180"/>
            <p:cNvSpPr>
              <a:spLocks noChangeArrowheads="1"/>
            </p:cNvSpPr>
            <p:nvPr/>
          </p:nvSpPr>
          <p:spPr bwMode="auto">
            <a:xfrm>
              <a:off x="10721957" y="3380665"/>
              <a:ext cx="2762" cy="1381"/>
            </a:xfrm>
            <a:prstGeom prst="rect">
              <a:avLst/>
            </a:prstGeom>
            <a:grpFill/>
            <a:ln>
              <a:noFill/>
            </a:ln>
          </p:spPr>
          <p:txBody>
            <a:bodyPr vert="horz" wrap="square" lIns="91440" tIns="45720" rIns="91440" bIns="45720" numCol="1" anchor="t" anchorCtr="0" compatLnSpc="1"/>
            <a:lstStyle/>
            <a:p>
              <a:endParaRPr lang="en-US"/>
            </a:p>
          </p:txBody>
        </p:sp>
        <p:sp>
          <p:nvSpPr>
            <p:cNvPr id="52" name="Freeform 181"/>
            <p:cNvSpPr>
              <a:spLocks noEditPoints="1"/>
            </p:cNvSpPr>
            <p:nvPr/>
          </p:nvSpPr>
          <p:spPr bwMode="auto">
            <a:xfrm>
              <a:off x="10661194" y="3310235"/>
              <a:ext cx="142241" cy="125669"/>
            </a:xfrm>
            <a:custGeom>
              <a:avLst/>
              <a:gdLst>
                <a:gd name="T0" fmla="*/ 51 w 52"/>
                <a:gd name="T1" fmla="*/ 17 h 46"/>
                <a:gd name="T2" fmla="*/ 51 w 52"/>
                <a:gd name="T3" fmla="*/ 17 h 46"/>
                <a:gd name="T4" fmla="*/ 51 w 52"/>
                <a:gd name="T5" fmla="*/ 17 h 46"/>
                <a:gd name="T6" fmla="*/ 37 w 52"/>
                <a:gd name="T7" fmla="*/ 2 h 46"/>
                <a:gd name="T8" fmla="*/ 34 w 52"/>
                <a:gd name="T9" fmla="*/ 0 h 46"/>
                <a:gd name="T10" fmla="*/ 29 w 52"/>
                <a:gd name="T11" fmla="*/ 0 h 46"/>
                <a:gd name="T12" fmla="*/ 29 w 52"/>
                <a:gd name="T13" fmla="*/ 0 h 46"/>
                <a:gd name="T14" fmla="*/ 33 w 52"/>
                <a:gd name="T15" fmla="*/ 3 h 46"/>
                <a:gd name="T16" fmla="*/ 29 w 52"/>
                <a:gd name="T17" fmla="*/ 5 h 46"/>
                <a:gd name="T18" fmla="*/ 31 w 52"/>
                <a:gd name="T19" fmla="*/ 9 h 46"/>
                <a:gd name="T20" fmla="*/ 23 w 52"/>
                <a:gd name="T21" fmla="*/ 26 h 46"/>
                <a:gd name="T22" fmla="*/ 23 w 52"/>
                <a:gd name="T23" fmla="*/ 26 h 46"/>
                <a:gd name="T24" fmla="*/ 22 w 52"/>
                <a:gd name="T25" fmla="*/ 26 h 46"/>
                <a:gd name="T26" fmla="*/ 22 w 52"/>
                <a:gd name="T27" fmla="*/ 26 h 46"/>
                <a:gd name="T28" fmla="*/ 22 w 52"/>
                <a:gd name="T29" fmla="*/ 26 h 46"/>
                <a:gd name="T30" fmla="*/ 14 w 52"/>
                <a:gd name="T31" fmla="*/ 9 h 46"/>
                <a:gd name="T32" fmla="*/ 16 w 52"/>
                <a:gd name="T33" fmla="*/ 5 h 46"/>
                <a:gd name="T34" fmla="*/ 12 w 52"/>
                <a:gd name="T35" fmla="*/ 3 h 46"/>
                <a:gd name="T36" fmla="*/ 16 w 52"/>
                <a:gd name="T37" fmla="*/ 0 h 46"/>
                <a:gd name="T38" fmla="*/ 16 w 52"/>
                <a:gd name="T39" fmla="*/ 0 h 46"/>
                <a:gd name="T40" fmla="*/ 11 w 52"/>
                <a:gd name="T41" fmla="*/ 0 h 46"/>
                <a:gd name="T42" fmla="*/ 7 w 52"/>
                <a:gd name="T43" fmla="*/ 4 h 46"/>
                <a:gd name="T44" fmla="*/ 0 w 52"/>
                <a:gd name="T45" fmla="*/ 23 h 46"/>
                <a:gd name="T46" fmla="*/ 8 w 52"/>
                <a:gd name="T47" fmla="*/ 46 h 46"/>
                <a:gd name="T48" fmla="*/ 13 w 52"/>
                <a:gd name="T49" fmla="*/ 44 h 46"/>
                <a:gd name="T50" fmla="*/ 37 w 52"/>
                <a:gd name="T51" fmla="*/ 44 h 46"/>
                <a:gd name="T52" fmla="*/ 37 w 52"/>
                <a:gd name="T53" fmla="*/ 43 h 46"/>
                <a:gd name="T54" fmla="*/ 36 w 52"/>
                <a:gd name="T55" fmla="*/ 38 h 46"/>
                <a:gd name="T56" fmla="*/ 43 w 52"/>
                <a:gd name="T57" fmla="*/ 41 h 46"/>
                <a:gd name="T58" fmla="*/ 47 w 52"/>
                <a:gd name="T59" fmla="*/ 32 h 46"/>
                <a:gd name="T60" fmla="*/ 49 w 52"/>
                <a:gd name="T61" fmla="*/ 27 h 46"/>
                <a:gd name="T62" fmla="*/ 51 w 52"/>
                <a:gd name="T63" fmla="*/ 25 h 46"/>
                <a:gd name="T64" fmla="*/ 51 w 52"/>
                <a:gd name="T65" fmla="*/ 24 h 46"/>
                <a:gd name="T66" fmla="*/ 51 w 52"/>
                <a:gd name="T67" fmla="*/ 23 h 46"/>
                <a:gd name="T68" fmla="*/ 52 w 52"/>
                <a:gd name="T69" fmla="*/ 23 h 46"/>
                <a:gd name="T70" fmla="*/ 52 w 52"/>
                <a:gd name="T71" fmla="*/ 23 h 46"/>
                <a:gd name="T72" fmla="*/ 52 w 52"/>
                <a:gd name="T73" fmla="*/ 23 h 46"/>
                <a:gd name="T74" fmla="*/ 52 w 52"/>
                <a:gd name="T75" fmla="*/ 23 h 46"/>
                <a:gd name="T76" fmla="*/ 51 w 52"/>
                <a:gd name="T77" fmla="*/ 17 h 46"/>
                <a:gd name="T78" fmla="*/ 40 w 52"/>
                <a:gd name="T79" fmla="*/ 22 h 46"/>
                <a:gd name="T80" fmla="*/ 38 w 52"/>
                <a:gd name="T81" fmla="*/ 27 h 46"/>
                <a:gd name="T82" fmla="*/ 36 w 52"/>
                <a:gd name="T83" fmla="*/ 29 h 46"/>
                <a:gd name="T84" fmla="*/ 36 w 52"/>
                <a:gd name="T85" fmla="*/ 15 h 46"/>
                <a:gd name="T86" fmla="*/ 41 w 52"/>
                <a:gd name="T87" fmla="*/ 21 h 46"/>
                <a:gd name="T88" fmla="*/ 40 w 52"/>
                <a:gd name="T89" fmla="*/ 2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 h="46">
                  <a:moveTo>
                    <a:pt x="51" y="17"/>
                  </a:moveTo>
                  <a:cubicBezTo>
                    <a:pt x="51" y="17"/>
                    <a:pt x="51" y="17"/>
                    <a:pt x="51" y="17"/>
                  </a:cubicBezTo>
                  <a:cubicBezTo>
                    <a:pt x="51" y="17"/>
                    <a:pt x="51" y="17"/>
                    <a:pt x="51" y="17"/>
                  </a:cubicBezTo>
                  <a:cubicBezTo>
                    <a:pt x="37" y="2"/>
                    <a:pt x="37" y="2"/>
                    <a:pt x="37" y="2"/>
                  </a:cubicBezTo>
                  <a:cubicBezTo>
                    <a:pt x="36" y="1"/>
                    <a:pt x="35" y="1"/>
                    <a:pt x="34" y="0"/>
                  </a:cubicBezTo>
                  <a:cubicBezTo>
                    <a:pt x="34" y="0"/>
                    <a:pt x="31" y="0"/>
                    <a:pt x="29" y="0"/>
                  </a:cubicBezTo>
                  <a:cubicBezTo>
                    <a:pt x="29" y="0"/>
                    <a:pt x="29" y="0"/>
                    <a:pt x="29" y="0"/>
                  </a:cubicBezTo>
                  <a:cubicBezTo>
                    <a:pt x="33" y="3"/>
                    <a:pt x="33" y="3"/>
                    <a:pt x="33" y="3"/>
                  </a:cubicBezTo>
                  <a:cubicBezTo>
                    <a:pt x="29" y="5"/>
                    <a:pt x="29" y="5"/>
                    <a:pt x="29" y="5"/>
                  </a:cubicBezTo>
                  <a:cubicBezTo>
                    <a:pt x="31" y="9"/>
                    <a:pt x="31" y="9"/>
                    <a:pt x="31" y="9"/>
                  </a:cubicBezTo>
                  <a:cubicBezTo>
                    <a:pt x="23" y="26"/>
                    <a:pt x="23" y="26"/>
                    <a:pt x="23" y="26"/>
                  </a:cubicBezTo>
                  <a:cubicBezTo>
                    <a:pt x="23" y="26"/>
                    <a:pt x="23" y="26"/>
                    <a:pt x="23" y="26"/>
                  </a:cubicBezTo>
                  <a:cubicBezTo>
                    <a:pt x="22" y="26"/>
                    <a:pt x="22" y="26"/>
                    <a:pt x="22" y="26"/>
                  </a:cubicBezTo>
                  <a:cubicBezTo>
                    <a:pt x="22" y="26"/>
                    <a:pt x="22" y="26"/>
                    <a:pt x="22" y="26"/>
                  </a:cubicBezTo>
                  <a:cubicBezTo>
                    <a:pt x="22" y="26"/>
                    <a:pt x="22" y="26"/>
                    <a:pt x="22" y="26"/>
                  </a:cubicBezTo>
                  <a:cubicBezTo>
                    <a:pt x="14" y="9"/>
                    <a:pt x="14" y="9"/>
                    <a:pt x="14" y="9"/>
                  </a:cubicBezTo>
                  <a:cubicBezTo>
                    <a:pt x="16" y="5"/>
                    <a:pt x="16" y="5"/>
                    <a:pt x="16" y="5"/>
                  </a:cubicBezTo>
                  <a:cubicBezTo>
                    <a:pt x="12" y="3"/>
                    <a:pt x="12" y="3"/>
                    <a:pt x="12" y="3"/>
                  </a:cubicBezTo>
                  <a:cubicBezTo>
                    <a:pt x="16" y="0"/>
                    <a:pt x="16" y="0"/>
                    <a:pt x="16" y="0"/>
                  </a:cubicBezTo>
                  <a:cubicBezTo>
                    <a:pt x="16" y="0"/>
                    <a:pt x="16" y="0"/>
                    <a:pt x="16" y="0"/>
                  </a:cubicBezTo>
                  <a:cubicBezTo>
                    <a:pt x="14" y="0"/>
                    <a:pt x="12" y="0"/>
                    <a:pt x="11" y="0"/>
                  </a:cubicBezTo>
                  <a:cubicBezTo>
                    <a:pt x="10" y="1"/>
                    <a:pt x="8" y="2"/>
                    <a:pt x="7" y="4"/>
                  </a:cubicBezTo>
                  <a:cubicBezTo>
                    <a:pt x="0" y="23"/>
                    <a:pt x="0" y="23"/>
                    <a:pt x="0" y="23"/>
                  </a:cubicBezTo>
                  <a:cubicBezTo>
                    <a:pt x="2" y="37"/>
                    <a:pt x="5" y="38"/>
                    <a:pt x="8" y="46"/>
                  </a:cubicBezTo>
                  <a:cubicBezTo>
                    <a:pt x="9" y="45"/>
                    <a:pt x="11" y="44"/>
                    <a:pt x="13" y="44"/>
                  </a:cubicBezTo>
                  <a:cubicBezTo>
                    <a:pt x="21" y="44"/>
                    <a:pt x="29" y="44"/>
                    <a:pt x="37" y="44"/>
                  </a:cubicBezTo>
                  <a:cubicBezTo>
                    <a:pt x="37" y="43"/>
                    <a:pt x="37" y="43"/>
                    <a:pt x="37" y="43"/>
                  </a:cubicBezTo>
                  <a:cubicBezTo>
                    <a:pt x="37" y="41"/>
                    <a:pt x="36" y="39"/>
                    <a:pt x="36" y="38"/>
                  </a:cubicBezTo>
                  <a:cubicBezTo>
                    <a:pt x="38" y="39"/>
                    <a:pt x="41" y="40"/>
                    <a:pt x="43" y="41"/>
                  </a:cubicBezTo>
                  <a:cubicBezTo>
                    <a:pt x="47" y="32"/>
                    <a:pt x="47" y="32"/>
                    <a:pt x="47" y="32"/>
                  </a:cubicBezTo>
                  <a:cubicBezTo>
                    <a:pt x="49" y="27"/>
                    <a:pt x="49" y="27"/>
                    <a:pt x="49" y="27"/>
                  </a:cubicBezTo>
                  <a:cubicBezTo>
                    <a:pt x="51" y="25"/>
                    <a:pt x="51" y="25"/>
                    <a:pt x="51" y="25"/>
                  </a:cubicBezTo>
                  <a:cubicBezTo>
                    <a:pt x="51" y="24"/>
                    <a:pt x="51" y="24"/>
                    <a:pt x="51" y="24"/>
                  </a:cubicBezTo>
                  <a:cubicBezTo>
                    <a:pt x="51" y="23"/>
                    <a:pt x="51" y="23"/>
                    <a:pt x="51" y="23"/>
                  </a:cubicBezTo>
                  <a:cubicBezTo>
                    <a:pt x="52" y="23"/>
                    <a:pt x="52" y="23"/>
                    <a:pt x="52" y="23"/>
                  </a:cubicBezTo>
                  <a:cubicBezTo>
                    <a:pt x="52" y="23"/>
                    <a:pt x="52" y="23"/>
                    <a:pt x="52" y="23"/>
                  </a:cubicBezTo>
                  <a:cubicBezTo>
                    <a:pt x="52" y="23"/>
                    <a:pt x="52" y="23"/>
                    <a:pt x="52" y="23"/>
                  </a:cubicBezTo>
                  <a:cubicBezTo>
                    <a:pt x="52" y="23"/>
                    <a:pt x="52" y="23"/>
                    <a:pt x="52" y="23"/>
                  </a:cubicBezTo>
                  <a:cubicBezTo>
                    <a:pt x="51" y="20"/>
                    <a:pt x="52" y="29"/>
                    <a:pt x="51" y="17"/>
                  </a:cubicBezTo>
                  <a:close/>
                  <a:moveTo>
                    <a:pt x="40" y="22"/>
                  </a:moveTo>
                  <a:cubicBezTo>
                    <a:pt x="38" y="27"/>
                    <a:pt x="38" y="27"/>
                    <a:pt x="38" y="27"/>
                  </a:cubicBezTo>
                  <a:cubicBezTo>
                    <a:pt x="36" y="29"/>
                    <a:pt x="36" y="29"/>
                    <a:pt x="36" y="29"/>
                  </a:cubicBezTo>
                  <a:cubicBezTo>
                    <a:pt x="36" y="24"/>
                    <a:pt x="36" y="20"/>
                    <a:pt x="36" y="15"/>
                  </a:cubicBezTo>
                  <a:cubicBezTo>
                    <a:pt x="41" y="21"/>
                    <a:pt x="41" y="21"/>
                    <a:pt x="41" y="21"/>
                  </a:cubicBezTo>
                  <a:lnTo>
                    <a:pt x="40" y="22"/>
                  </a:lnTo>
                  <a:close/>
                </a:path>
              </a:pathLst>
            </a:custGeom>
            <a:grpFill/>
            <a:ln>
              <a:noFill/>
            </a:ln>
          </p:spPr>
          <p:txBody>
            <a:bodyPr vert="horz" wrap="square" lIns="91440" tIns="45720" rIns="91440" bIns="45720" numCol="1" anchor="t" anchorCtr="0" compatLnSpc="1"/>
            <a:lstStyle/>
            <a:p>
              <a:endParaRPr lang="en-US"/>
            </a:p>
          </p:txBody>
        </p:sp>
        <p:sp>
          <p:nvSpPr>
            <p:cNvPr id="53" name="Freeform 182"/>
            <p:cNvSpPr/>
            <p:nvPr/>
          </p:nvSpPr>
          <p:spPr bwMode="auto">
            <a:xfrm>
              <a:off x="10716433" y="3307473"/>
              <a:ext cx="13810" cy="16572"/>
            </a:xfrm>
            <a:custGeom>
              <a:avLst/>
              <a:gdLst>
                <a:gd name="T0" fmla="*/ 2 w 10"/>
                <a:gd name="T1" fmla="*/ 0 h 12"/>
                <a:gd name="T2" fmla="*/ 0 w 10"/>
                <a:gd name="T3" fmla="*/ 8 h 12"/>
                <a:gd name="T4" fmla="*/ 4 w 10"/>
                <a:gd name="T5" fmla="*/ 12 h 12"/>
                <a:gd name="T6" fmla="*/ 10 w 10"/>
                <a:gd name="T7" fmla="*/ 8 h 12"/>
                <a:gd name="T8" fmla="*/ 8 w 10"/>
                <a:gd name="T9" fmla="*/ 0 h 12"/>
                <a:gd name="T10" fmla="*/ 2 w 10"/>
                <a:gd name="T11" fmla="*/ 0 h 12"/>
              </a:gdLst>
              <a:ahLst/>
              <a:cxnLst>
                <a:cxn ang="0">
                  <a:pos x="T0" y="T1"/>
                </a:cxn>
                <a:cxn ang="0">
                  <a:pos x="T2" y="T3"/>
                </a:cxn>
                <a:cxn ang="0">
                  <a:pos x="T4" y="T5"/>
                </a:cxn>
                <a:cxn ang="0">
                  <a:pos x="T6" y="T7"/>
                </a:cxn>
                <a:cxn ang="0">
                  <a:pos x="T8" y="T9"/>
                </a:cxn>
                <a:cxn ang="0">
                  <a:pos x="T10" y="T11"/>
                </a:cxn>
              </a:cxnLst>
              <a:rect l="0" t="0" r="r" b="b"/>
              <a:pathLst>
                <a:path w="10" h="12">
                  <a:moveTo>
                    <a:pt x="2" y="0"/>
                  </a:moveTo>
                  <a:lnTo>
                    <a:pt x="0" y="8"/>
                  </a:lnTo>
                  <a:lnTo>
                    <a:pt x="4" y="12"/>
                  </a:lnTo>
                  <a:lnTo>
                    <a:pt x="10" y="8"/>
                  </a:lnTo>
                  <a:lnTo>
                    <a:pt x="8" y="0"/>
                  </a:lnTo>
                  <a:lnTo>
                    <a:pt x="2" y="0"/>
                  </a:lnTo>
                  <a:close/>
                </a:path>
              </a:pathLst>
            </a:custGeom>
            <a:grpFill/>
            <a:ln>
              <a:noFill/>
            </a:ln>
          </p:spPr>
          <p:txBody>
            <a:bodyPr vert="horz" wrap="square" lIns="91440" tIns="45720" rIns="91440" bIns="45720" numCol="1" anchor="t" anchorCtr="0" compatLnSpc="1"/>
            <a:lstStyle/>
            <a:p>
              <a:endParaRPr lang="en-US"/>
            </a:p>
          </p:txBody>
        </p:sp>
        <p:sp>
          <p:nvSpPr>
            <p:cNvPr id="54" name="Freeform 183"/>
            <p:cNvSpPr/>
            <p:nvPr/>
          </p:nvSpPr>
          <p:spPr bwMode="auto">
            <a:xfrm>
              <a:off x="10713671" y="3318521"/>
              <a:ext cx="19334" cy="67668"/>
            </a:xfrm>
            <a:custGeom>
              <a:avLst/>
              <a:gdLst>
                <a:gd name="T0" fmla="*/ 4 w 14"/>
                <a:gd name="T1" fmla="*/ 0 h 49"/>
                <a:gd name="T2" fmla="*/ 0 w 14"/>
                <a:gd name="T3" fmla="*/ 45 h 49"/>
                <a:gd name="T4" fmla="*/ 6 w 14"/>
                <a:gd name="T5" fmla="*/ 49 h 49"/>
                <a:gd name="T6" fmla="*/ 14 w 14"/>
                <a:gd name="T7" fmla="*/ 45 h 49"/>
                <a:gd name="T8" fmla="*/ 10 w 14"/>
                <a:gd name="T9" fmla="*/ 0 h 49"/>
                <a:gd name="T10" fmla="*/ 4 w 14"/>
                <a:gd name="T11" fmla="*/ 0 h 49"/>
              </a:gdLst>
              <a:ahLst/>
              <a:cxnLst>
                <a:cxn ang="0">
                  <a:pos x="T0" y="T1"/>
                </a:cxn>
                <a:cxn ang="0">
                  <a:pos x="T2" y="T3"/>
                </a:cxn>
                <a:cxn ang="0">
                  <a:pos x="T4" y="T5"/>
                </a:cxn>
                <a:cxn ang="0">
                  <a:pos x="T6" y="T7"/>
                </a:cxn>
                <a:cxn ang="0">
                  <a:pos x="T8" y="T9"/>
                </a:cxn>
                <a:cxn ang="0">
                  <a:pos x="T10" y="T11"/>
                </a:cxn>
              </a:cxnLst>
              <a:rect l="0" t="0" r="r" b="b"/>
              <a:pathLst>
                <a:path w="14" h="49">
                  <a:moveTo>
                    <a:pt x="4" y="0"/>
                  </a:moveTo>
                  <a:lnTo>
                    <a:pt x="0" y="45"/>
                  </a:lnTo>
                  <a:lnTo>
                    <a:pt x="6" y="49"/>
                  </a:lnTo>
                  <a:lnTo>
                    <a:pt x="14" y="45"/>
                  </a:lnTo>
                  <a:lnTo>
                    <a:pt x="10" y="0"/>
                  </a:lnTo>
                  <a:lnTo>
                    <a:pt x="4" y="0"/>
                  </a:lnTo>
                  <a:close/>
                </a:path>
              </a:pathLst>
            </a:custGeom>
            <a:grpFill/>
            <a:ln>
              <a:noFill/>
            </a:ln>
          </p:spPr>
          <p:txBody>
            <a:bodyPr vert="horz" wrap="square" lIns="91440" tIns="45720" rIns="91440" bIns="45720" numCol="1" anchor="t" anchorCtr="0" compatLnSpc="1"/>
            <a:lstStyle/>
            <a:p>
              <a:endParaRPr lang="en-US"/>
            </a:p>
          </p:txBody>
        </p:sp>
        <p:sp>
          <p:nvSpPr>
            <p:cNvPr id="55" name="Freeform 184"/>
            <p:cNvSpPr/>
            <p:nvPr/>
          </p:nvSpPr>
          <p:spPr bwMode="auto">
            <a:xfrm>
              <a:off x="11100345" y="3422095"/>
              <a:ext cx="33143" cy="117383"/>
            </a:xfrm>
            <a:custGeom>
              <a:avLst/>
              <a:gdLst>
                <a:gd name="T0" fmla="*/ 0 w 12"/>
                <a:gd name="T1" fmla="*/ 0 h 43"/>
                <a:gd name="T2" fmla="*/ 1 w 12"/>
                <a:gd name="T3" fmla="*/ 43 h 43"/>
                <a:gd name="T4" fmla="*/ 12 w 12"/>
                <a:gd name="T5" fmla="*/ 43 h 43"/>
                <a:gd name="T6" fmla="*/ 12 w 12"/>
                <a:gd name="T7" fmla="*/ 0 h 43"/>
                <a:gd name="T8" fmla="*/ 0 w 12"/>
                <a:gd name="T9" fmla="*/ 0 h 43"/>
              </a:gdLst>
              <a:ahLst/>
              <a:cxnLst>
                <a:cxn ang="0">
                  <a:pos x="T0" y="T1"/>
                </a:cxn>
                <a:cxn ang="0">
                  <a:pos x="T2" y="T3"/>
                </a:cxn>
                <a:cxn ang="0">
                  <a:pos x="T4" y="T5"/>
                </a:cxn>
                <a:cxn ang="0">
                  <a:pos x="T6" y="T7"/>
                </a:cxn>
                <a:cxn ang="0">
                  <a:pos x="T8" y="T9"/>
                </a:cxn>
              </a:cxnLst>
              <a:rect l="0" t="0" r="r" b="b"/>
              <a:pathLst>
                <a:path w="12" h="43">
                  <a:moveTo>
                    <a:pt x="0" y="0"/>
                  </a:moveTo>
                  <a:cubicBezTo>
                    <a:pt x="1" y="43"/>
                    <a:pt x="1" y="43"/>
                    <a:pt x="1" y="43"/>
                  </a:cubicBezTo>
                  <a:cubicBezTo>
                    <a:pt x="12" y="43"/>
                    <a:pt x="12" y="43"/>
                    <a:pt x="12" y="43"/>
                  </a:cubicBezTo>
                  <a:cubicBezTo>
                    <a:pt x="12" y="28"/>
                    <a:pt x="12" y="0"/>
                    <a:pt x="12" y="0"/>
                  </a:cubicBezTo>
                  <a:cubicBezTo>
                    <a:pt x="12" y="0"/>
                    <a:pt x="4" y="0"/>
                    <a:pt x="0" y="0"/>
                  </a:cubicBezTo>
                  <a:close/>
                </a:path>
              </a:pathLst>
            </a:custGeom>
            <a:grpFill/>
            <a:ln>
              <a:noFill/>
            </a:ln>
          </p:spPr>
          <p:txBody>
            <a:bodyPr vert="horz" wrap="square" lIns="91440" tIns="45720" rIns="91440" bIns="45720" numCol="1" anchor="t" anchorCtr="0" compatLnSpc="1"/>
            <a:lstStyle/>
            <a:p>
              <a:endParaRPr lang="en-US"/>
            </a:p>
          </p:txBody>
        </p:sp>
        <p:sp>
          <p:nvSpPr>
            <p:cNvPr id="56" name="Freeform 185"/>
            <p:cNvSpPr/>
            <p:nvPr/>
          </p:nvSpPr>
          <p:spPr bwMode="auto">
            <a:xfrm>
              <a:off x="11061678" y="3422095"/>
              <a:ext cx="35905" cy="117383"/>
            </a:xfrm>
            <a:custGeom>
              <a:avLst/>
              <a:gdLst>
                <a:gd name="T0" fmla="*/ 0 w 13"/>
                <a:gd name="T1" fmla="*/ 0 h 43"/>
                <a:gd name="T2" fmla="*/ 1 w 13"/>
                <a:gd name="T3" fmla="*/ 43 h 43"/>
                <a:gd name="T4" fmla="*/ 13 w 13"/>
                <a:gd name="T5" fmla="*/ 43 h 43"/>
                <a:gd name="T6" fmla="*/ 13 w 13"/>
                <a:gd name="T7" fmla="*/ 0 h 43"/>
                <a:gd name="T8" fmla="*/ 0 w 13"/>
                <a:gd name="T9" fmla="*/ 0 h 43"/>
              </a:gdLst>
              <a:ahLst/>
              <a:cxnLst>
                <a:cxn ang="0">
                  <a:pos x="T0" y="T1"/>
                </a:cxn>
                <a:cxn ang="0">
                  <a:pos x="T2" y="T3"/>
                </a:cxn>
                <a:cxn ang="0">
                  <a:pos x="T4" y="T5"/>
                </a:cxn>
                <a:cxn ang="0">
                  <a:pos x="T6" y="T7"/>
                </a:cxn>
                <a:cxn ang="0">
                  <a:pos x="T8" y="T9"/>
                </a:cxn>
              </a:cxnLst>
              <a:rect l="0" t="0" r="r" b="b"/>
              <a:pathLst>
                <a:path w="13" h="43">
                  <a:moveTo>
                    <a:pt x="0" y="0"/>
                  </a:moveTo>
                  <a:cubicBezTo>
                    <a:pt x="1" y="43"/>
                    <a:pt x="1" y="43"/>
                    <a:pt x="1" y="43"/>
                  </a:cubicBezTo>
                  <a:cubicBezTo>
                    <a:pt x="13" y="43"/>
                    <a:pt x="13" y="43"/>
                    <a:pt x="13" y="43"/>
                  </a:cubicBezTo>
                  <a:cubicBezTo>
                    <a:pt x="13" y="28"/>
                    <a:pt x="13" y="0"/>
                    <a:pt x="13" y="0"/>
                  </a:cubicBezTo>
                  <a:cubicBezTo>
                    <a:pt x="13" y="0"/>
                    <a:pt x="5" y="0"/>
                    <a:pt x="0" y="0"/>
                  </a:cubicBezTo>
                  <a:close/>
                </a:path>
              </a:pathLst>
            </a:custGeom>
            <a:grpFill/>
            <a:ln>
              <a:noFill/>
            </a:ln>
          </p:spPr>
          <p:txBody>
            <a:bodyPr vert="horz" wrap="square" lIns="91440" tIns="45720" rIns="91440" bIns="45720" numCol="1" anchor="t" anchorCtr="0" compatLnSpc="1"/>
            <a:lstStyle/>
            <a:p>
              <a:endParaRPr lang="en-US"/>
            </a:p>
          </p:txBody>
        </p:sp>
        <p:sp>
          <p:nvSpPr>
            <p:cNvPr id="57" name="Oval 186"/>
            <p:cNvSpPr>
              <a:spLocks noChangeArrowheads="1"/>
            </p:cNvSpPr>
            <p:nvPr/>
          </p:nvSpPr>
          <p:spPr bwMode="auto">
            <a:xfrm>
              <a:off x="11075488" y="3252234"/>
              <a:ext cx="44191" cy="55239"/>
            </a:xfrm>
            <a:prstGeom prst="ellipse">
              <a:avLst/>
            </a:prstGeom>
            <a:grpFill/>
            <a:ln>
              <a:noFill/>
            </a:ln>
          </p:spPr>
          <p:txBody>
            <a:bodyPr vert="horz" wrap="square" lIns="91440" tIns="45720" rIns="91440" bIns="45720" numCol="1" anchor="t" anchorCtr="0" compatLnSpc="1"/>
            <a:lstStyle/>
            <a:p>
              <a:endParaRPr lang="en-US"/>
            </a:p>
          </p:txBody>
        </p:sp>
        <p:sp>
          <p:nvSpPr>
            <p:cNvPr id="58" name="Rectangle 187"/>
            <p:cNvSpPr>
              <a:spLocks noChangeArrowheads="1"/>
            </p:cNvSpPr>
            <p:nvPr/>
          </p:nvSpPr>
          <p:spPr bwMode="auto">
            <a:xfrm>
              <a:off x="11097583" y="3383427"/>
              <a:ext cx="1381" cy="1381"/>
            </a:xfrm>
            <a:prstGeom prst="rect">
              <a:avLst/>
            </a:prstGeom>
            <a:grpFill/>
            <a:ln>
              <a:noFill/>
            </a:ln>
          </p:spPr>
          <p:txBody>
            <a:bodyPr vert="horz" wrap="square" lIns="91440" tIns="45720" rIns="91440" bIns="45720" numCol="1" anchor="t" anchorCtr="0" compatLnSpc="1"/>
            <a:lstStyle/>
            <a:p>
              <a:endParaRPr lang="en-US"/>
            </a:p>
          </p:txBody>
        </p:sp>
        <p:sp>
          <p:nvSpPr>
            <p:cNvPr id="59" name="Freeform 188"/>
            <p:cNvSpPr/>
            <p:nvPr/>
          </p:nvSpPr>
          <p:spPr bwMode="auto">
            <a:xfrm>
              <a:off x="11036820" y="3312997"/>
              <a:ext cx="118764" cy="125669"/>
            </a:xfrm>
            <a:custGeom>
              <a:avLst/>
              <a:gdLst>
                <a:gd name="T0" fmla="*/ 42 w 43"/>
                <a:gd name="T1" fmla="*/ 24 h 46"/>
                <a:gd name="T2" fmla="*/ 38 w 43"/>
                <a:gd name="T3" fmla="*/ 5 h 46"/>
                <a:gd name="T4" fmla="*/ 34 w 43"/>
                <a:gd name="T5" fmla="*/ 1 h 46"/>
                <a:gd name="T6" fmla="*/ 29 w 43"/>
                <a:gd name="T7" fmla="*/ 0 h 46"/>
                <a:gd name="T8" fmla="*/ 29 w 43"/>
                <a:gd name="T9" fmla="*/ 0 h 46"/>
                <a:gd name="T10" fmla="*/ 32 w 43"/>
                <a:gd name="T11" fmla="*/ 3 h 46"/>
                <a:gd name="T12" fmla="*/ 28 w 43"/>
                <a:gd name="T13" fmla="*/ 5 h 46"/>
                <a:gd name="T14" fmla="*/ 30 w 43"/>
                <a:gd name="T15" fmla="*/ 9 h 46"/>
                <a:gd name="T16" fmla="*/ 22 w 43"/>
                <a:gd name="T17" fmla="*/ 26 h 46"/>
                <a:gd name="T18" fmla="*/ 22 w 43"/>
                <a:gd name="T19" fmla="*/ 26 h 46"/>
                <a:gd name="T20" fmla="*/ 22 w 43"/>
                <a:gd name="T21" fmla="*/ 26 h 46"/>
                <a:gd name="T22" fmla="*/ 22 w 43"/>
                <a:gd name="T23" fmla="*/ 26 h 46"/>
                <a:gd name="T24" fmla="*/ 22 w 43"/>
                <a:gd name="T25" fmla="*/ 26 h 46"/>
                <a:gd name="T26" fmla="*/ 14 w 43"/>
                <a:gd name="T27" fmla="*/ 9 h 46"/>
                <a:gd name="T28" fmla="*/ 16 w 43"/>
                <a:gd name="T29" fmla="*/ 5 h 46"/>
                <a:gd name="T30" fmla="*/ 12 w 43"/>
                <a:gd name="T31" fmla="*/ 3 h 46"/>
                <a:gd name="T32" fmla="*/ 15 w 43"/>
                <a:gd name="T33" fmla="*/ 0 h 46"/>
                <a:gd name="T34" fmla="*/ 15 w 43"/>
                <a:gd name="T35" fmla="*/ 0 h 46"/>
                <a:gd name="T36" fmla="*/ 11 w 43"/>
                <a:gd name="T37" fmla="*/ 1 h 46"/>
                <a:gd name="T38" fmla="*/ 7 w 43"/>
                <a:gd name="T39" fmla="*/ 4 h 46"/>
                <a:gd name="T40" fmla="*/ 0 w 43"/>
                <a:gd name="T41" fmla="*/ 23 h 46"/>
                <a:gd name="T42" fmla="*/ 7 w 43"/>
                <a:gd name="T43" fmla="*/ 46 h 46"/>
                <a:gd name="T44" fmla="*/ 12 w 43"/>
                <a:gd name="T45" fmla="*/ 44 h 46"/>
                <a:gd name="T46" fmla="*/ 30 w 43"/>
                <a:gd name="T47" fmla="*/ 44 h 46"/>
                <a:gd name="T48" fmla="*/ 30 w 43"/>
                <a:gd name="T49" fmla="*/ 45 h 46"/>
                <a:gd name="T50" fmla="*/ 42 w 43"/>
                <a:gd name="T51" fmla="*/ 45 h 46"/>
                <a:gd name="T52" fmla="*/ 42 w 43"/>
                <a:gd name="T53" fmla="*/ 2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 h="46">
                  <a:moveTo>
                    <a:pt x="42" y="24"/>
                  </a:moveTo>
                  <a:cubicBezTo>
                    <a:pt x="38" y="5"/>
                    <a:pt x="38" y="5"/>
                    <a:pt x="38" y="5"/>
                  </a:cubicBezTo>
                  <a:cubicBezTo>
                    <a:pt x="37" y="3"/>
                    <a:pt x="36" y="1"/>
                    <a:pt x="34" y="1"/>
                  </a:cubicBezTo>
                  <a:cubicBezTo>
                    <a:pt x="34" y="1"/>
                    <a:pt x="30" y="0"/>
                    <a:pt x="29" y="0"/>
                  </a:cubicBezTo>
                  <a:cubicBezTo>
                    <a:pt x="29" y="0"/>
                    <a:pt x="29" y="0"/>
                    <a:pt x="29" y="0"/>
                  </a:cubicBezTo>
                  <a:cubicBezTo>
                    <a:pt x="32" y="3"/>
                    <a:pt x="32" y="3"/>
                    <a:pt x="32" y="3"/>
                  </a:cubicBezTo>
                  <a:cubicBezTo>
                    <a:pt x="28" y="5"/>
                    <a:pt x="28" y="5"/>
                    <a:pt x="28" y="5"/>
                  </a:cubicBezTo>
                  <a:cubicBezTo>
                    <a:pt x="30" y="9"/>
                    <a:pt x="30" y="9"/>
                    <a:pt x="30" y="9"/>
                  </a:cubicBezTo>
                  <a:cubicBezTo>
                    <a:pt x="22" y="26"/>
                    <a:pt x="22" y="26"/>
                    <a:pt x="22" y="26"/>
                  </a:cubicBezTo>
                  <a:cubicBezTo>
                    <a:pt x="22" y="26"/>
                    <a:pt x="22" y="26"/>
                    <a:pt x="22" y="26"/>
                  </a:cubicBezTo>
                  <a:cubicBezTo>
                    <a:pt x="22" y="26"/>
                    <a:pt x="22" y="26"/>
                    <a:pt x="22" y="26"/>
                  </a:cubicBezTo>
                  <a:cubicBezTo>
                    <a:pt x="22" y="26"/>
                    <a:pt x="22" y="26"/>
                    <a:pt x="22" y="26"/>
                  </a:cubicBezTo>
                  <a:cubicBezTo>
                    <a:pt x="22" y="26"/>
                    <a:pt x="22" y="26"/>
                    <a:pt x="22" y="26"/>
                  </a:cubicBezTo>
                  <a:cubicBezTo>
                    <a:pt x="14" y="9"/>
                    <a:pt x="14" y="9"/>
                    <a:pt x="14" y="9"/>
                  </a:cubicBezTo>
                  <a:cubicBezTo>
                    <a:pt x="16" y="5"/>
                    <a:pt x="16" y="5"/>
                    <a:pt x="16" y="5"/>
                  </a:cubicBezTo>
                  <a:cubicBezTo>
                    <a:pt x="12" y="3"/>
                    <a:pt x="12" y="3"/>
                    <a:pt x="12" y="3"/>
                  </a:cubicBezTo>
                  <a:cubicBezTo>
                    <a:pt x="15" y="0"/>
                    <a:pt x="15" y="0"/>
                    <a:pt x="15" y="0"/>
                  </a:cubicBezTo>
                  <a:cubicBezTo>
                    <a:pt x="15" y="0"/>
                    <a:pt x="15" y="0"/>
                    <a:pt x="15" y="0"/>
                  </a:cubicBezTo>
                  <a:cubicBezTo>
                    <a:pt x="14" y="0"/>
                    <a:pt x="11" y="0"/>
                    <a:pt x="11" y="1"/>
                  </a:cubicBezTo>
                  <a:cubicBezTo>
                    <a:pt x="9" y="1"/>
                    <a:pt x="8" y="2"/>
                    <a:pt x="7" y="4"/>
                  </a:cubicBezTo>
                  <a:cubicBezTo>
                    <a:pt x="0" y="23"/>
                    <a:pt x="0" y="23"/>
                    <a:pt x="0" y="23"/>
                  </a:cubicBezTo>
                  <a:cubicBezTo>
                    <a:pt x="1" y="37"/>
                    <a:pt x="5" y="38"/>
                    <a:pt x="7" y="46"/>
                  </a:cubicBezTo>
                  <a:cubicBezTo>
                    <a:pt x="9" y="45"/>
                    <a:pt x="11" y="44"/>
                    <a:pt x="12" y="44"/>
                  </a:cubicBezTo>
                  <a:cubicBezTo>
                    <a:pt x="18" y="44"/>
                    <a:pt x="24" y="44"/>
                    <a:pt x="30" y="44"/>
                  </a:cubicBezTo>
                  <a:cubicBezTo>
                    <a:pt x="30" y="44"/>
                    <a:pt x="30" y="44"/>
                    <a:pt x="30" y="45"/>
                  </a:cubicBezTo>
                  <a:cubicBezTo>
                    <a:pt x="34" y="45"/>
                    <a:pt x="38" y="45"/>
                    <a:pt x="42" y="45"/>
                  </a:cubicBezTo>
                  <a:cubicBezTo>
                    <a:pt x="42" y="38"/>
                    <a:pt x="43" y="33"/>
                    <a:pt x="42" y="24"/>
                  </a:cubicBezTo>
                  <a:close/>
                </a:path>
              </a:pathLst>
            </a:custGeom>
            <a:grpFill/>
            <a:ln>
              <a:noFill/>
            </a:ln>
          </p:spPr>
          <p:txBody>
            <a:bodyPr vert="horz" wrap="square" lIns="91440" tIns="45720" rIns="91440" bIns="45720" numCol="1" anchor="t" anchorCtr="0" compatLnSpc="1"/>
            <a:lstStyle/>
            <a:p>
              <a:endParaRPr lang="en-US"/>
            </a:p>
          </p:txBody>
        </p:sp>
        <p:sp>
          <p:nvSpPr>
            <p:cNvPr id="60" name="Freeform 189"/>
            <p:cNvSpPr/>
            <p:nvPr/>
          </p:nvSpPr>
          <p:spPr bwMode="auto">
            <a:xfrm>
              <a:off x="11089297" y="3312997"/>
              <a:ext cx="16572" cy="16572"/>
            </a:xfrm>
            <a:custGeom>
              <a:avLst/>
              <a:gdLst>
                <a:gd name="T0" fmla="*/ 2 w 12"/>
                <a:gd name="T1" fmla="*/ 0 h 12"/>
                <a:gd name="T2" fmla="*/ 0 w 12"/>
                <a:gd name="T3" fmla="*/ 8 h 12"/>
                <a:gd name="T4" fmla="*/ 6 w 12"/>
                <a:gd name="T5" fmla="*/ 12 h 12"/>
                <a:gd name="T6" fmla="*/ 12 w 12"/>
                <a:gd name="T7" fmla="*/ 8 h 12"/>
                <a:gd name="T8" fmla="*/ 10 w 12"/>
                <a:gd name="T9" fmla="*/ 0 h 12"/>
                <a:gd name="T10" fmla="*/ 2 w 12"/>
                <a:gd name="T11" fmla="*/ 0 h 12"/>
              </a:gdLst>
              <a:ahLst/>
              <a:cxnLst>
                <a:cxn ang="0">
                  <a:pos x="T0" y="T1"/>
                </a:cxn>
                <a:cxn ang="0">
                  <a:pos x="T2" y="T3"/>
                </a:cxn>
                <a:cxn ang="0">
                  <a:pos x="T4" y="T5"/>
                </a:cxn>
                <a:cxn ang="0">
                  <a:pos x="T6" y="T7"/>
                </a:cxn>
                <a:cxn ang="0">
                  <a:pos x="T8" y="T9"/>
                </a:cxn>
                <a:cxn ang="0">
                  <a:pos x="T10" y="T11"/>
                </a:cxn>
              </a:cxnLst>
              <a:rect l="0" t="0" r="r" b="b"/>
              <a:pathLst>
                <a:path w="12" h="12">
                  <a:moveTo>
                    <a:pt x="2" y="0"/>
                  </a:moveTo>
                  <a:lnTo>
                    <a:pt x="0" y="8"/>
                  </a:lnTo>
                  <a:lnTo>
                    <a:pt x="6" y="12"/>
                  </a:lnTo>
                  <a:lnTo>
                    <a:pt x="12" y="8"/>
                  </a:lnTo>
                  <a:lnTo>
                    <a:pt x="10" y="0"/>
                  </a:lnTo>
                  <a:lnTo>
                    <a:pt x="2" y="0"/>
                  </a:lnTo>
                  <a:close/>
                </a:path>
              </a:pathLst>
            </a:custGeom>
            <a:grpFill/>
            <a:ln>
              <a:noFill/>
            </a:ln>
          </p:spPr>
          <p:txBody>
            <a:bodyPr vert="horz" wrap="square" lIns="91440" tIns="45720" rIns="91440" bIns="45720" numCol="1" anchor="t" anchorCtr="0" compatLnSpc="1"/>
            <a:lstStyle/>
            <a:p>
              <a:endParaRPr lang="en-US"/>
            </a:p>
          </p:txBody>
        </p:sp>
        <p:sp>
          <p:nvSpPr>
            <p:cNvPr id="61" name="Freeform 190"/>
            <p:cNvSpPr/>
            <p:nvPr/>
          </p:nvSpPr>
          <p:spPr bwMode="auto">
            <a:xfrm>
              <a:off x="11089297" y="3324045"/>
              <a:ext cx="16572" cy="67668"/>
            </a:xfrm>
            <a:custGeom>
              <a:avLst/>
              <a:gdLst>
                <a:gd name="T0" fmla="*/ 2 w 12"/>
                <a:gd name="T1" fmla="*/ 0 h 49"/>
                <a:gd name="T2" fmla="*/ 0 w 12"/>
                <a:gd name="T3" fmla="*/ 43 h 49"/>
                <a:gd name="T4" fmla="*/ 6 w 12"/>
                <a:gd name="T5" fmla="*/ 49 h 49"/>
                <a:gd name="T6" fmla="*/ 12 w 12"/>
                <a:gd name="T7" fmla="*/ 43 h 49"/>
                <a:gd name="T8" fmla="*/ 10 w 12"/>
                <a:gd name="T9" fmla="*/ 0 h 49"/>
                <a:gd name="T10" fmla="*/ 2 w 12"/>
                <a:gd name="T11" fmla="*/ 0 h 49"/>
              </a:gdLst>
              <a:ahLst/>
              <a:cxnLst>
                <a:cxn ang="0">
                  <a:pos x="T0" y="T1"/>
                </a:cxn>
                <a:cxn ang="0">
                  <a:pos x="T2" y="T3"/>
                </a:cxn>
                <a:cxn ang="0">
                  <a:pos x="T4" y="T5"/>
                </a:cxn>
                <a:cxn ang="0">
                  <a:pos x="T6" y="T7"/>
                </a:cxn>
                <a:cxn ang="0">
                  <a:pos x="T8" y="T9"/>
                </a:cxn>
                <a:cxn ang="0">
                  <a:pos x="T10" y="T11"/>
                </a:cxn>
              </a:cxnLst>
              <a:rect l="0" t="0" r="r" b="b"/>
              <a:pathLst>
                <a:path w="12" h="49">
                  <a:moveTo>
                    <a:pt x="2" y="0"/>
                  </a:moveTo>
                  <a:lnTo>
                    <a:pt x="0" y="43"/>
                  </a:lnTo>
                  <a:lnTo>
                    <a:pt x="6" y="49"/>
                  </a:lnTo>
                  <a:lnTo>
                    <a:pt x="12" y="43"/>
                  </a:lnTo>
                  <a:lnTo>
                    <a:pt x="10" y="0"/>
                  </a:lnTo>
                  <a:lnTo>
                    <a:pt x="2" y="0"/>
                  </a:lnTo>
                  <a:close/>
                </a:path>
              </a:pathLst>
            </a:custGeom>
            <a:grpFill/>
            <a:ln>
              <a:noFill/>
            </a:ln>
          </p:spPr>
          <p:txBody>
            <a:bodyPr vert="horz" wrap="square" lIns="91440" tIns="45720" rIns="91440" bIns="45720" numCol="1" anchor="t" anchorCtr="0" compatLnSpc="1"/>
            <a:lstStyle/>
            <a:p>
              <a:endParaRPr lang="en-US"/>
            </a:p>
          </p:txBody>
        </p:sp>
      </p:grpSp>
      <p:grpSp>
        <p:nvGrpSpPr>
          <p:cNvPr id="89" name="组合 88"/>
          <p:cNvGrpSpPr/>
          <p:nvPr/>
        </p:nvGrpSpPr>
        <p:grpSpPr>
          <a:xfrm>
            <a:off x="9787734" y="5335027"/>
            <a:ext cx="771612" cy="608492"/>
            <a:chOff x="8313532" y="3238425"/>
            <a:chExt cx="581392" cy="458484"/>
          </a:xfrm>
          <a:solidFill>
            <a:schemeClr val="bg1"/>
          </a:solidFill>
        </p:grpSpPr>
        <p:sp>
          <p:nvSpPr>
            <p:cNvPr id="90" name="Oval 150"/>
            <p:cNvSpPr>
              <a:spLocks noChangeArrowheads="1"/>
            </p:cNvSpPr>
            <p:nvPr/>
          </p:nvSpPr>
          <p:spPr bwMode="auto">
            <a:xfrm>
              <a:off x="8557965" y="3288140"/>
              <a:ext cx="93906" cy="114621"/>
            </a:xfrm>
            <a:prstGeom prst="ellipse">
              <a:avLst/>
            </a:prstGeom>
            <a:grpFill/>
            <a:ln>
              <a:noFill/>
            </a:ln>
          </p:spPr>
          <p:txBody>
            <a:bodyPr vert="horz" wrap="square" lIns="91440" tIns="45720" rIns="91440" bIns="45720" numCol="1" anchor="t" anchorCtr="0" compatLnSpc="1"/>
            <a:lstStyle/>
            <a:p>
              <a:endParaRPr lang="en-US"/>
            </a:p>
          </p:txBody>
        </p:sp>
        <p:sp>
          <p:nvSpPr>
            <p:cNvPr id="91" name="Freeform 151"/>
            <p:cNvSpPr/>
            <p:nvPr/>
          </p:nvSpPr>
          <p:spPr bwMode="auto">
            <a:xfrm>
              <a:off x="8505488" y="3411047"/>
              <a:ext cx="197480" cy="120145"/>
            </a:xfrm>
            <a:custGeom>
              <a:avLst/>
              <a:gdLst>
                <a:gd name="T0" fmla="*/ 36 w 72"/>
                <a:gd name="T1" fmla="*/ 44 h 44"/>
                <a:gd name="T2" fmla="*/ 41 w 72"/>
                <a:gd name="T3" fmla="*/ 44 h 44"/>
                <a:gd name="T4" fmla="*/ 72 w 72"/>
                <a:gd name="T5" fmla="*/ 31 h 44"/>
                <a:gd name="T6" fmla="*/ 70 w 72"/>
                <a:gd name="T7" fmla="*/ 12 h 44"/>
                <a:gd name="T8" fmla="*/ 60 w 72"/>
                <a:gd name="T9" fmla="*/ 2 h 44"/>
                <a:gd name="T10" fmla="*/ 50 w 72"/>
                <a:gd name="T11" fmla="*/ 1 h 44"/>
                <a:gd name="T12" fmla="*/ 50 w 72"/>
                <a:gd name="T13" fmla="*/ 1 h 44"/>
                <a:gd name="T14" fmla="*/ 57 w 72"/>
                <a:gd name="T15" fmla="*/ 7 h 44"/>
                <a:gd name="T16" fmla="*/ 49 w 72"/>
                <a:gd name="T17" fmla="*/ 12 h 44"/>
                <a:gd name="T18" fmla="*/ 53 w 72"/>
                <a:gd name="T19" fmla="*/ 19 h 44"/>
                <a:gd name="T20" fmla="*/ 41 w 72"/>
                <a:gd name="T21" fmla="*/ 43 h 44"/>
                <a:gd name="T22" fmla="*/ 40 w 72"/>
                <a:gd name="T23" fmla="*/ 9 h 44"/>
                <a:gd name="T24" fmla="*/ 41 w 72"/>
                <a:gd name="T25" fmla="*/ 7 h 44"/>
                <a:gd name="T26" fmla="*/ 39 w 72"/>
                <a:gd name="T27" fmla="*/ 0 h 44"/>
                <a:gd name="T28" fmla="*/ 32 w 72"/>
                <a:gd name="T29" fmla="*/ 0 h 44"/>
                <a:gd name="T30" fmla="*/ 30 w 72"/>
                <a:gd name="T31" fmla="*/ 7 h 44"/>
                <a:gd name="T32" fmla="*/ 32 w 72"/>
                <a:gd name="T33" fmla="*/ 9 h 44"/>
                <a:gd name="T34" fmla="*/ 30 w 72"/>
                <a:gd name="T35" fmla="*/ 43 h 44"/>
                <a:gd name="T36" fmla="*/ 19 w 72"/>
                <a:gd name="T37" fmla="*/ 19 h 44"/>
                <a:gd name="T38" fmla="*/ 23 w 72"/>
                <a:gd name="T39" fmla="*/ 12 h 44"/>
                <a:gd name="T40" fmla="*/ 14 w 72"/>
                <a:gd name="T41" fmla="*/ 7 h 44"/>
                <a:gd name="T42" fmla="*/ 21 w 72"/>
                <a:gd name="T43" fmla="*/ 1 h 44"/>
                <a:gd name="T44" fmla="*/ 21 w 72"/>
                <a:gd name="T45" fmla="*/ 1 h 44"/>
                <a:gd name="T46" fmla="*/ 12 w 72"/>
                <a:gd name="T47" fmla="*/ 2 h 44"/>
                <a:gd name="T48" fmla="*/ 12 w 72"/>
                <a:gd name="T49" fmla="*/ 2 h 44"/>
                <a:gd name="T50" fmla="*/ 2 w 72"/>
                <a:gd name="T51" fmla="*/ 12 h 44"/>
                <a:gd name="T52" fmla="*/ 0 w 72"/>
                <a:gd name="T53" fmla="*/ 32 h 44"/>
                <a:gd name="T54" fmla="*/ 30 w 72"/>
                <a:gd name="T55" fmla="*/ 44 h 44"/>
                <a:gd name="T56" fmla="*/ 36 w 72"/>
                <a:gd name="T5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 h="44">
                  <a:moveTo>
                    <a:pt x="36" y="44"/>
                  </a:moveTo>
                  <a:cubicBezTo>
                    <a:pt x="38" y="44"/>
                    <a:pt x="40" y="44"/>
                    <a:pt x="41" y="44"/>
                  </a:cubicBezTo>
                  <a:cubicBezTo>
                    <a:pt x="53" y="43"/>
                    <a:pt x="63" y="38"/>
                    <a:pt x="72" y="31"/>
                  </a:cubicBezTo>
                  <a:cubicBezTo>
                    <a:pt x="70" y="12"/>
                    <a:pt x="70" y="12"/>
                    <a:pt x="70" y="12"/>
                  </a:cubicBezTo>
                  <a:cubicBezTo>
                    <a:pt x="70" y="6"/>
                    <a:pt x="67" y="3"/>
                    <a:pt x="60" y="2"/>
                  </a:cubicBezTo>
                  <a:cubicBezTo>
                    <a:pt x="60" y="2"/>
                    <a:pt x="53" y="1"/>
                    <a:pt x="50" y="1"/>
                  </a:cubicBezTo>
                  <a:cubicBezTo>
                    <a:pt x="50" y="1"/>
                    <a:pt x="50" y="1"/>
                    <a:pt x="50" y="1"/>
                  </a:cubicBezTo>
                  <a:cubicBezTo>
                    <a:pt x="57" y="7"/>
                    <a:pt x="57" y="7"/>
                    <a:pt x="57" y="7"/>
                  </a:cubicBezTo>
                  <a:cubicBezTo>
                    <a:pt x="49" y="12"/>
                    <a:pt x="49" y="12"/>
                    <a:pt x="49" y="12"/>
                  </a:cubicBezTo>
                  <a:cubicBezTo>
                    <a:pt x="53" y="19"/>
                    <a:pt x="53" y="19"/>
                    <a:pt x="53" y="19"/>
                  </a:cubicBezTo>
                  <a:cubicBezTo>
                    <a:pt x="41" y="43"/>
                    <a:pt x="41" y="43"/>
                    <a:pt x="41" y="43"/>
                  </a:cubicBezTo>
                  <a:cubicBezTo>
                    <a:pt x="40" y="9"/>
                    <a:pt x="40" y="9"/>
                    <a:pt x="40" y="9"/>
                  </a:cubicBezTo>
                  <a:cubicBezTo>
                    <a:pt x="41" y="7"/>
                    <a:pt x="41" y="7"/>
                    <a:pt x="41" y="7"/>
                  </a:cubicBezTo>
                  <a:cubicBezTo>
                    <a:pt x="39" y="0"/>
                    <a:pt x="39" y="0"/>
                    <a:pt x="39" y="0"/>
                  </a:cubicBezTo>
                  <a:cubicBezTo>
                    <a:pt x="32" y="0"/>
                    <a:pt x="32" y="0"/>
                    <a:pt x="32" y="0"/>
                  </a:cubicBezTo>
                  <a:cubicBezTo>
                    <a:pt x="30" y="7"/>
                    <a:pt x="30" y="7"/>
                    <a:pt x="30" y="7"/>
                  </a:cubicBezTo>
                  <a:cubicBezTo>
                    <a:pt x="32" y="9"/>
                    <a:pt x="32" y="9"/>
                    <a:pt x="32" y="9"/>
                  </a:cubicBezTo>
                  <a:cubicBezTo>
                    <a:pt x="30" y="43"/>
                    <a:pt x="30" y="43"/>
                    <a:pt x="30" y="43"/>
                  </a:cubicBezTo>
                  <a:cubicBezTo>
                    <a:pt x="19" y="19"/>
                    <a:pt x="19" y="19"/>
                    <a:pt x="19" y="19"/>
                  </a:cubicBezTo>
                  <a:cubicBezTo>
                    <a:pt x="23" y="12"/>
                    <a:pt x="23" y="12"/>
                    <a:pt x="23" y="12"/>
                  </a:cubicBezTo>
                  <a:cubicBezTo>
                    <a:pt x="14" y="7"/>
                    <a:pt x="14" y="7"/>
                    <a:pt x="14" y="7"/>
                  </a:cubicBezTo>
                  <a:cubicBezTo>
                    <a:pt x="21" y="1"/>
                    <a:pt x="21" y="1"/>
                    <a:pt x="21" y="1"/>
                  </a:cubicBezTo>
                  <a:cubicBezTo>
                    <a:pt x="21" y="1"/>
                    <a:pt x="21" y="1"/>
                    <a:pt x="21" y="1"/>
                  </a:cubicBezTo>
                  <a:cubicBezTo>
                    <a:pt x="19" y="1"/>
                    <a:pt x="14" y="2"/>
                    <a:pt x="12" y="2"/>
                  </a:cubicBezTo>
                  <a:cubicBezTo>
                    <a:pt x="12" y="2"/>
                    <a:pt x="12" y="2"/>
                    <a:pt x="12" y="2"/>
                  </a:cubicBezTo>
                  <a:cubicBezTo>
                    <a:pt x="7" y="3"/>
                    <a:pt x="2" y="6"/>
                    <a:pt x="2" y="12"/>
                  </a:cubicBezTo>
                  <a:cubicBezTo>
                    <a:pt x="0" y="32"/>
                    <a:pt x="0" y="32"/>
                    <a:pt x="0" y="32"/>
                  </a:cubicBezTo>
                  <a:cubicBezTo>
                    <a:pt x="9" y="38"/>
                    <a:pt x="19" y="43"/>
                    <a:pt x="30" y="44"/>
                  </a:cubicBezTo>
                  <a:cubicBezTo>
                    <a:pt x="32" y="44"/>
                    <a:pt x="34" y="44"/>
                    <a:pt x="36" y="44"/>
                  </a:cubicBezTo>
                  <a:close/>
                </a:path>
              </a:pathLst>
            </a:custGeom>
            <a:grpFill/>
            <a:ln>
              <a:noFill/>
            </a:ln>
          </p:spPr>
          <p:txBody>
            <a:bodyPr vert="horz" wrap="square" lIns="91440" tIns="45720" rIns="91440" bIns="45720" numCol="1" anchor="t" anchorCtr="0" compatLnSpc="1"/>
            <a:lstStyle/>
            <a:p>
              <a:endParaRPr lang="en-US"/>
            </a:p>
          </p:txBody>
        </p:sp>
        <p:sp>
          <p:nvSpPr>
            <p:cNvPr id="92" name="Freeform 152"/>
            <p:cNvSpPr>
              <a:spLocks noEditPoints="1"/>
            </p:cNvSpPr>
            <p:nvPr/>
          </p:nvSpPr>
          <p:spPr bwMode="auto">
            <a:xfrm>
              <a:off x="8313532" y="3361332"/>
              <a:ext cx="138098" cy="91145"/>
            </a:xfrm>
            <a:custGeom>
              <a:avLst/>
              <a:gdLst>
                <a:gd name="T0" fmla="*/ 50 w 50"/>
                <a:gd name="T1" fmla="*/ 12 h 33"/>
                <a:gd name="T2" fmla="*/ 32 w 50"/>
                <a:gd name="T3" fmla="*/ 12 h 33"/>
                <a:gd name="T4" fmla="*/ 17 w 50"/>
                <a:gd name="T5" fmla="*/ 0 h 33"/>
                <a:gd name="T6" fmla="*/ 0 w 50"/>
                <a:gd name="T7" fmla="*/ 16 h 33"/>
                <a:gd name="T8" fmla="*/ 17 w 50"/>
                <a:gd name="T9" fmla="*/ 33 h 33"/>
                <a:gd name="T10" fmla="*/ 32 w 50"/>
                <a:gd name="T11" fmla="*/ 20 h 33"/>
                <a:gd name="T12" fmla="*/ 50 w 50"/>
                <a:gd name="T13" fmla="*/ 20 h 33"/>
                <a:gd name="T14" fmla="*/ 50 w 50"/>
                <a:gd name="T15" fmla="*/ 12 h 33"/>
                <a:gd name="T16" fmla="*/ 17 w 50"/>
                <a:gd name="T17" fmla="*/ 24 h 33"/>
                <a:gd name="T18" fmla="*/ 9 w 50"/>
                <a:gd name="T19" fmla="*/ 16 h 33"/>
                <a:gd name="T20" fmla="*/ 17 w 50"/>
                <a:gd name="T21" fmla="*/ 8 h 33"/>
                <a:gd name="T22" fmla="*/ 24 w 50"/>
                <a:gd name="T23" fmla="*/ 16 h 33"/>
                <a:gd name="T24" fmla="*/ 17 w 50"/>
                <a:gd name="T25" fmla="*/ 2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33">
                  <a:moveTo>
                    <a:pt x="50" y="12"/>
                  </a:moveTo>
                  <a:cubicBezTo>
                    <a:pt x="32" y="12"/>
                    <a:pt x="32" y="12"/>
                    <a:pt x="32" y="12"/>
                  </a:cubicBezTo>
                  <a:cubicBezTo>
                    <a:pt x="30" y="5"/>
                    <a:pt x="24" y="0"/>
                    <a:pt x="17" y="0"/>
                  </a:cubicBezTo>
                  <a:cubicBezTo>
                    <a:pt x="7" y="0"/>
                    <a:pt x="0" y="7"/>
                    <a:pt x="0" y="16"/>
                  </a:cubicBezTo>
                  <a:cubicBezTo>
                    <a:pt x="0" y="25"/>
                    <a:pt x="7" y="33"/>
                    <a:pt x="17" y="33"/>
                  </a:cubicBezTo>
                  <a:cubicBezTo>
                    <a:pt x="24" y="33"/>
                    <a:pt x="31" y="27"/>
                    <a:pt x="32" y="20"/>
                  </a:cubicBezTo>
                  <a:cubicBezTo>
                    <a:pt x="50" y="20"/>
                    <a:pt x="50" y="20"/>
                    <a:pt x="50" y="20"/>
                  </a:cubicBezTo>
                  <a:lnTo>
                    <a:pt x="50" y="12"/>
                  </a:lnTo>
                  <a:close/>
                  <a:moveTo>
                    <a:pt x="17" y="24"/>
                  </a:moveTo>
                  <a:cubicBezTo>
                    <a:pt x="12" y="24"/>
                    <a:pt x="9" y="20"/>
                    <a:pt x="9" y="16"/>
                  </a:cubicBezTo>
                  <a:cubicBezTo>
                    <a:pt x="9" y="12"/>
                    <a:pt x="12" y="8"/>
                    <a:pt x="17" y="8"/>
                  </a:cubicBezTo>
                  <a:cubicBezTo>
                    <a:pt x="21" y="8"/>
                    <a:pt x="24" y="12"/>
                    <a:pt x="24" y="16"/>
                  </a:cubicBezTo>
                  <a:cubicBezTo>
                    <a:pt x="24" y="20"/>
                    <a:pt x="21" y="24"/>
                    <a:pt x="17" y="24"/>
                  </a:cubicBezTo>
                  <a:close/>
                </a:path>
              </a:pathLst>
            </a:custGeom>
            <a:grpFill/>
            <a:ln>
              <a:noFill/>
            </a:ln>
          </p:spPr>
          <p:txBody>
            <a:bodyPr vert="horz" wrap="square" lIns="91440" tIns="45720" rIns="91440" bIns="45720" numCol="1" anchor="t" anchorCtr="0" compatLnSpc="1"/>
            <a:lstStyle/>
            <a:p>
              <a:endParaRPr lang="en-US"/>
            </a:p>
          </p:txBody>
        </p:sp>
        <p:sp>
          <p:nvSpPr>
            <p:cNvPr id="93" name="Freeform 153"/>
            <p:cNvSpPr>
              <a:spLocks noEditPoints="1"/>
            </p:cNvSpPr>
            <p:nvPr/>
          </p:nvSpPr>
          <p:spPr bwMode="auto">
            <a:xfrm>
              <a:off x="8341151" y="3471810"/>
              <a:ext cx="138098" cy="109097"/>
            </a:xfrm>
            <a:custGeom>
              <a:avLst/>
              <a:gdLst>
                <a:gd name="T0" fmla="*/ 46 w 50"/>
                <a:gd name="T1" fmla="*/ 0 h 40"/>
                <a:gd name="T2" fmla="*/ 30 w 50"/>
                <a:gd name="T3" fmla="*/ 9 h 40"/>
                <a:gd name="T4" fmla="*/ 10 w 50"/>
                <a:gd name="T5" fmla="*/ 6 h 40"/>
                <a:gd name="T6" fmla="*/ 4 w 50"/>
                <a:gd name="T7" fmla="*/ 29 h 40"/>
                <a:gd name="T8" fmla="*/ 27 w 50"/>
                <a:gd name="T9" fmla="*/ 35 h 40"/>
                <a:gd name="T10" fmla="*/ 34 w 50"/>
                <a:gd name="T11" fmla="*/ 16 h 40"/>
                <a:gd name="T12" fmla="*/ 50 w 50"/>
                <a:gd name="T13" fmla="*/ 7 h 40"/>
                <a:gd name="T14" fmla="*/ 46 w 50"/>
                <a:gd name="T15" fmla="*/ 0 h 40"/>
                <a:gd name="T16" fmla="*/ 22 w 50"/>
                <a:gd name="T17" fmla="*/ 27 h 40"/>
                <a:gd name="T18" fmla="*/ 12 w 50"/>
                <a:gd name="T19" fmla="*/ 25 h 40"/>
                <a:gd name="T20" fmla="*/ 15 w 50"/>
                <a:gd name="T21" fmla="*/ 14 h 40"/>
                <a:gd name="T22" fmla="*/ 25 w 50"/>
                <a:gd name="T23" fmla="*/ 17 h 40"/>
                <a:gd name="T24" fmla="*/ 22 w 50"/>
                <a:gd name="T25" fmla="*/ 2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40">
                  <a:moveTo>
                    <a:pt x="46" y="0"/>
                  </a:moveTo>
                  <a:cubicBezTo>
                    <a:pt x="30" y="9"/>
                    <a:pt x="30" y="9"/>
                    <a:pt x="30" y="9"/>
                  </a:cubicBezTo>
                  <a:cubicBezTo>
                    <a:pt x="25" y="4"/>
                    <a:pt x="17" y="3"/>
                    <a:pt x="10" y="6"/>
                  </a:cubicBezTo>
                  <a:cubicBezTo>
                    <a:pt x="2" y="11"/>
                    <a:pt x="0" y="21"/>
                    <a:pt x="4" y="29"/>
                  </a:cubicBezTo>
                  <a:cubicBezTo>
                    <a:pt x="9" y="37"/>
                    <a:pt x="19" y="40"/>
                    <a:pt x="27" y="35"/>
                  </a:cubicBezTo>
                  <a:cubicBezTo>
                    <a:pt x="33" y="31"/>
                    <a:pt x="36" y="24"/>
                    <a:pt x="34" y="16"/>
                  </a:cubicBezTo>
                  <a:cubicBezTo>
                    <a:pt x="50" y="7"/>
                    <a:pt x="50" y="7"/>
                    <a:pt x="50" y="7"/>
                  </a:cubicBezTo>
                  <a:lnTo>
                    <a:pt x="46" y="0"/>
                  </a:lnTo>
                  <a:close/>
                  <a:moveTo>
                    <a:pt x="22" y="27"/>
                  </a:moveTo>
                  <a:cubicBezTo>
                    <a:pt x="19" y="30"/>
                    <a:pt x="14" y="28"/>
                    <a:pt x="12" y="25"/>
                  </a:cubicBezTo>
                  <a:cubicBezTo>
                    <a:pt x="10" y="21"/>
                    <a:pt x="11" y="16"/>
                    <a:pt x="15" y="14"/>
                  </a:cubicBezTo>
                  <a:cubicBezTo>
                    <a:pt x="18" y="12"/>
                    <a:pt x="23" y="13"/>
                    <a:pt x="25" y="17"/>
                  </a:cubicBezTo>
                  <a:cubicBezTo>
                    <a:pt x="27" y="21"/>
                    <a:pt x="26" y="25"/>
                    <a:pt x="22" y="27"/>
                  </a:cubicBezTo>
                  <a:close/>
                </a:path>
              </a:pathLst>
            </a:custGeom>
            <a:grpFill/>
            <a:ln>
              <a:noFill/>
            </a:ln>
          </p:spPr>
          <p:txBody>
            <a:bodyPr vert="horz" wrap="square" lIns="91440" tIns="45720" rIns="91440" bIns="45720" numCol="1" anchor="t" anchorCtr="0" compatLnSpc="1"/>
            <a:lstStyle/>
            <a:p>
              <a:endParaRPr lang="en-US"/>
            </a:p>
          </p:txBody>
        </p:sp>
        <p:sp>
          <p:nvSpPr>
            <p:cNvPr id="94" name="Freeform 154"/>
            <p:cNvSpPr>
              <a:spLocks noEditPoints="1"/>
            </p:cNvSpPr>
            <p:nvPr/>
          </p:nvSpPr>
          <p:spPr bwMode="auto">
            <a:xfrm>
              <a:off x="8429534" y="3531192"/>
              <a:ext cx="109097" cy="138098"/>
            </a:xfrm>
            <a:custGeom>
              <a:avLst/>
              <a:gdLst>
                <a:gd name="T0" fmla="*/ 32 w 40"/>
                <a:gd name="T1" fmla="*/ 0 h 50"/>
                <a:gd name="T2" fmla="*/ 23 w 40"/>
                <a:gd name="T3" fmla="*/ 16 h 50"/>
                <a:gd name="T4" fmla="*/ 5 w 40"/>
                <a:gd name="T5" fmla="*/ 23 h 50"/>
                <a:gd name="T6" fmla="*/ 11 w 40"/>
                <a:gd name="T7" fmla="*/ 46 h 50"/>
                <a:gd name="T8" fmla="*/ 33 w 40"/>
                <a:gd name="T9" fmla="*/ 40 h 50"/>
                <a:gd name="T10" fmla="*/ 31 w 40"/>
                <a:gd name="T11" fmla="*/ 20 h 50"/>
                <a:gd name="T12" fmla="*/ 40 w 40"/>
                <a:gd name="T13" fmla="*/ 4 h 50"/>
                <a:gd name="T14" fmla="*/ 32 w 40"/>
                <a:gd name="T15" fmla="*/ 0 h 50"/>
                <a:gd name="T16" fmla="*/ 26 w 40"/>
                <a:gd name="T17" fmla="*/ 35 h 50"/>
                <a:gd name="T18" fmla="*/ 15 w 40"/>
                <a:gd name="T19" fmla="*/ 38 h 50"/>
                <a:gd name="T20" fmla="*/ 12 w 40"/>
                <a:gd name="T21" fmla="*/ 28 h 50"/>
                <a:gd name="T22" fmla="*/ 23 w 40"/>
                <a:gd name="T23" fmla="*/ 25 h 50"/>
                <a:gd name="T24" fmla="*/ 26 w 40"/>
                <a:gd name="T25" fmla="*/ 3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50">
                  <a:moveTo>
                    <a:pt x="32" y="0"/>
                  </a:moveTo>
                  <a:cubicBezTo>
                    <a:pt x="23" y="16"/>
                    <a:pt x="23" y="16"/>
                    <a:pt x="23" y="16"/>
                  </a:cubicBezTo>
                  <a:cubicBezTo>
                    <a:pt x="16" y="14"/>
                    <a:pt x="9" y="17"/>
                    <a:pt x="5" y="23"/>
                  </a:cubicBezTo>
                  <a:cubicBezTo>
                    <a:pt x="0" y="31"/>
                    <a:pt x="3" y="41"/>
                    <a:pt x="11" y="46"/>
                  </a:cubicBezTo>
                  <a:cubicBezTo>
                    <a:pt x="19" y="50"/>
                    <a:pt x="29" y="48"/>
                    <a:pt x="33" y="40"/>
                  </a:cubicBezTo>
                  <a:cubicBezTo>
                    <a:pt x="37" y="33"/>
                    <a:pt x="36" y="25"/>
                    <a:pt x="31" y="20"/>
                  </a:cubicBezTo>
                  <a:cubicBezTo>
                    <a:pt x="40" y="4"/>
                    <a:pt x="40" y="4"/>
                    <a:pt x="40" y="4"/>
                  </a:cubicBezTo>
                  <a:lnTo>
                    <a:pt x="32" y="0"/>
                  </a:lnTo>
                  <a:close/>
                  <a:moveTo>
                    <a:pt x="26" y="35"/>
                  </a:moveTo>
                  <a:cubicBezTo>
                    <a:pt x="24" y="39"/>
                    <a:pt x="19" y="40"/>
                    <a:pt x="15" y="38"/>
                  </a:cubicBezTo>
                  <a:cubicBezTo>
                    <a:pt x="12" y="36"/>
                    <a:pt x="10" y="31"/>
                    <a:pt x="12" y="28"/>
                  </a:cubicBezTo>
                  <a:cubicBezTo>
                    <a:pt x="15" y="24"/>
                    <a:pt x="19" y="23"/>
                    <a:pt x="23" y="25"/>
                  </a:cubicBezTo>
                  <a:cubicBezTo>
                    <a:pt x="27" y="27"/>
                    <a:pt x="28" y="32"/>
                    <a:pt x="26" y="35"/>
                  </a:cubicBezTo>
                  <a:close/>
                </a:path>
              </a:pathLst>
            </a:custGeom>
            <a:grpFill/>
            <a:ln>
              <a:noFill/>
            </a:ln>
          </p:spPr>
          <p:txBody>
            <a:bodyPr vert="horz" wrap="square" lIns="91440" tIns="45720" rIns="91440" bIns="45720" numCol="1" anchor="t" anchorCtr="0" compatLnSpc="1"/>
            <a:lstStyle/>
            <a:p>
              <a:endParaRPr lang="en-US"/>
            </a:p>
          </p:txBody>
        </p:sp>
        <p:sp>
          <p:nvSpPr>
            <p:cNvPr id="95" name="Freeform 155"/>
            <p:cNvSpPr>
              <a:spLocks noEditPoints="1"/>
            </p:cNvSpPr>
            <p:nvPr/>
          </p:nvSpPr>
          <p:spPr bwMode="auto">
            <a:xfrm>
              <a:off x="8557965" y="3558811"/>
              <a:ext cx="91145" cy="138098"/>
            </a:xfrm>
            <a:custGeom>
              <a:avLst/>
              <a:gdLst>
                <a:gd name="T0" fmla="*/ 12 w 33"/>
                <a:gd name="T1" fmla="*/ 0 h 50"/>
                <a:gd name="T2" fmla="*/ 12 w 33"/>
                <a:gd name="T3" fmla="*/ 18 h 50"/>
                <a:gd name="T4" fmla="*/ 0 w 33"/>
                <a:gd name="T5" fmla="*/ 34 h 50"/>
                <a:gd name="T6" fmla="*/ 17 w 33"/>
                <a:gd name="T7" fmla="*/ 50 h 50"/>
                <a:gd name="T8" fmla="*/ 33 w 33"/>
                <a:gd name="T9" fmla="*/ 34 h 50"/>
                <a:gd name="T10" fmla="*/ 21 w 33"/>
                <a:gd name="T11" fmla="*/ 18 h 50"/>
                <a:gd name="T12" fmla="*/ 21 w 33"/>
                <a:gd name="T13" fmla="*/ 0 h 50"/>
                <a:gd name="T14" fmla="*/ 12 w 33"/>
                <a:gd name="T15" fmla="*/ 0 h 50"/>
                <a:gd name="T16" fmla="*/ 25 w 33"/>
                <a:gd name="T17" fmla="*/ 34 h 50"/>
                <a:gd name="T18" fmla="*/ 17 w 33"/>
                <a:gd name="T19" fmla="*/ 41 h 50"/>
                <a:gd name="T20" fmla="*/ 9 w 33"/>
                <a:gd name="T21" fmla="*/ 34 h 50"/>
                <a:gd name="T22" fmla="*/ 17 w 33"/>
                <a:gd name="T23" fmla="*/ 26 h 50"/>
                <a:gd name="T24" fmla="*/ 25 w 33"/>
                <a:gd name="T25" fmla="*/ 3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50">
                  <a:moveTo>
                    <a:pt x="12" y="0"/>
                  </a:moveTo>
                  <a:cubicBezTo>
                    <a:pt x="12" y="18"/>
                    <a:pt x="12" y="18"/>
                    <a:pt x="12" y="18"/>
                  </a:cubicBezTo>
                  <a:cubicBezTo>
                    <a:pt x="5" y="20"/>
                    <a:pt x="0" y="26"/>
                    <a:pt x="0" y="34"/>
                  </a:cubicBezTo>
                  <a:cubicBezTo>
                    <a:pt x="0" y="43"/>
                    <a:pt x="8" y="50"/>
                    <a:pt x="17" y="50"/>
                  </a:cubicBezTo>
                  <a:cubicBezTo>
                    <a:pt x="26" y="50"/>
                    <a:pt x="33" y="43"/>
                    <a:pt x="33" y="34"/>
                  </a:cubicBezTo>
                  <a:cubicBezTo>
                    <a:pt x="33" y="26"/>
                    <a:pt x="28" y="20"/>
                    <a:pt x="21" y="18"/>
                  </a:cubicBezTo>
                  <a:cubicBezTo>
                    <a:pt x="21" y="0"/>
                    <a:pt x="21" y="0"/>
                    <a:pt x="21" y="0"/>
                  </a:cubicBezTo>
                  <a:lnTo>
                    <a:pt x="12" y="0"/>
                  </a:lnTo>
                  <a:close/>
                  <a:moveTo>
                    <a:pt x="25" y="34"/>
                  </a:moveTo>
                  <a:cubicBezTo>
                    <a:pt x="25" y="38"/>
                    <a:pt x="21" y="41"/>
                    <a:pt x="17" y="41"/>
                  </a:cubicBezTo>
                  <a:cubicBezTo>
                    <a:pt x="13" y="41"/>
                    <a:pt x="9" y="38"/>
                    <a:pt x="9" y="34"/>
                  </a:cubicBezTo>
                  <a:cubicBezTo>
                    <a:pt x="9" y="29"/>
                    <a:pt x="13" y="26"/>
                    <a:pt x="17" y="26"/>
                  </a:cubicBezTo>
                  <a:cubicBezTo>
                    <a:pt x="21" y="26"/>
                    <a:pt x="25" y="29"/>
                    <a:pt x="25" y="34"/>
                  </a:cubicBezTo>
                  <a:close/>
                </a:path>
              </a:pathLst>
            </a:custGeom>
            <a:grpFill/>
            <a:ln>
              <a:noFill/>
            </a:ln>
          </p:spPr>
          <p:txBody>
            <a:bodyPr vert="horz" wrap="square" lIns="91440" tIns="45720" rIns="91440" bIns="45720" numCol="1" anchor="t" anchorCtr="0" compatLnSpc="1"/>
            <a:lstStyle/>
            <a:p>
              <a:endParaRPr lang="en-US"/>
            </a:p>
          </p:txBody>
        </p:sp>
        <p:sp>
          <p:nvSpPr>
            <p:cNvPr id="96" name="Freeform 156"/>
            <p:cNvSpPr>
              <a:spLocks noEditPoints="1"/>
            </p:cNvSpPr>
            <p:nvPr/>
          </p:nvSpPr>
          <p:spPr bwMode="auto">
            <a:xfrm>
              <a:off x="8671205" y="3531192"/>
              <a:ext cx="106335" cy="140860"/>
            </a:xfrm>
            <a:custGeom>
              <a:avLst/>
              <a:gdLst>
                <a:gd name="T0" fmla="*/ 0 w 39"/>
                <a:gd name="T1" fmla="*/ 5 h 51"/>
                <a:gd name="T2" fmla="*/ 9 w 39"/>
                <a:gd name="T3" fmla="*/ 20 h 51"/>
                <a:gd name="T4" fmla="*/ 6 w 39"/>
                <a:gd name="T5" fmla="*/ 40 h 51"/>
                <a:gd name="T6" fmla="*/ 29 w 39"/>
                <a:gd name="T7" fmla="*/ 46 h 51"/>
                <a:gd name="T8" fmla="*/ 35 w 39"/>
                <a:gd name="T9" fmla="*/ 23 h 51"/>
                <a:gd name="T10" fmla="*/ 16 w 39"/>
                <a:gd name="T11" fmla="*/ 16 h 51"/>
                <a:gd name="T12" fmla="*/ 7 w 39"/>
                <a:gd name="T13" fmla="*/ 0 h 51"/>
                <a:gd name="T14" fmla="*/ 0 w 39"/>
                <a:gd name="T15" fmla="*/ 5 h 51"/>
                <a:gd name="T16" fmla="*/ 27 w 39"/>
                <a:gd name="T17" fmla="*/ 28 h 51"/>
                <a:gd name="T18" fmla="*/ 24 w 39"/>
                <a:gd name="T19" fmla="*/ 38 h 51"/>
                <a:gd name="T20" fmla="*/ 14 w 39"/>
                <a:gd name="T21" fmla="*/ 36 h 51"/>
                <a:gd name="T22" fmla="*/ 17 w 39"/>
                <a:gd name="T23" fmla="*/ 25 h 51"/>
                <a:gd name="T24" fmla="*/ 27 w 39"/>
                <a:gd name="T25" fmla="*/ 2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51">
                  <a:moveTo>
                    <a:pt x="0" y="5"/>
                  </a:moveTo>
                  <a:cubicBezTo>
                    <a:pt x="9" y="20"/>
                    <a:pt x="9" y="20"/>
                    <a:pt x="9" y="20"/>
                  </a:cubicBezTo>
                  <a:cubicBezTo>
                    <a:pt x="4" y="25"/>
                    <a:pt x="3" y="33"/>
                    <a:pt x="6" y="40"/>
                  </a:cubicBezTo>
                  <a:cubicBezTo>
                    <a:pt x="11" y="48"/>
                    <a:pt x="21" y="51"/>
                    <a:pt x="29" y="46"/>
                  </a:cubicBezTo>
                  <a:cubicBezTo>
                    <a:pt x="37" y="41"/>
                    <a:pt x="39" y="31"/>
                    <a:pt x="35" y="23"/>
                  </a:cubicBezTo>
                  <a:cubicBezTo>
                    <a:pt x="31" y="17"/>
                    <a:pt x="23" y="14"/>
                    <a:pt x="16" y="16"/>
                  </a:cubicBezTo>
                  <a:cubicBezTo>
                    <a:pt x="7" y="0"/>
                    <a:pt x="7" y="0"/>
                    <a:pt x="7" y="0"/>
                  </a:cubicBezTo>
                  <a:lnTo>
                    <a:pt x="0" y="5"/>
                  </a:lnTo>
                  <a:close/>
                  <a:moveTo>
                    <a:pt x="27" y="28"/>
                  </a:moveTo>
                  <a:cubicBezTo>
                    <a:pt x="29" y="32"/>
                    <a:pt x="28" y="36"/>
                    <a:pt x="24" y="38"/>
                  </a:cubicBezTo>
                  <a:cubicBezTo>
                    <a:pt x="21" y="41"/>
                    <a:pt x="16" y="39"/>
                    <a:pt x="14" y="36"/>
                  </a:cubicBezTo>
                  <a:cubicBezTo>
                    <a:pt x="12" y="32"/>
                    <a:pt x="13" y="27"/>
                    <a:pt x="17" y="25"/>
                  </a:cubicBezTo>
                  <a:cubicBezTo>
                    <a:pt x="20" y="23"/>
                    <a:pt x="25" y="24"/>
                    <a:pt x="27" y="28"/>
                  </a:cubicBezTo>
                  <a:close/>
                </a:path>
              </a:pathLst>
            </a:custGeom>
            <a:grpFill/>
            <a:ln>
              <a:noFill/>
            </a:ln>
          </p:spPr>
          <p:txBody>
            <a:bodyPr vert="horz" wrap="square" lIns="91440" tIns="45720" rIns="91440" bIns="45720" numCol="1" anchor="t" anchorCtr="0" compatLnSpc="1"/>
            <a:lstStyle/>
            <a:p>
              <a:endParaRPr lang="en-US"/>
            </a:p>
          </p:txBody>
        </p:sp>
        <p:sp>
          <p:nvSpPr>
            <p:cNvPr id="97" name="Freeform 157"/>
            <p:cNvSpPr>
              <a:spLocks noEditPoints="1"/>
            </p:cNvSpPr>
            <p:nvPr/>
          </p:nvSpPr>
          <p:spPr bwMode="auto">
            <a:xfrm>
              <a:off x="8730587" y="3471810"/>
              <a:ext cx="138098" cy="109097"/>
            </a:xfrm>
            <a:custGeom>
              <a:avLst/>
              <a:gdLst>
                <a:gd name="T0" fmla="*/ 0 w 50"/>
                <a:gd name="T1" fmla="*/ 8 h 40"/>
                <a:gd name="T2" fmla="*/ 15 w 50"/>
                <a:gd name="T3" fmla="*/ 17 h 40"/>
                <a:gd name="T4" fmla="*/ 23 w 50"/>
                <a:gd name="T5" fmla="*/ 35 h 40"/>
                <a:gd name="T6" fmla="*/ 46 w 50"/>
                <a:gd name="T7" fmla="*/ 29 h 40"/>
                <a:gd name="T8" fmla="*/ 40 w 50"/>
                <a:gd name="T9" fmla="*/ 7 h 40"/>
                <a:gd name="T10" fmla="*/ 20 w 50"/>
                <a:gd name="T11" fmla="*/ 9 h 40"/>
                <a:gd name="T12" fmla="*/ 4 w 50"/>
                <a:gd name="T13" fmla="*/ 0 h 40"/>
                <a:gd name="T14" fmla="*/ 0 w 50"/>
                <a:gd name="T15" fmla="*/ 8 h 40"/>
                <a:gd name="T16" fmla="*/ 35 w 50"/>
                <a:gd name="T17" fmla="*/ 14 h 40"/>
                <a:gd name="T18" fmla="*/ 38 w 50"/>
                <a:gd name="T19" fmla="*/ 25 h 40"/>
                <a:gd name="T20" fmla="*/ 27 w 50"/>
                <a:gd name="T21" fmla="*/ 28 h 40"/>
                <a:gd name="T22" fmla="*/ 25 w 50"/>
                <a:gd name="T23" fmla="*/ 17 h 40"/>
                <a:gd name="T24" fmla="*/ 35 w 50"/>
                <a:gd name="T25"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40">
                  <a:moveTo>
                    <a:pt x="0" y="8"/>
                  </a:moveTo>
                  <a:cubicBezTo>
                    <a:pt x="15" y="17"/>
                    <a:pt x="15" y="17"/>
                    <a:pt x="15" y="17"/>
                  </a:cubicBezTo>
                  <a:cubicBezTo>
                    <a:pt x="14" y="24"/>
                    <a:pt x="17" y="32"/>
                    <a:pt x="23" y="35"/>
                  </a:cubicBezTo>
                  <a:cubicBezTo>
                    <a:pt x="31" y="40"/>
                    <a:pt x="41" y="37"/>
                    <a:pt x="46" y="29"/>
                  </a:cubicBezTo>
                  <a:cubicBezTo>
                    <a:pt x="50" y="21"/>
                    <a:pt x="48" y="11"/>
                    <a:pt x="40" y="7"/>
                  </a:cubicBezTo>
                  <a:cubicBezTo>
                    <a:pt x="33" y="3"/>
                    <a:pt x="25" y="4"/>
                    <a:pt x="20" y="9"/>
                  </a:cubicBezTo>
                  <a:cubicBezTo>
                    <a:pt x="4" y="0"/>
                    <a:pt x="4" y="0"/>
                    <a:pt x="4" y="0"/>
                  </a:cubicBezTo>
                  <a:lnTo>
                    <a:pt x="0" y="8"/>
                  </a:lnTo>
                  <a:close/>
                  <a:moveTo>
                    <a:pt x="35" y="14"/>
                  </a:moveTo>
                  <a:cubicBezTo>
                    <a:pt x="39" y="16"/>
                    <a:pt x="40" y="21"/>
                    <a:pt x="38" y="25"/>
                  </a:cubicBezTo>
                  <a:cubicBezTo>
                    <a:pt x="36" y="29"/>
                    <a:pt x="31" y="30"/>
                    <a:pt x="27" y="28"/>
                  </a:cubicBezTo>
                  <a:cubicBezTo>
                    <a:pt x="24" y="26"/>
                    <a:pt x="23" y="21"/>
                    <a:pt x="25" y="17"/>
                  </a:cubicBezTo>
                  <a:cubicBezTo>
                    <a:pt x="27" y="13"/>
                    <a:pt x="32" y="12"/>
                    <a:pt x="35" y="14"/>
                  </a:cubicBezTo>
                  <a:close/>
                </a:path>
              </a:pathLst>
            </a:custGeom>
            <a:grpFill/>
            <a:ln>
              <a:noFill/>
            </a:ln>
          </p:spPr>
          <p:txBody>
            <a:bodyPr vert="horz" wrap="square" lIns="91440" tIns="45720" rIns="91440" bIns="45720" numCol="1" anchor="t" anchorCtr="0" compatLnSpc="1"/>
            <a:lstStyle/>
            <a:p>
              <a:endParaRPr lang="en-US"/>
            </a:p>
          </p:txBody>
        </p:sp>
        <p:sp>
          <p:nvSpPr>
            <p:cNvPr id="98" name="Freeform 158"/>
            <p:cNvSpPr>
              <a:spLocks noEditPoints="1"/>
            </p:cNvSpPr>
            <p:nvPr/>
          </p:nvSpPr>
          <p:spPr bwMode="auto">
            <a:xfrm>
              <a:off x="8755445" y="3361332"/>
              <a:ext cx="139479" cy="91145"/>
            </a:xfrm>
            <a:custGeom>
              <a:avLst/>
              <a:gdLst>
                <a:gd name="T0" fmla="*/ 0 w 51"/>
                <a:gd name="T1" fmla="*/ 21 h 33"/>
                <a:gd name="T2" fmla="*/ 19 w 51"/>
                <a:gd name="T3" fmla="*/ 21 h 33"/>
                <a:gd name="T4" fmla="*/ 34 w 51"/>
                <a:gd name="T5" fmla="*/ 33 h 33"/>
                <a:gd name="T6" fmla="*/ 51 w 51"/>
                <a:gd name="T7" fmla="*/ 16 h 33"/>
                <a:gd name="T8" fmla="*/ 34 w 51"/>
                <a:gd name="T9" fmla="*/ 0 h 33"/>
                <a:gd name="T10" fmla="*/ 19 w 51"/>
                <a:gd name="T11" fmla="*/ 12 h 33"/>
                <a:gd name="T12" fmla="*/ 0 w 51"/>
                <a:gd name="T13" fmla="*/ 12 h 33"/>
                <a:gd name="T14" fmla="*/ 0 w 51"/>
                <a:gd name="T15" fmla="*/ 21 h 33"/>
                <a:gd name="T16" fmla="*/ 34 w 51"/>
                <a:gd name="T17" fmla="*/ 9 h 33"/>
                <a:gd name="T18" fmla="*/ 42 w 51"/>
                <a:gd name="T19" fmla="*/ 16 h 33"/>
                <a:gd name="T20" fmla="*/ 34 w 51"/>
                <a:gd name="T21" fmla="*/ 24 h 33"/>
                <a:gd name="T22" fmla="*/ 27 w 51"/>
                <a:gd name="T23" fmla="*/ 16 h 33"/>
                <a:gd name="T24" fmla="*/ 34 w 51"/>
                <a:gd name="T25"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33">
                  <a:moveTo>
                    <a:pt x="0" y="21"/>
                  </a:moveTo>
                  <a:cubicBezTo>
                    <a:pt x="19" y="21"/>
                    <a:pt x="19" y="21"/>
                    <a:pt x="19" y="21"/>
                  </a:cubicBezTo>
                  <a:cubicBezTo>
                    <a:pt x="21" y="28"/>
                    <a:pt x="27" y="33"/>
                    <a:pt x="34" y="33"/>
                  </a:cubicBezTo>
                  <a:cubicBezTo>
                    <a:pt x="44" y="33"/>
                    <a:pt x="51" y="25"/>
                    <a:pt x="51" y="16"/>
                  </a:cubicBezTo>
                  <a:cubicBezTo>
                    <a:pt x="51" y="7"/>
                    <a:pt x="44" y="0"/>
                    <a:pt x="34" y="0"/>
                  </a:cubicBezTo>
                  <a:cubicBezTo>
                    <a:pt x="27" y="0"/>
                    <a:pt x="20" y="5"/>
                    <a:pt x="19" y="12"/>
                  </a:cubicBezTo>
                  <a:cubicBezTo>
                    <a:pt x="0" y="12"/>
                    <a:pt x="0" y="12"/>
                    <a:pt x="0" y="12"/>
                  </a:cubicBezTo>
                  <a:lnTo>
                    <a:pt x="0" y="21"/>
                  </a:lnTo>
                  <a:close/>
                  <a:moveTo>
                    <a:pt x="34" y="9"/>
                  </a:moveTo>
                  <a:cubicBezTo>
                    <a:pt x="39" y="9"/>
                    <a:pt x="42" y="12"/>
                    <a:pt x="42" y="16"/>
                  </a:cubicBezTo>
                  <a:cubicBezTo>
                    <a:pt x="42" y="21"/>
                    <a:pt x="39" y="24"/>
                    <a:pt x="34" y="24"/>
                  </a:cubicBezTo>
                  <a:cubicBezTo>
                    <a:pt x="30" y="24"/>
                    <a:pt x="27" y="21"/>
                    <a:pt x="27" y="16"/>
                  </a:cubicBezTo>
                  <a:cubicBezTo>
                    <a:pt x="27" y="12"/>
                    <a:pt x="30" y="9"/>
                    <a:pt x="34" y="9"/>
                  </a:cubicBezTo>
                  <a:close/>
                </a:path>
              </a:pathLst>
            </a:custGeom>
            <a:grpFill/>
            <a:ln>
              <a:noFill/>
            </a:ln>
          </p:spPr>
          <p:txBody>
            <a:bodyPr vert="horz" wrap="square" lIns="91440" tIns="45720" rIns="91440" bIns="45720" numCol="1" anchor="t" anchorCtr="0" compatLnSpc="1"/>
            <a:lstStyle/>
            <a:p>
              <a:endParaRPr lang="en-US"/>
            </a:p>
          </p:txBody>
        </p:sp>
        <p:sp>
          <p:nvSpPr>
            <p:cNvPr id="99" name="Freeform 159"/>
            <p:cNvSpPr>
              <a:spLocks noEditPoints="1"/>
            </p:cNvSpPr>
            <p:nvPr/>
          </p:nvSpPr>
          <p:spPr bwMode="auto">
            <a:xfrm>
              <a:off x="8437820" y="3238425"/>
              <a:ext cx="334197" cy="331435"/>
            </a:xfrm>
            <a:custGeom>
              <a:avLst/>
              <a:gdLst>
                <a:gd name="T0" fmla="*/ 61 w 122"/>
                <a:gd name="T1" fmla="*/ 121 h 121"/>
                <a:gd name="T2" fmla="*/ 0 w 122"/>
                <a:gd name="T3" fmla="*/ 60 h 121"/>
                <a:gd name="T4" fmla="*/ 61 w 122"/>
                <a:gd name="T5" fmla="*/ 0 h 121"/>
                <a:gd name="T6" fmla="*/ 122 w 122"/>
                <a:gd name="T7" fmla="*/ 60 h 121"/>
                <a:gd name="T8" fmla="*/ 61 w 122"/>
                <a:gd name="T9" fmla="*/ 121 h 121"/>
                <a:gd name="T10" fmla="*/ 61 w 122"/>
                <a:gd name="T11" fmla="*/ 8 h 121"/>
                <a:gd name="T12" fmla="*/ 8 w 122"/>
                <a:gd name="T13" fmla="*/ 60 h 121"/>
                <a:gd name="T14" fmla="*/ 61 w 122"/>
                <a:gd name="T15" fmla="*/ 113 h 121"/>
                <a:gd name="T16" fmla="*/ 114 w 122"/>
                <a:gd name="T17" fmla="*/ 60 h 121"/>
                <a:gd name="T18" fmla="*/ 61 w 122"/>
                <a:gd name="T19" fmla="*/ 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21">
                  <a:moveTo>
                    <a:pt x="61" y="121"/>
                  </a:moveTo>
                  <a:cubicBezTo>
                    <a:pt x="28" y="121"/>
                    <a:pt x="0" y="94"/>
                    <a:pt x="0" y="60"/>
                  </a:cubicBezTo>
                  <a:cubicBezTo>
                    <a:pt x="0" y="27"/>
                    <a:pt x="28" y="0"/>
                    <a:pt x="61" y="0"/>
                  </a:cubicBezTo>
                  <a:cubicBezTo>
                    <a:pt x="94" y="0"/>
                    <a:pt x="122" y="27"/>
                    <a:pt x="122" y="60"/>
                  </a:cubicBezTo>
                  <a:cubicBezTo>
                    <a:pt x="122" y="94"/>
                    <a:pt x="94" y="121"/>
                    <a:pt x="61" y="121"/>
                  </a:cubicBezTo>
                  <a:close/>
                  <a:moveTo>
                    <a:pt x="61" y="8"/>
                  </a:moveTo>
                  <a:cubicBezTo>
                    <a:pt x="32" y="8"/>
                    <a:pt x="8" y="31"/>
                    <a:pt x="8" y="60"/>
                  </a:cubicBezTo>
                  <a:cubicBezTo>
                    <a:pt x="8" y="89"/>
                    <a:pt x="32" y="113"/>
                    <a:pt x="61" y="113"/>
                  </a:cubicBezTo>
                  <a:cubicBezTo>
                    <a:pt x="90" y="113"/>
                    <a:pt x="114" y="89"/>
                    <a:pt x="114" y="60"/>
                  </a:cubicBezTo>
                  <a:cubicBezTo>
                    <a:pt x="114" y="31"/>
                    <a:pt x="90" y="8"/>
                    <a:pt x="61" y="8"/>
                  </a:cubicBezTo>
                  <a:close/>
                </a:path>
              </a:pathLst>
            </a:custGeom>
            <a:grpFill/>
            <a:ln>
              <a:noFill/>
            </a:ln>
          </p:spPr>
          <p:txBody>
            <a:bodyPr vert="horz" wrap="square" lIns="91440" tIns="45720" rIns="91440" bIns="45720" numCol="1" anchor="t" anchorCtr="0" compatLnSpc="1"/>
            <a:lstStyle/>
            <a:p>
              <a:endParaRPr lang="en-US"/>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Tm="0">
        <p15:prstTrans prst="origami"/>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5000"/>
                                  </p:iterate>
                                  <p:childTnLst>
                                    <p:set>
                                      <p:cBhvr>
                                        <p:cTn id="6" dur="1" fill="hold">
                                          <p:stCondLst>
                                            <p:cond delay="0"/>
                                          </p:stCondLst>
                                        </p:cTn>
                                        <p:tgtEl>
                                          <p:spTgt spid="12"/>
                                        </p:tgtEl>
                                        <p:attrNameLst>
                                          <p:attrName>style.visibility</p:attrName>
                                        </p:attrNameLst>
                                      </p:cBhvr>
                                      <p:to>
                                        <p:strVal val="visible"/>
                                      </p:to>
                                    </p:set>
                                    <p:anim calcmode="lin" valueType="num">
                                      <p:cBhvr>
                                        <p:cTn id="7" dur="350" fill="hold"/>
                                        <p:tgtEl>
                                          <p:spTgt spid="12"/>
                                        </p:tgtEl>
                                        <p:attrNameLst>
                                          <p:attrName>ppt_w</p:attrName>
                                        </p:attrNameLst>
                                      </p:cBhvr>
                                      <p:tavLst>
                                        <p:tav tm="0">
                                          <p:val>
                                            <p:fltVal val="0"/>
                                          </p:val>
                                        </p:tav>
                                        <p:tav tm="100000">
                                          <p:val>
                                            <p:strVal val="#ppt_w"/>
                                          </p:val>
                                        </p:tav>
                                      </p:tavLst>
                                    </p:anim>
                                    <p:anim calcmode="lin" valueType="num">
                                      <p:cBhvr>
                                        <p:cTn id="8" dur="350" fill="hold"/>
                                        <p:tgtEl>
                                          <p:spTgt spid="12"/>
                                        </p:tgtEl>
                                        <p:attrNameLst>
                                          <p:attrName>ppt_h</p:attrName>
                                        </p:attrNameLst>
                                      </p:cBhvr>
                                      <p:tavLst>
                                        <p:tav tm="0">
                                          <p:val>
                                            <p:fltVal val="0"/>
                                          </p:val>
                                        </p:tav>
                                        <p:tav tm="100000">
                                          <p:val>
                                            <p:strVal val="#ppt_h"/>
                                          </p:val>
                                        </p:tav>
                                      </p:tavLst>
                                    </p:anim>
                                    <p:anim calcmode="lin" valueType="num">
                                      <p:cBhvr>
                                        <p:cTn id="9" dur="350" fill="hold"/>
                                        <p:tgtEl>
                                          <p:spTgt spid="12"/>
                                        </p:tgtEl>
                                        <p:attrNameLst>
                                          <p:attrName>style.rotation</p:attrName>
                                        </p:attrNameLst>
                                      </p:cBhvr>
                                      <p:tavLst>
                                        <p:tav tm="0">
                                          <p:val>
                                            <p:fltVal val="90"/>
                                          </p:val>
                                        </p:tav>
                                        <p:tav tm="100000">
                                          <p:val>
                                            <p:fltVal val="0"/>
                                          </p:val>
                                        </p:tav>
                                      </p:tavLst>
                                    </p:anim>
                                    <p:animEffect transition="in" filter="fade">
                                      <p:cBhvr>
                                        <p:cTn id="10" dur="350"/>
                                        <p:tgtEl>
                                          <p:spTgt spid="12"/>
                                        </p:tgtEl>
                                      </p:cBhvr>
                                    </p:animEffect>
                                  </p:childTnLst>
                                </p:cTn>
                              </p:par>
                            </p:childTnLst>
                          </p:cTn>
                        </p:par>
                        <p:par>
                          <p:cTn id="11" fill="hold">
                            <p:stCondLst>
                              <p:cond delay="839"/>
                            </p:stCondLst>
                            <p:childTnLst>
                              <p:par>
                                <p:cTn id="12" presetID="31" presetClass="entr" presetSubtype="0" fill="hold" grpId="0" nodeType="afterEffect">
                                  <p:stCondLst>
                                    <p:cond delay="0"/>
                                  </p:stCondLst>
                                  <p:iterate type="lt">
                                    <p:tmPct val="5000"/>
                                  </p:iterate>
                                  <p:childTnLst>
                                    <p:set>
                                      <p:cBhvr>
                                        <p:cTn id="13" dur="1" fill="hold">
                                          <p:stCondLst>
                                            <p:cond delay="0"/>
                                          </p:stCondLst>
                                        </p:cTn>
                                        <p:tgtEl>
                                          <p:spTgt spid="14"/>
                                        </p:tgtEl>
                                        <p:attrNameLst>
                                          <p:attrName>style.visibility</p:attrName>
                                        </p:attrNameLst>
                                      </p:cBhvr>
                                      <p:to>
                                        <p:strVal val="visible"/>
                                      </p:to>
                                    </p:set>
                                    <p:anim calcmode="lin" valueType="num">
                                      <p:cBhvr>
                                        <p:cTn id="14" dur="350" fill="hold"/>
                                        <p:tgtEl>
                                          <p:spTgt spid="14"/>
                                        </p:tgtEl>
                                        <p:attrNameLst>
                                          <p:attrName>ppt_w</p:attrName>
                                        </p:attrNameLst>
                                      </p:cBhvr>
                                      <p:tavLst>
                                        <p:tav tm="0">
                                          <p:val>
                                            <p:fltVal val="0"/>
                                          </p:val>
                                        </p:tav>
                                        <p:tav tm="100000">
                                          <p:val>
                                            <p:strVal val="#ppt_w"/>
                                          </p:val>
                                        </p:tav>
                                      </p:tavLst>
                                    </p:anim>
                                    <p:anim calcmode="lin" valueType="num">
                                      <p:cBhvr>
                                        <p:cTn id="15" dur="350" fill="hold"/>
                                        <p:tgtEl>
                                          <p:spTgt spid="14"/>
                                        </p:tgtEl>
                                        <p:attrNameLst>
                                          <p:attrName>ppt_h</p:attrName>
                                        </p:attrNameLst>
                                      </p:cBhvr>
                                      <p:tavLst>
                                        <p:tav tm="0">
                                          <p:val>
                                            <p:fltVal val="0"/>
                                          </p:val>
                                        </p:tav>
                                        <p:tav tm="100000">
                                          <p:val>
                                            <p:strVal val="#ppt_h"/>
                                          </p:val>
                                        </p:tav>
                                      </p:tavLst>
                                    </p:anim>
                                    <p:anim calcmode="lin" valueType="num">
                                      <p:cBhvr>
                                        <p:cTn id="16" dur="350" fill="hold"/>
                                        <p:tgtEl>
                                          <p:spTgt spid="14"/>
                                        </p:tgtEl>
                                        <p:attrNameLst>
                                          <p:attrName>style.rotation</p:attrName>
                                        </p:attrNameLst>
                                      </p:cBhvr>
                                      <p:tavLst>
                                        <p:tav tm="0">
                                          <p:val>
                                            <p:fltVal val="90"/>
                                          </p:val>
                                        </p:tav>
                                        <p:tav tm="100000">
                                          <p:val>
                                            <p:fltVal val="0"/>
                                          </p:val>
                                        </p:tav>
                                      </p:tavLst>
                                    </p:anim>
                                    <p:animEffect transition="in" filter="fade">
                                      <p:cBhvr>
                                        <p:cTn id="17" dur="350"/>
                                        <p:tgtEl>
                                          <p:spTgt spid="14"/>
                                        </p:tgtEl>
                                      </p:cBhvr>
                                    </p:animEffect>
                                  </p:childTnLst>
                                </p:cTn>
                              </p:par>
                            </p:childTnLst>
                          </p:cTn>
                        </p:par>
                        <p:par>
                          <p:cTn id="18" fill="hold">
                            <p:stCondLst>
                              <p:cond delay="1644"/>
                            </p:stCondLst>
                            <p:childTnLst>
                              <p:par>
                                <p:cTn id="19" presetID="31" presetClass="entr" presetSubtype="0" fill="hold" grpId="0" nodeType="afterEffect">
                                  <p:stCondLst>
                                    <p:cond delay="0"/>
                                  </p:stCondLst>
                                  <p:iterate type="lt">
                                    <p:tmPct val="5000"/>
                                  </p:iterate>
                                  <p:childTnLst>
                                    <p:set>
                                      <p:cBhvr>
                                        <p:cTn id="20" dur="1" fill="hold">
                                          <p:stCondLst>
                                            <p:cond delay="0"/>
                                          </p:stCondLst>
                                        </p:cTn>
                                        <p:tgtEl>
                                          <p:spTgt spid="15"/>
                                        </p:tgtEl>
                                        <p:attrNameLst>
                                          <p:attrName>style.visibility</p:attrName>
                                        </p:attrNameLst>
                                      </p:cBhvr>
                                      <p:to>
                                        <p:strVal val="visible"/>
                                      </p:to>
                                    </p:set>
                                    <p:anim calcmode="lin" valueType="num">
                                      <p:cBhvr>
                                        <p:cTn id="21" dur="350" fill="hold"/>
                                        <p:tgtEl>
                                          <p:spTgt spid="15"/>
                                        </p:tgtEl>
                                        <p:attrNameLst>
                                          <p:attrName>ppt_w</p:attrName>
                                        </p:attrNameLst>
                                      </p:cBhvr>
                                      <p:tavLst>
                                        <p:tav tm="0">
                                          <p:val>
                                            <p:fltVal val="0"/>
                                          </p:val>
                                        </p:tav>
                                        <p:tav tm="100000">
                                          <p:val>
                                            <p:strVal val="#ppt_w"/>
                                          </p:val>
                                        </p:tav>
                                      </p:tavLst>
                                    </p:anim>
                                    <p:anim calcmode="lin" valueType="num">
                                      <p:cBhvr>
                                        <p:cTn id="22" dur="350" fill="hold"/>
                                        <p:tgtEl>
                                          <p:spTgt spid="15"/>
                                        </p:tgtEl>
                                        <p:attrNameLst>
                                          <p:attrName>ppt_h</p:attrName>
                                        </p:attrNameLst>
                                      </p:cBhvr>
                                      <p:tavLst>
                                        <p:tav tm="0">
                                          <p:val>
                                            <p:fltVal val="0"/>
                                          </p:val>
                                        </p:tav>
                                        <p:tav tm="100000">
                                          <p:val>
                                            <p:strVal val="#ppt_h"/>
                                          </p:val>
                                        </p:tav>
                                      </p:tavLst>
                                    </p:anim>
                                    <p:anim calcmode="lin" valueType="num">
                                      <p:cBhvr>
                                        <p:cTn id="23" dur="350" fill="hold"/>
                                        <p:tgtEl>
                                          <p:spTgt spid="15"/>
                                        </p:tgtEl>
                                        <p:attrNameLst>
                                          <p:attrName>style.rotation</p:attrName>
                                        </p:attrNameLst>
                                      </p:cBhvr>
                                      <p:tavLst>
                                        <p:tav tm="0">
                                          <p:val>
                                            <p:fltVal val="90"/>
                                          </p:val>
                                        </p:tav>
                                        <p:tav tm="100000">
                                          <p:val>
                                            <p:fltVal val="0"/>
                                          </p:val>
                                        </p:tav>
                                      </p:tavLst>
                                    </p:anim>
                                    <p:animEffect transition="in" filter="fade">
                                      <p:cBhvr>
                                        <p:cTn id="24" dur="350"/>
                                        <p:tgtEl>
                                          <p:spTgt spid="15"/>
                                        </p:tgtEl>
                                      </p:cBhvr>
                                    </p:animEffect>
                                  </p:childTnLst>
                                </p:cTn>
                              </p:par>
                            </p:childTnLst>
                          </p:cTn>
                        </p:par>
                        <p:par>
                          <p:cTn id="25" fill="hold">
                            <p:stCondLst>
                              <p:cond delay="2519"/>
                            </p:stCondLst>
                            <p:childTnLst>
                              <p:par>
                                <p:cTn id="26" presetID="31" presetClass="entr" presetSubtype="0" fill="hold" grpId="0" nodeType="afterEffect">
                                  <p:stCondLst>
                                    <p:cond delay="0"/>
                                  </p:stCondLst>
                                  <p:iterate type="lt">
                                    <p:tmPct val="5000"/>
                                  </p:iterate>
                                  <p:childTnLst>
                                    <p:set>
                                      <p:cBhvr>
                                        <p:cTn id="27" dur="1" fill="hold">
                                          <p:stCondLst>
                                            <p:cond delay="0"/>
                                          </p:stCondLst>
                                        </p:cTn>
                                        <p:tgtEl>
                                          <p:spTgt spid="16"/>
                                        </p:tgtEl>
                                        <p:attrNameLst>
                                          <p:attrName>style.visibility</p:attrName>
                                        </p:attrNameLst>
                                      </p:cBhvr>
                                      <p:to>
                                        <p:strVal val="visible"/>
                                      </p:to>
                                    </p:set>
                                    <p:anim calcmode="lin" valueType="num">
                                      <p:cBhvr>
                                        <p:cTn id="28" dur="350" fill="hold"/>
                                        <p:tgtEl>
                                          <p:spTgt spid="16"/>
                                        </p:tgtEl>
                                        <p:attrNameLst>
                                          <p:attrName>ppt_w</p:attrName>
                                        </p:attrNameLst>
                                      </p:cBhvr>
                                      <p:tavLst>
                                        <p:tav tm="0">
                                          <p:val>
                                            <p:fltVal val="0"/>
                                          </p:val>
                                        </p:tav>
                                        <p:tav tm="100000">
                                          <p:val>
                                            <p:strVal val="#ppt_w"/>
                                          </p:val>
                                        </p:tav>
                                      </p:tavLst>
                                    </p:anim>
                                    <p:anim calcmode="lin" valueType="num">
                                      <p:cBhvr>
                                        <p:cTn id="29" dur="350" fill="hold"/>
                                        <p:tgtEl>
                                          <p:spTgt spid="16"/>
                                        </p:tgtEl>
                                        <p:attrNameLst>
                                          <p:attrName>ppt_h</p:attrName>
                                        </p:attrNameLst>
                                      </p:cBhvr>
                                      <p:tavLst>
                                        <p:tav tm="0">
                                          <p:val>
                                            <p:fltVal val="0"/>
                                          </p:val>
                                        </p:tav>
                                        <p:tav tm="100000">
                                          <p:val>
                                            <p:strVal val="#ppt_h"/>
                                          </p:val>
                                        </p:tav>
                                      </p:tavLst>
                                    </p:anim>
                                    <p:anim calcmode="lin" valueType="num">
                                      <p:cBhvr>
                                        <p:cTn id="30" dur="350" fill="hold"/>
                                        <p:tgtEl>
                                          <p:spTgt spid="16"/>
                                        </p:tgtEl>
                                        <p:attrNameLst>
                                          <p:attrName>style.rotation</p:attrName>
                                        </p:attrNameLst>
                                      </p:cBhvr>
                                      <p:tavLst>
                                        <p:tav tm="0">
                                          <p:val>
                                            <p:fltVal val="90"/>
                                          </p:val>
                                        </p:tav>
                                        <p:tav tm="100000">
                                          <p:val>
                                            <p:fltVal val="0"/>
                                          </p:val>
                                        </p:tav>
                                      </p:tavLst>
                                    </p:anim>
                                    <p:animEffect transition="in" filter="fade">
                                      <p:cBhvr>
                                        <p:cTn id="31"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左右箭头 2"/>
          <p:cNvSpPr/>
          <p:nvPr/>
        </p:nvSpPr>
        <p:spPr>
          <a:xfrm>
            <a:off x="824736" y="3860914"/>
            <a:ext cx="10542528" cy="626070"/>
          </a:xfrm>
          <a:prstGeom prst="leftRightArrow">
            <a:avLst>
              <a:gd name="adj1" fmla="val 64605"/>
              <a:gd name="adj2" fmla="val 6217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4392927" y="1594286"/>
            <a:ext cx="3406147" cy="6491571"/>
            <a:chOff x="1108703" y="1329917"/>
            <a:chExt cx="3406147" cy="6491571"/>
          </a:xfrm>
        </p:grpSpPr>
        <p:sp>
          <p:nvSpPr>
            <p:cNvPr id="38" name="Freeform 6"/>
            <p:cNvSpPr/>
            <p:nvPr/>
          </p:nvSpPr>
          <p:spPr bwMode="auto">
            <a:xfrm>
              <a:off x="1166029" y="1388547"/>
              <a:ext cx="3315378" cy="6402542"/>
            </a:xfrm>
            <a:custGeom>
              <a:avLst/>
              <a:gdLst>
                <a:gd name="T0" fmla="*/ 155 w 1172"/>
                <a:gd name="T1" fmla="*/ 2493 h 2493"/>
                <a:gd name="T2" fmla="*/ 0 w 1172"/>
                <a:gd name="T3" fmla="*/ 2337 h 2493"/>
                <a:gd name="T4" fmla="*/ 0 w 1172"/>
                <a:gd name="T5" fmla="*/ 156 h 2493"/>
                <a:gd name="T6" fmla="*/ 155 w 1172"/>
                <a:gd name="T7" fmla="*/ 0 h 2493"/>
                <a:gd name="T8" fmla="*/ 1016 w 1172"/>
                <a:gd name="T9" fmla="*/ 0 h 2493"/>
                <a:gd name="T10" fmla="*/ 1172 w 1172"/>
                <a:gd name="T11" fmla="*/ 156 h 2493"/>
                <a:gd name="T12" fmla="*/ 1172 w 1172"/>
                <a:gd name="T13" fmla="*/ 2337 h 2493"/>
                <a:gd name="T14" fmla="*/ 1016 w 1172"/>
                <a:gd name="T15" fmla="*/ 2493 h 2493"/>
                <a:gd name="T16" fmla="*/ 155 w 1172"/>
                <a:gd name="T17" fmla="*/ 2493 h 2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2" h="2493">
                  <a:moveTo>
                    <a:pt x="155" y="2493"/>
                  </a:moveTo>
                  <a:cubicBezTo>
                    <a:pt x="69" y="2493"/>
                    <a:pt x="0" y="2423"/>
                    <a:pt x="0" y="2337"/>
                  </a:cubicBezTo>
                  <a:cubicBezTo>
                    <a:pt x="0" y="156"/>
                    <a:pt x="0" y="156"/>
                    <a:pt x="0" y="156"/>
                  </a:cubicBezTo>
                  <a:cubicBezTo>
                    <a:pt x="0" y="65"/>
                    <a:pt x="65" y="0"/>
                    <a:pt x="155" y="0"/>
                  </a:cubicBezTo>
                  <a:cubicBezTo>
                    <a:pt x="1016" y="0"/>
                    <a:pt x="1016" y="0"/>
                    <a:pt x="1016" y="0"/>
                  </a:cubicBezTo>
                  <a:cubicBezTo>
                    <a:pt x="1105" y="0"/>
                    <a:pt x="1172" y="67"/>
                    <a:pt x="1172" y="156"/>
                  </a:cubicBezTo>
                  <a:cubicBezTo>
                    <a:pt x="1172" y="2337"/>
                    <a:pt x="1172" y="2337"/>
                    <a:pt x="1172" y="2337"/>
                  </a:cubicBezTo>
                  <a:cubicBezTo>
                    <a:pt x="1172" y="2423"/>
                    <a:pt x="1102" y="2493"/>
                    <a:pt x="1016" y="2493"/>
                  </a:cubicBezTo>
                  <a:lnTo>
                    <a:pt x="155" y="2493"/>
                  </a:lnTo>
                  <a:close/>
                </a:path>
              </a:pathLst>
            </a:custGeom>
            <a:solidFill>
              <a:schemeClr val="tx1">
                <a:lumMod val="95000"/>
                <a:lumOff val="5000"/>
              </a:schemeClr>
            </a:solidFill>
            <a:ln>
              <a:noFill/>
            </a:ln>
          </p:spPr>
          <p:txBody>
            <a:bodyPr/>
            <a:lstStyle/>
            <a:p>
              <a:pPr eaLnBrk="1" fontAlgn="auto" hangingPunct="1">
                <a:spcBef>
                  <a:spcPts val="0"/>
                </a:spcBef>
                <a:spcAft>
                  <a:spcPts val="0"/>
                </a:spcAft>
                <a:defRPr/>
              </a:pPr>
              <a:endParaRPr lang="id-ID">
                <a:latin typeface="+mn-lt"/>
              </a:endParaRPr>
            </a:p>
          </p:txBody>
        </p:sp>
        <p:sp>
          <p:nvSpPr>
            <p:cNvPr id="39" name="Oval 8"/>
            <p:cNvSpPr>
              <a:spLocks noChangeArrowheads="1"/>
            </p:cNvSpPr>
            <p:nvPr/>
          </p:nvSpPr>
          <p:spPr bwMode="auto">
            <a:xfrm>
              <a:off x="2604779" y="7130163"/>
              <a:ext cx="437881" cy="436984"/>
            </a:xfrm>
            <a:prstGeom prst="ellipse">
              <a:avLst/>
            </a:prstGeom>
            <a:solidFill>
              <a:schemeClr val="tx1">
                <a:lumMod val="65000"/>
                <a:lumOff val="35000"/>
              </a:schemeClr>
            </a:solidFill>
            <a:ln>
              <a:noFill/>
            </a:ln>
          </p:spPr>
          <p:txBody>
            <a:bodyPr/>
            <a:lstStyle/>
            <a:p>
              <a:pPr eaLnBrk="1" fontAlgn="auto" hangingPunct="1">
                <a:spcBef>
                  <a:spcPts val="0"/>
                </a:spcBef>
                <a:spcAft>
                  <a:spcPts val="0"/>
                </a:spcAft>
                <a:defRPr/>
              </a:pPr>
              <a:endParaRPr lang="id-ID">
                <a:latin typeface="+mn-lt"/>
              </a:endParaRPr>
            </a:p>
          </p:txBody>
        </p:sp>
        <p:sp>
          <p:nvSpPr>
            <p:cNvPr id="40" name="Freeform 9"/>
            <p:cNvSpPr>
              <a:spLocks noEditPoints="1"/>
            </p:cNvSpPr>
            <p:nvPr/>
          </p:nvSpPr>
          <p:spPr bwMode="auto">
            <a:xfrm>
              <a:off x="2543602" y="7069079"/>
              <a:ext cx="560236" cy="560235"/>
            </a:xfrm>
            <a:custGeom>
              <a:avLst/>
              <a:gdLst>
                <a:gd name="T0" fmla="*/ 109 w 218"/>
                <a:gd name="T1" fmla="*/ 12 h 218"/>
                <a:gd name="T2" fmla="*/ 206 w 218"/>
                <a:gd name="T3" fmla="*/ 109 h 218"/>
                <a:gd name="T4" fmla="*/ 109 w 218"/>
                <a:gd name="T5" fmla="*/ 206 h 218"/>
                <a:gd name="T6" fmla="*/ 12 w 218"/>
                <a:gd name="T7" fmla="*/ 109 h 218"/>
                <a:gd name="T8" fmla="*/ 109 w 218"/>
                <a:gd name="T9" fmla="*/ 12 h 218"/>
                <a:gd name="T10" fmla="*/ 109 w 218"/>
                <a:gd name="T11" fmla="*/ 0 h 218"/>
                <a:gd name="T12" fmla="*/ 0 w 218"/>
                <a:gd name="T13" fmla="*/ 109 h 218"/>
                <a:gd name="T14" fmla="*/ 109 w 218"/>
                <a:gd name="T15" fmla="*/ 218 h 218"/>
                <a:gd name="T16" fmla="*/ 218 w 218"/>
                <a:gd name="T17" fmla="*/ 109 h 218"/>
                <a:gd name="T18" fmla="*/ 109 w 218"/>
                <a:gd name="T19"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8" h="218">
                  <a:moveTo>
                    <a:pt x="109" y="12"/>
                  </a:moveTo>
                  <a:cubicBezTo>
                    <a:pt x="162" y="12"/>
                    <a:pt x="206" y="55"/>
                    <a:pt x="206" y="109"/>
                  </a:cubicBezTo>
                  <a:cubicBezTo>
                    <a:pt x="206" y="162"/>
                    <a:pt x="162" y="206"/>
                    <a:pt x="109" y="206"/>
                  </a:cubicBezTo>
                  <a:cubicBezTo>
                    <a:pt x="55" y="206"/>
                    <a:pt x="12" y="162"/>
                    <a:pt x="12" y="109"/>
                  </a:cubicBezTo>
                  <a:cubicBezTo>
                    <a:pt x="12" y="55"/>
                    <a:pt x="55" y="12"/>
                    <a:pt x="109" y="12"/>
                  </a:cubicBezTo>
                  <a:moveTo>
                    <a:pt x="109" y="0"/>
                  </a:moveTo>
                  <a:cubicBezTo>
                    <a:pt x="49" y="0"/>
                    <a:pt x="0" y="48"/>
                    <a:pt x="0" y="109"/>
                  </a:cubicBezTo>
                  <a:cubicBezTo>
                    <a:pt x="0" y="169"/>
                    <a:pt x="49" y="218"/>
                    <a:pt x="109" y="218"/>
                  </a:cubicBezTo>
                  <a:cubicBezTo>
                    <a:pt x="169" y="218"/>
                    <a:pt x="218" y="169"/>
                    <a:pt x="218" y="109"/>
                  </a:cubicBezTo>
                  <a:cubicBezTo>
                    <a:pt x="218" y="48"/>
                    <a:pt x="169" y="0"/>
                    <a:pt x="109" y="0"/>
                  </a:cubicBezTo>
                  <a:close/>
                </a:path>
              </a:pathLst>
            </a:custGeom>
            <a:solidFill>
              <a:srgbClr val="CFCECE"/>
            </a:solidFill>
            <a:ln w="19050">
              <a:solidFill>
                <a:schemeClr val="tx1"/>
              </a:solidFill>
            </a:ln>
          </p:spPr>
          <p:txBody>
            <a:bodyPr/>
            <a:lstStyle/>
            <a:p>
              <a:pPr eaLnBrk="1" fontAlgn="auto" hangingPunct="1">
                <a:spcBef>
                  <a:spcPts val="0"/>
                </a:spcBef>
                <a:spcAft>
                  <a:spcPts val="0"/>
                </a:spcAft>
                <a:defRPr/>
              </a:pPr>
              <a:endParaRPr lang="id-ID">
                <a:latin typeface="+mn-lt"/>
              </a:endParaRPr>
            </a:p>
          </p:txBody>
        </p:sp>
        <p:grpSp>
          <p:nvGrpSpPr>
            <p:cNvPr id="41" name="组合 40"/>
            <p:cNvGrpSpPr/>
            <p:nvPr/>
          </p:nvGrpSpPr>
          <p:grpSpPr>
            <a:xfrm>
              <a:off x="1108703" y="1329917"/>
              <a:ext cx="3406147" cy="6491571"/>
              <a:chOff x="1108703" y="1329917"/>
              <a:chExt cx="3406147" cy="6491571"/>
            </a:xfrm>
          </p:grpSpPr>
          <p:sp>
            <p:nvSpPr>
              <p:cNvPr id="45" name="Freeform 10"/>
              <p:cNvSpPr/>
              <p:nvPr/>
            </p:nvSpPr>
            <p:spPr bwMode="auto">
              <a:xfrm>
                <a:off x="1108703" y="2240843"/>
                <a:ext cx="48968" cy="298574"/>
              </a:xfrm>
              <a:custGeom>
                <a:avLst/>
                <a:gdLst>
                  <a:gd name="T0" fmla="*/ 17 w 17"/>
                  <a:gd name="T1" fmla="*/ 110 h 116"/>
                  <a:gd name="T2" fmla="*/ 11 w 17"/>
                  <a:gd name="T3" fmla="*/ 116 h 116"/>
                  <a:gd name="T4" fmla="*/ 6 w 17"/>
                  <a:gd name="T5" fmla="*/ 116 h 116"/>
                  <a:gd name="T6" fmla="*/ 0 w 17"/>
                  <a:gd name="T7" fmla="*/ 110 h 116"/>
                  <a:gd name="T8" fmla="*/ 0 w 17"/>
                  <a:gd name="T9" fmla="*/ 6 h 116"/>
                  <a:gd name="T10" fmla="*/ 6 w 17"/>
                  <a:gd name="T11" fmla="*/ 0 h 116"/>
                  <a:gd name="T12" fmla="*/ 11 w 17"/>
                  <a:gd name="T13" fmla="*/ 0 h 116"/>
                  <a:gd name="T14" fmla="*/ 17 w 17"/>
                  <a:gd name="T15" fmla="*/ 6 h 116"/>
                  <a:gd name="T16" fmla="*/ 17 w 17"/>
                  <a:gd name="T17" fmla="*/ 11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6">
                    <a:moveTo>
                      <a:pt x="17" y="110"/>
                    </a:moveTo>
                    <a:cubicBezTo>
                      <a:pt x="17" y="113"/>
                      <a:pt x="14" y="116"/>
                      <a:pt x="11" y="116"/>
                    </a:cubicBezTo>
                    <a:cubicBezTo>
                      <a:pt x="6" y="116"/>
                      <a:pt x="6" y="116"/>
                      <a:pt x="6" y="116"/>
                    </a:cubicBezTo>
                    <a:cubicBezTo>
                      <a:pt x="3" y="116"/>
                      <a:pt x="0" y="113"/>
                      <a:pt x="0" y="110"/>
                    </a:cubicBezTo>
                    <a:cubicBezTo>
                      <a:pt x="0" y="6"/>
                      <a:pt x="0" y="6"/>
                      <a:pt x="0" y="6"/>
                    </a:cubicBezTo>
                    <a:cubicBezTo>
                      <a:pt x="0" y="2"/>
                      <a:pt x="3" y="0"/>
                      <a:pt x="6" y="0"/>
                    </a:cubicBezTo>
                    <a:cubicBezTo>
                      <a:pt x="11" y="0"/>
                      <a:pt x="11" y="0"/>
                      <a:pt x="11" y="0"/>
                    </a:cubicBezTo>
                    <a:cubicBezTo>
                      <a:pt x="14" y="0"/>
                      <a:pt x="17" y="2"/>
                      <a:pt x="17" y="6"/>
                    </a:cubicBezTo>
                    <a:lnTo>
                      <a:pt x="17" y="110"/>
                    </a:lnTo>
                    <a:close/>
                  </a:path>
                </a:pathLst>
              </a:custGeom>
              <a:solidFill>
                <a:schemeClr val="bg1">
                  <a:lumMod val="50000"/>
                </a:schemeClr>
              </a:solidFill>
              <a:ln>
                <a:noFill/>
              </a:ln>
            </p:spPr>
            <p:txBody>
              <a:bodyPr/>
              <a:lstStyle/>
              <a:p>
                <a:pPr eaLnBrk="1" fontAlgn="auto" hangingPunct="1">
                  <a:spcBef>
                    <a:spcPts val="0"/>
                  </a:spcBef>
                  <a:spcAft>
                    <a:spcPts val="0"/>
                  </a:spcAft>
                  <a:defRPr/>
                </a:pPr>
                <a:endParaRPr lang="id-ID">
                  <a:latin typeface="+mn-lt"/>
                </a:endParaRPr>
              </a:p>
            </p:txBody>
          </p:sp>
          <p:sp>
            <p:nvSpPr>
              <p:cNvPr id="46" name="Freeform 11"/>
              <p:cNvSpPr/>
              <p:nvPr/>
            </p:nvSpPr>
            <p:spPr bwMode="auto">
              <a:xfrm>
                <a:off x="1108703" y="2857537"/>
                <a:ext cx="53744" cy="223660"/>
              </a:xfrm>
              <a:custGeom>
                <a:avLst/>
                <a:gdLst>
                  <a:gd name="T0" fmla="*/ 19 w 19"/>
                  <a:gd name="T1" fmla="*/ 81 h 87"/>
                  <a:gd name="T2" fmla="*/ 14 w 19"/>
                  <a:gd name="T3" fmla="*/ 87 h 87"/>
                  <a:gd name="T4" fmla="*/ 6 w 19"/>
                  <a:gd name="T5" fmla="*/ 87 h 87"/>
                  <a:gd name="T6" fmla="*/ 0 w 19"/>
                  <a:gd name="T7" fmla="*/ 81 h 87"/>
                  <a:gd name="T8" fmla="*/ 0 w 19"/>
                  <a:gd name="T9" fmla="*/ 6 h 87"/>
                  <a:gd name="T10" fmla="*/ 6 w 19"/>
                  <a:gd name="T11" fmla="*/ 0 h 87"/>
                  <a:gd name="T12" fmla="*/ 14 w 19"/>
                  <a:gd name="T13" fmla="*/ 0 h 87"/>
                  <a:gd name="T14" fmla="*/ 19 w 19"/>
                  <a:gd name="T15" fmla="*/ 6 h 87"/>
                  <a:gd name="T16" fmla="*/ 19 w 19"/>
                  <a:gd name="T17" fmla="*/ 8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87">
                    <a:moveTo>
                      <a:pt x="19" y="81"/>
                    </a:moveTo>
                    <a:cubicBezTo>
                      <a:pt x="19" y="84"/>
                      <a:pt x="17" y="87"/>
                      <a:pt x="14" y="87"/>
                    </a:cubicBezTo>
                    <a:cubicBezTo>
                      <a:pt x="6" y="87"/>
                      <a:pt x="6" y="87"/>
                      <a:pt x="6" y="87"/>
                    </a:cubicBezTo>
                    <a:cubicBezTo>
                      <a:pt x="3" y="87"/>
                      <a:pt x="0" y="84"/>
                      <a:pt x="0" y="81"/>
                    </a:cubicBezTo>
                    <a:cubicBezTo>
                      <a:pt x="0" y="6"/>
                      <a:pt x="0" y="6"/>
                      <a:pt x="0" y="6"/>
                    </a:cubicBezTo>
                    <a:cubicBezTo>
                      <a:pt x="0" y="2"/>
                      <a:pt x="3" y="0"/>
                      <a:pt x="6" y="0"/>
                    </a:cubicBezTo>
                    <a:cubicBezTo>
                      <a:pt x="14" y="0"/>
                      <a:pt x="14" y="0"/>
                      <a:pt x="14" y="0"/>
                    </a:cubicBezTo>
                    <a:cubicBezTo>
                      <a:pt x="17" y="0"/>
                      <a:pt x="19" y="2"/>
                      <a:pt x="19" y="6"/>
                    </a:cubicBezTo>
                    <a:lnTo>
                      <a:pt x="19" y="81"/>
                    </a:lnTo>
                    <a:close/>
                  </a:path>
                </a:pathLst>
              </a:custGeom>
              <a:solidFill>
                <a:schemeClr val="bg1">
                  <a:lumMod val="50000"/>
                </a:schemeClr>
              </a:solidFill>
              <a:ln>
                <a:noFill/>
              </a:ln>
            </p:spPr>
            <p:txBody>
              <a:bodyPr/>
              <a:lstStyle/>
              <a:p>
                <a:pPr eaLnBrk="1" fontAlgn="auto" hangingPunct="1">
                  <a:spcBef>
                    <a:spcPts val="0"/>
                  </a:spcBef>
                  <a:spcAft>
                    <a:spcPts val="0"/>
                  </a:spcAft>
                  <a:defRPr/>
                </a:pPr>
                <a:endParaRPr lang="id-ID">
                  <a:latin typeface="+mn-lt"/>
                </a:endParaRPr>
              </a:p>
            </p:txBody>
          </p:sp>
          <p:sp>
            <p:nvSpPr>
              <p:cNvPr id="47" name="Freeform 12"/>
              <p:cNvSpPr/>
              <p:nvPr/>
            </p:nvSpPr>
            <p:spPr bwMode="auto">
              <a:xfrm>
                <a:off x="1108703" y="3389544"/>
                <a:ext cx="53744" cy="230174"/>
              </a:xfrm>
              <a:custGeom>
                <a:avLst/>
                <a:gdLst>
                  <a:gd name="T0" fmla="*/ 19 w 19"/>
                  <a:gd name="T1" fmla="*/ 84 h 90"/>
                  <a:gd name="T2" fmla="*/ 14 w 19"/>
                  <a:gd name="T3" fmla="*/ 90 h 90"/>
                  <a:gd name="T4" fmla="*/ 6 w 19"/>
                  <a:gd name="T5" fmla="*/ 90 h 90"/>
                  <a:gd name="T6" fmla="*/ 0 w 19"/>
                  <a:gd name="T7" fmla="*/ 84 h 90"/>
                  <a:gd name="T8" fmla="*/ 0 w 19"/>
                  <a:gd name="T9" fmla="*/ 6 h 90"/>
                  <a:gd name="T10" fmla="*/ 6 w 19"/>
                  <a:gd name="T11" fmla="*/ 0 h 90"/>
                  <a:gd name="T12" fmla="*/ 14 w 19"/>
                  <a:gd name="T13" fmla="*/ 0 h 90"/>
                  <a:gd name="T14" fmla="*/ 19 w 19"/>
                  <a:gd name="T15" fmla="*/ 6 h 90"/>
                  <a:gd name="T16" fmla="*/ 19 w 19"/>
                  <a:gd name="T17" fmla="*/ 8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90">
                    <a:moveTo>
                      <a:pt x="19" y="84"/>
                    </a:moveTo>
                    <a:cubicBezTo>
                      <a:pt x="19" y="87"/>
                      <a:pt x="17" y="90"/>
                      <a:pt x="14" y="90"/>
                    </a:cubicBezTo>
                    <a:cubicBezTo>
                      <a:pt x="6" y="90"/>
                      <a:pt x="6" y="90"/>
                      <a:pt x="6" y="90"/>
                    </a:cubicBezTo>
                    <a:cubicBezTo>
                      <a:pt x="3" y="90"/>
                      <a:pt x="0" y="87"/>
                      <a:pt x="0" y="84"/>
                    </a:cubicBezTo>
                    <a:cubicBezTo>
                      <a:pt x="0" y="6"/>
                      <a:pt x="0" y="6"/>
                      <a:pt x="0" y="6"/>
                    </a:cubicBezTo>
                    <a:cubicBezTo>
                      <a:pt x="0" y="3"/>
                      <a:pt x="3" y="0"/>
                      <a:pt x="6" y="0"/>
                    </a:cubicBezTo>
                    <a:cubicBezTo>
                      <a:pt x="14" y="0"/>
                      <a:pt x="14" y="0"/>
                      <a:pt x="14" y="0"/>
                    </a:cubicBezTo>
                    <a:cubicBezTo>
                      <a:pt x="17" y="0"/>
                      <a:pt x="19" y="3"/>
                      <a:pt x="19" y="6"/>
                    </a:cubicBezTo>
                    <a:lnTo>
                      <a:pt x="19" y="84"/>
                    </a:lnTo>
                    <a:close/>
                  </a:path>
                </a:pathLst>
              </a:custGeom>
              <a:solidFill>
                <a:schemeClr val="bg1">
                  <a:lumMod val="50000"/>
                </a:schemeClr>
              </a:solidFill>
              <a:ln>
                <a:noFill/>
              </a:ln>
            </p:spPr>
            <p:txBody>
              <a:bodyPr/>
              <a:lstStyle/>
              <a:p>
                <a:pPr eaLnBrk="1" fontAlgn="auto" hangingPunct="1">
                  <a:spcBef>
                    <a:spcPts val="0"/>
                  </a:spcBef>
                  <a:spcAft>
                    <a:spcPts val="0"/>
                  </a:spcAft>
                  <a:defRPr/>
                </a:pPr>
                <a:endParaRPr lang="id-ID">
                  <a:latin typeface="+mn-lt"/>
                </a:endParaRPr>
              </a:p>
            </p:txBody>
          </p:sp>
          <p:grpSp>
            <p:nvGrpSpPr>
              <p:cNvPr id="48" name="Group 30"/>
              <p:cNvGrpSpPr/>
              <p:nvPr/>
            </p:nvGrpSpPr>
            <p:grpSpPr>
              <a:xfrm>
                <a:off x="1131393" y="1329917"/>
                <a:ext cx="3383457" cy="6491571"/>
                <a:chOff x="3911598" y="3646488"/>
                <a:chExt cx="4497390" cy="9491661"/>
              </a:xfrm>
              <a:solidFill>
                <a:schemeClr val="bg1">
                  <a:lumMod val="75000"/>
                </a:schemeClr>
              </a:solidFill>
            </p:grpSpPr>
            <p:sp>
              <p:nvSpPr>
                <p:cNvPr id="49" name="Freeform 7"/>
                <p:cNvSpPr>
                  <a:spLocks noEditPoints="1"/>
                </p:cNvSpPr>
                <p:nvPr/>
              </p:nvSpPr>
              <p:spPr bwMode="auto">
                <a:xfrm>
                  <a:off x="3911598" y="3687762"/>
                  <a:ext cx="4497390" cy="9450387"/>
                </a:xfrm>
                <a:custGeom>
                  <a:avLst/>
                  <a:gdLst>
                    <a:gd name="T0" fmla="*/ 1028 w 1196"/>
                    <a:gd name="T1" fmla="*/ 24 h 2517"/>
                    <a:gd name="T2" fmla="*/ 1172 w 1196"/>
                    <a:gd name="T3" fmla="*/ 168 h 2517"/>
                    <a:gd name="T4" fmla="*/ 1172 w 1196"/>
                    <a:gd name="T5" fmla="*/ 2349 h 2517"/>
                    <a:gd name="T6" fmla="*/ 1028 w 1196"/>
                    <a:gd name="T7" fmla="*/ 2493 h 2517"/>
                    <a:gd name="T8" fmla="*/ 167 w 1196"/>
                    <a:gd name="T9" fmla="*/ 2493 h 2517"/>
                    <a:gd name="T10" fmla="*/ 24 w 1196"/>
                    <a:gd name="T11" fmla="*/ 2349 h 2517"/>
                    <a:gd name="T12" fmla="*/ 24 w 1196"/>
                    <a:gd name="T13" fmla="*/ 168 h 2517"/>
                    <a:gd name="T14" fmla="*/ 167 w 1196"/>
                    <a:gd name="T15" fmla="*/ 24 h 2517"/>
                    <a:gd name="T16" fmla="*/ 1028 w 1196"/>
                    <a:gd name="T17" fmla="*/ 24 h 2517"/>
                    <a:gd name="T18" fmla="*/ 1028 w 1196"/>
                    <a:gd name="T19" fmla="*/ 0 h 2517"/>
                    <a:gd name="T20" fmla="*/ 167 w 1196"/>
                    <a:gd name="T21" fmla="*/ 0 h 2517"/>
                    <a:gd name="T22" fmla="*/ 0 w 1196"/>
                    <a:gd name="T23" fmla="*/ 168 h 2517"/>
                    <a:gd name="T24" fmla="*/ 0 w 1196"/>
                    <a:gd name="T25" fmla="*/ 2349 h 2517"/>
                    <a:gd name="T26" fmla="*/ 167 w 1196"/>
                    <a:gd name="T27" fmla="*/ 2517 h 2517"/>
                    <a:gd name="T28" fmla="*/ 1028 w 1196"/>
                    <a:gd name="T29" fmla="*/ 2517 h 2517"/>
                    <a:gd name="T30" fmla="*/ 1196 w 1196"/>
                    <a:gd name="T31" fmla="*/ 2349 h 2517"/>
                    <a:gd name="T32" fmla="*/ 1196 w 1196"/>
                    <a:gd name="T33" fmla="*/ 168 h 2517"/>
                    <a:gd name="T34" fmla="*/ 1149 w 1196"/>
                    <a:gd name="T35" fmla="*/ 49 h 2517"/>
                    <a:gd name="T36" fmla="*/ 1028 w 1196"/>
                    <a:gd name="T37" fmla="*/ 0 h 2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6" h="2517">
                      <a:moveTo>
                        <a:pt x="1028" y="24"/>
                      </a:moveTo>
                      <a:cubicBezTo>
                        <a:pt x="1113" y="24"/>
                        <a:pt x="1172" y="88"/>
                        <a:pt x="1172" y="168"/>
                      </a:cubicBezTo>
                      <a:cubicBezTo>
                        <a:pt x="1172" y="2349"/>
                        <a:pt x="1172" y="2349"/>
                        <a:pt x="1172" y="2349"/>
                      </a:cubicBezTo>
                      <a:cubicBezTo>
                        <a:pt x="1172" y="2429"/>
                        <a:pt x="1108" y="2493"/>
                        <a:pt x="1028" y="2493"/>
                      </a:cubicBezTo>
                      <a:cubicBezTo>
                        <a:pt x="167" y="2493"/>
                        <a:pt x="167" y="2493"/>
                        <a:pt x="167" y="2493"/>
                      </a:cubicBezTo>
                      <a:cubicBezTo>
                        <a:pt x="88" y="2493"/>
                        <a:pt x="24" y="2429"/>
                        <a:pt x="24" y="2349"/>
                      </a:cubicBezTo>
                      <a:cubicBezTo>
                        <a:pt x="24" y="168"/>
                        <a:pt x="24" y="168"/>
                        <a:pt x="24" y="168"/>
                      </a:cubicBezTo>
                      <a:cubicBezTo>
                        <a:pt x="24" y="83"/>
                        <a:pt x="83" y="24"/>
                        <a:pt x="167" y="24"/>
                      </a:cubicBezTo>
                      <a:cubicBezTo>
                        <a:pt x="1028" y="24"/>
                        <a:pt x="1028" y="24"/>
                        <a:pt x="1028" y="24"/>
                      </a:cubicBezTo>
                      <a:moveTo>
                        <a:pt x="1028" y="0"/>
                      </a:moveTo>
                      <a:cubicBezTo>
                        <a:pt x="167" y="0"/>
                        <a:pt x="167" y="0"/>
                        <a:pt x="167" y="0"/>
                      </a:cubicBezTo>
                      <a:cubicBezTo>
                        <a:pt x="70" y="0"/>
                        <a:pt x="0" y="70"/>
                        <a:pt x="0" y="168"/>
                      </a:cubicBezTo>
                      <a:cubicBezTo>
                        <a:pt x="0" y="2349"/>
                        <a:pt x="0" y="2349"/>
                        <a:pt x="0" y="2349"/>
                      </a:cubicBezTo>
                      <a:cubicBezTo>
                        <a:pt x="0" y="2442"/>
                        <a:pt x="75" y="2517"/>
                        <a:pt x="167" y="2517"/>
                      </a:cubicBezTo>
                      <a:cubicBezTo>
                        <a:pt x="1028" y="2517"/>
                        <a:pt x="1028" y="2517"/>
                        <a:pt x="1028" y="2517"/>
                      </a:cubicBezTo>
                      <a:cubicBezTo>
                        <a:pt x="1121" y="2517"/>
                        <a:pt x="1196" y="2442"/>
                        <a:pt x="1196" y="2349"/>
                      </a:cubicBezTo>
                      <a:cubicBezTo>
                        <a:pt x="1196" y="168"/>
                        <a:pt x="1196" y="168"/>
                        <a:pt x="1196" y="168"/>
                      </a:cubicBezTo>
                      <a:cubicBezTo>
                        <a:pt x="1196" y="122"/>
                        <a:pt x="1179" y="80"/>
                        <a:pt x="1149" y="49"/>
                      </a:cubicBezTo>
                      <a:cubicBezTo>
                        <a:pt x="1118" y="17"/>
                        <a:pt x="1075" y="0"/>
                        <a:pt x="1028" y="0"/>
                      </a:cubicBezTo>
                      <a:close/>
                    </a:path>
                  </a:pathLst>
                </a:custGeom>
                <a:grpFill/>
                <a:ln>
                  <a:noFill/>
                </a:ln>
              </p:spPr>
              <p:txBody>
                <a:bodyPr/>
                <a:lstStyle/>
                <a:p>
                  <a:pPr eaLnBrk="1" fontAlgn="auto" hangingPunct="1">
                    <a:spcBef>
                      <a:spcPts val="0"/>
                    </a:spcBef>
                    <a:spcAft>
                      <a:spcPts val="0"/>
                    </a:spcAft>
                    <a:defRPr/>
                  </a:pPr>
                  <a:endParaRPr lang="id-ID">
                    <a:latin typeface="+mn-lt"/>
                  </a:endParaRPr>
                </a:p>
              </p:txBody>
            </p:sp>
            <p:sp>
              <p:nvSpPr>
                <p:cNvPr id="50" name="Freeform 13"/>
                <p:cNvSpPr/>
                <p:nvPr/>
              </p:nvSpPr>
              <p:spPr bwMode="auto">
                <a:xfrm>
                  <a:off x="6911975" y="3646488"/>
                  <a:ext cx="733425" cy="77787"/>
                </a:xfrm>
                <a:custGeom>
                  <a:avLst/>
                  <a:gdLst>
                    <a:gd name="T0" fmla="*/ 195 w 195"/>
                    <a:gd name="T1" fmla="*/ 16 h 21"/>
                    <a:gd name="T2" fmla="*/ 189 w 195"/>
                    <a:gd name="T3" fmla="*/ 21 h 21"/>
                    <a:gd name="T4" fmla="*/ 6 w 195"/>
                    <a:gd name="T5" fmla="*/ 21 h 21"/>
                    <a:gd name="T6" fmla="*/ 0 w 195"/>
                    <a:gd name="T7" fmla="*/ 16 h 21"/>
                    <a:gd name="T8" fmla="*/ 0 w 195"/>
                    <a:gd name="T9" fmla="*/ 5 h 21"/>
                    <a:gd name="T10" fmla="*/ 6 w 195"/>
                    <a:gd name="T11" fmla="*/ 0 h 21"/>
                    <a:gd name="T12" fmla="*/ 189 w 195"/>
                    <a:gd name="T13" fmla="*/ 0 h 21"/>
                    <a:gd name="T14" fmla="*/ 195 w 195"/>
                    <a:gd name="T15" fmla="*/ 5 h 21"/>
                    <a:gd name="T16" fmla="*/ 195 w 195"/>
                    <a:gd name="T1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21">
                      <a:moveTo>
                        <a:pt x="195" y="16"/>
                      </a:moveTo>
                      <a:cubicBezTo>
                        <a:pt x="195" y="19"/>
                        <a:pt x="192" y="21"/>
                        <a:pt x="189" y="21"/>
                      </a:cubicBezTo>
                      <a:cubicBezTo>
                        <a:pt x="6" y="21"/>
                        <a:pt x="6" y="21"/>
                        <a:pt x="6" y="21"/>
                      </a:cubicBezTo>
                      <a:cubicBezTo>
                        <a:pt x="3" y="21"/>
                        <a:pt x="0" y="19"/>
                        <a:pt x="0" y="16"/>
                      </a:cubicBezTo>
                      <a:cubicBezTo>
                        <a:pt x="0" y="5"/>
                        <a:pt x="0" y="5"/>
                        <a:pt x="0" y="5"/>
                      </a:cubicBezTo>
                      <a:cubicBezTo>
                        <a:pt x="0" y="3"/>
                        <a:pt x="3" y="0"/>
                        <a:pt x="6" y="0"/>
                      </a:cubicBezTo>
                      <a:cubicBezTo>
                        <a:pt x="189" y="0"/>
                        <a:pt x="189" y="0"/>
                        <a:pt x="189" y="0"/>
                      </a:cubicBezTo>
                      <a:cubicBezTo>
                        <a:pt x="192" y="0"/>
                        <a:pt x="195" y="3"/>
                        <a:pt x="195" y="5"/>
                      </a:cubicBezTo>
                      <a:lnTo>
                        <a:pt x="195" y="16"/>
                      </a:lnTo>
                      <a:close/>
                    </a:path>
                  </a:pathLst>
                </a:custGeom>
                <a:grpFill/>
                <a:ln>
                  <a:noFill/>
                </a:ln>
              </p:spPr>
              <p:txBody>
                <a:bodyPr/>
                <a:lstStyle/>
                <a:p>
                  <a:pPr eaLnBrk="1" fontAlgn="auto" hangingPunct="1">
                    <a:spcBef>
                      <a:spcPts val="0"/>
                    </a:spcBef>
                    <a:spcAft>
                      <a:spcPts val="0"/>
                    </a:spcAft>
                    <a:defRPr/>
                  </a:pPr>
                  <a:endParaRPr lang="id-ID">
                    <a:latin typeface="+mn-lt"/>
                  </a:endParaRPr>
                </a:p>
              </p:txBody>
            </p:sp>
          </p:grpSp>
        </p:grpSp>
        <p:sp>
          <p:nvSpPr>
            <p:cNvPr id="42" name="Freeform 14"/>
            <p:cNvSpPr>
              <a:spLocks noEditPoints="1"/>
            </p:cNvSpPr>
            <p:nvPr/>
          </p:nvSpPr>
          <p:spPr bwMode="auto">
            <a:xfrm>
              <a:off x="2509619" y="1851068"/>
              <a:ext cx="624619" cy="128117"/>
            </a:xfrm>
            <a:custGeom>
              <a:avLst/>
              <a:gdLst>
                <a:gd name="T0" fmla="*/ 197 w 221"/>
                <a:gd name="T1" fmla="*/ 0 h 50"/>
                <a:gd name="T2" fmla="*/ 25 w 221"/>
                <a:gd name="T3" fmla="*/ 0 h 50"/>
                <a:gd name="T4" fmla="*/ 0 w 221"/>
                <a:gd name="T5" fmla="*/ 25 h 50"/>
                <a:gd name="T6" fmla="*/ 25 w 221"/>
                <a:gd name="T7" fmla="*/ 50 h 50"/>
                <a:gd name="T8" fmla="*/ 197 w 221"/>
                <a:gd name="T9" fmla="*/ 50 h 50"/>
                <a:gd name="T10" fmla="*/ 221 w 221"/>
                <a:gd name="T11" fmla="*/ 25 h 50"/>
                <a:gd name="T12" fmla="*/ 197 w 221"/>
                <a:gd name="T13" fmla="*/ 0 h 50"/>
                <a:gd name="T14" fmla="*/ 194 w 221"/>
                <a:gd name="T15" fmla="*/ 36 h 50"/>
                <a:gd name="T16" fmla="*/ 28 w 221"/>
                <a:gd name="T17" fmla="*/ 36 h 50"/>
                <a:gd name="T18" fmla="*/ 18 w 221"/>
                <a:gd name="T19" fmla="*/ 25 h 50"/>
                <a:gd name="T20" fmla="*/ 28 w 221"/>
                <a:gd name="T21" fmla="*/ 15 h 50"/>
                <a:gd name="T22" fmla="*/ 194 w 221"/>
                <a:gd name="T23" fmla="*/ 15 h 50"/>
                <a:gd name="T24" fmla="*/ 204 w 221"/>
                <a:gd name="T25" fmla="*/ 25 h 50"/>
                <a:gd name="T26" fmla="*/ 194 w 221"/>
                <a:gd name="T27" fmla="*/ 3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1" h="50">
                  <a:moveTo>
                    <a:pt x="197" y="0"/>
                  </a:moveTo>
                  <a:cubicBezTo>
                    <a:pt x="25" y="0"/>
                    <a:pt x="25" y="0"/>
                    <a:pt x="25" y="0"/>
                  </a:cubicBezTo>
                  <a:cubicBezTo>
                    <a:pt x="11" y="0"/>
                    <a:pt x="0" y="11"/>
                    <a:pt x="0" y="25"/>
                  </a:cubicBezTo>
                  <a:cubicBezTo>
                    <a:pt x="0" y="39"/>
                    <a:pt x="11" y="50"/>
                    <a:pt x="25" y="50"/>
                  </a:cubicBezTo>
                  <a:cubicBezTo>
                    <a:pt x="197" y="50"/>
                    <a:pt x="197" y="50"/>
                    <a:pt x="197" y="50"/>
                  </a:cubicBezTo>
                  <a:cubicBezTo>
                    <a:pt x="210" y="50"/>
                    <a:pt x="221" y="39"/>
                    <a:pt x="221" y="25"/>
                  </a:cubicBezTo>
                  <a:cubicBezTo>
                    <a:pt x="221" y="11"/>
                    <a:pt x="210" y="0"/>
                    <a:pt x="197" y="0"/>
                  </a:cubicBezTo>
                  <a:close/>
                  <a:moveTo>
                    <a:pt x="194" y="36"/>
                  </a:moveTo>
                  <a:cubicBezTo>
                    <a:pt x="28" y="36"/>
                    <a:pt x="28" y="36"/>
                    <a:pt x="28" y="36"/>
                  </a:cubicBezTo>
                  <a:cubicBezTo>
                    <a:pt x="23" y="36"/>
                    <a:pt x="18" y="31"/>
                    <a:pt x="18" y="25"/>
                  </a:cubicBezTo>
                  <a:cubicBezTo>
                    <a:pt x="18" y="20"/>
                    <a:pt x="23" y="15"/>
                    <a:pt x="28" y="15"/>
                  </a:cubicBezTo>
                  <a:cubicBezTo>
                    <a:pt x="194" y="15"/>
                    <a:pt x="194" y="15"/>
                    <a:pt x="194" y="15"/>
                  </a:cubicBezTo>
                  <a:cubicBezTo>
                    <a:pt x="199" y="15"/>
                    <a:pt x="204" y="20"/>
                    <a:pt x="204" y="25"/>
                  </a:cubicBezTo>
                  <a:cubicBezTo>
                    <a:pt x="204" y="31"/>
                    <a:pt x="199" y="36"/>
                    <a:pt x="194" y="36"/>
                  </a:cubicBezTo>
                  <a:close/>
                </a:path>
              </a:pathLst>
            </a:custGeom>
            <a:solidFill>
              <a:schemeClr val="bg1">
                <a:lumMod val="85000"/>
              </a:schemeClr>
            </a:solidFill>
            <a:ln w="19050">
              <a:solidFill>
                <a:schemeClr val="tx1"/>
              </a:solidFill>
            </a:ln>
          </p:spPr>
          <p:txBody>
            <a:bodyPr/>
            <a:lstStyle/>
            <a:p>
              <a:pPr eaLnBrk="1" fontAlgn="auto" hangingPunct="1">
                <a:spcBef>
                  <a:spcPts val="0"/>
                </a:spcBef>
                <a:spcAft>
                  <a:spcPts val="0"/>
                </a:spcAft>
                <a:defRPr/>
              </a:pPr>
              <a:endParaRPr lang="id-ID">
                <a:latin typeface="+mn-lt"/>
              </a:endParaRPr>
            </a:p>
          </p:txBody>
        </p:sp>
        <p:sp>
          <p:nvSpPr>
            <p:cNvPr id="43" name="Freeform 15"/>
            <p:cNvSpPr>
              <a:spLocks noEditPoints="1"/>
            </p:cNvSpPr>
            <p:nvPr/>
          </p:nvSpPr>
          <p:spPr bwMode="auto">
            <a:xfrm>
              <a:off x="2741318" y="1599178"/>
              <a:ext cx="161231" cy="146572"/>
            </a:xfrm>
            <a:custGeom>
              <a:avLst/>
              <a:gdLst>
                <a:gd name="T0" fmla="*/ 29 w 57"/>
                <a:gd name="T1" fmla="*/ 57 h 57"/>
                <a:gd name="T2" fmla="*/ 0 w 57"/>
                <a:gd name="T3" fmla="*/ 29 h 57"/>
                <a:gd name="T4" fmla="*/ 0 w 57"/>
                <a:gd name="T5" fmla="*/ 28 h 57"/>
                <a:gd name="T6" fmla="*/ 29 w 57"/>
                <a:gd name="T7" fmla="*/ 0 h 57"/>
                <a:gd name="T8" fmla="*/ 57 w 57"/>
                <a:gd name="T9" fmla="*/ 28 h 57"/>
                <a:gd name="T10" fmla="*/ 57 w 57"/>
                <a:gd name="T11" fmla="*/ 29 h 57"/>
                <a:gd name="T12" fmla="*/ 29 w 57"/>
                <a:gd name="T13" fmla="*/ 57 h 57"/>
                <a:gd name="T14" fmla="*/ 29 w 57"/>
                <a:gd name="T15" fmla="*/ 12 h 57"/>
                <a:gd name="T16" fmla="*/ 12 w 57"/>
                <a:gd name="T17" fmla="*/ 28 h 57"/>
                <a:gd name="T18" fmla="*/ 12 w 57"/>
                <a:gd name="T19" fmla="*/ 29 h 57"/>
                <a:gd name="T20" fmla="*/ 29 w 57"/>
                <a:gd name="T21" fmla="*/ 45 h 57"/>
                <a:gd name="T22" fmla="*/ 45 w 57"/>
                <a:gd name="T23" fmla="*/ 29 h 57"/>
                <a:gd name="T24" fmla="*/ 45 w 57"/>
                <a:gd name="T25" fmla="*/ 28 h 57"/>
                <a:gd name="T26" fmla="*/ 29 w 57"/>
                <a:gd name="T2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57">
                  <a:moveTo>
                    <a:pt x="29" y="57"/>
                  </a:moveTo>
                  <a:cubicBezTo>
                    <a:pt x="13" y="57"/>
                    <a:pt x="0" y="45"/>
                    <a:pt x="0" y="29"/>
                  </a:cubicBezTo>
                  <a:cubicBezTo>
                    <a:pt x="0" y="28"/>
                    <a:pt x="0" y="28"/>
                    <a:pt x="0" y="28"/>
                  </a:cubicBezTo>
                  <a:cubicBezTo>
                    <a:pt x="0" y="12"/>
                    <a:pt x="13" y="0"/>
                    <a:pt x="29" y="0"/>
                  </a:cubicBezTo>
                  <a:cubicBezTo>
                    <a:pt x="44" y="0"/>
                    <a:pt x="57" y="12"/>
                    <a:pt x="57" y="28"/>
                  </a:cubicBezTo>
                  <a:cubicBezTo>
                    <a:pt x="57" y="29"/>
                    <a:pt x="57" y="29"/>
                    <a:pt x="57" y="29"/>
                  </a:cubicBezTo>
                  <a:cubicBezTo>
                    <a:pt x="57" y="45"/>
                    <a:pt x="44" y="57"/>
                    <a:pt x="29" y="57"/>
                  </a:cubicBezTo>
                  <a:close/>
                  <a:moveTo>
                    <a:pt x="29" y="12"/>
                  </a:moveTo>
                  <a:cubicBezTo>
                    <a:pt x="20" y="12"/>
                    <a:pt x="12" y="19"/>
                    <a:pt x="12" y="28"/>
                  </a:cubicBezTo>
                  <a:cubicBezTo>
                    <a:pt x="12" y="29"/>
                    <a:pt x="12" y="29"/>
                    <a:pt x="12" y="29"/>
                  </a:cubicBezTo>
                  <a:cubicBezTo>
                    <a:pt x="12" y="38"/>
                    <a:pt x="20" y="45"/>
                    <a:pt x="29" y="45"/>
                  </a:cubicBezTo>
                  <a:cubicBezTo>
                    <a:pt x="38" y="45"/>
                    <a:pt x="45" y="38"/>
                    <a:pt x="45" y="29"/>
                  </a:cubicBezTo>
                  <a:cubicBezTo>
                    <a:pt x="45" y="28"/>
                    <a:pt x="45" y="28"/>
                    <a:pt x="45" y="28"/>
                  </a:cubicBezTo>
                  <a:cubicBezTo>
                    <a:pt x="45" y="19"/>
                    <a:pt x="38" y="12"/>
                    <a:pt x="29" y="12"/>
                  </a:cubicBezTo>
                  <a:close/>
                </a:path>
              </a:pathLst>
            </a:custGeom>
            <a:solidFill>
              <a:schemeClr val="bg1">
                <a:lumMod val="85000"/>
              </a:schemeClr>
            </a:solidFill>
            <a:ln w="9525">
              <a:solidFill>
                <a:schemeClr val="tx1"/>
              </a:solidFill>
            </a:ln>
          </p:spPr>
          <p:txBody>
            <a:bodyPr/>
            <a:lstStyle/>
            <a:p>
              <a:pPr eaLnBrk="1" fontAlgn="auto" hangingPunct="1">
                <a:spcBef>
                  <a:spcPts val="0"/>
                </a:spcBef>
                <a:spcAft>
                  <a:spcPts val="0"/>
                </a:spcAft>
                <a:defRPr/>
              </a:pPr>
              <a:endParaRPr lang="id-ID">
                <a:latin typeface="+mn-lt"/>
              </a:endParaRPr>
            </a:p>
          </p:txBody>
        </p:sp>
        <p:sp>
          <p:nvSpPr>
            <p:cNvPr id="44" name="矩形 43"/>
            <p:cNvSpPr/>
            <p:nvPr/>
          </p:nvSpPr>
          <p:spPr>
            <a:xfrm>
              <a:off x="1430794" y="2240305"/>
              <a:ext cx="2797699" cy="4646320"/>
            </a:xfrm>
            <a:prstGeom prst="rect">
              <a:avLst/>
            </a:prstGeom>
            <a:blipFill dpi="0" rotWithShape="1">
              <a:blip r:embed="rId1">
                <a:extLst>
                  <a:ext uri="{28A0092B-C50C-407E-A947-70E740481C1C}">
                    <a14:useLocalDpi xmlns:a14="http://schemas.microsoft.com/office/drawing/2010/main" val="0"/>
                  </a:ext>
                </a:extLst>
              </a:blip>
              <a:srcRect/>
              <a:stretch>
                <a:fillRect l="-129239" r="-1956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nvPr>
        </p:nvSpPr>
        <p:spPr/>
        <p:txBody>
          <a:bodyPr/>
          <a:lstStyle/>
          <a:p>
            <a:r>
              <a:rPr lang="zh-CN" altLang="en-US" dirty="0"/>
              <a:t>行政管理中的对策</a:t>
            </a:r>
            <a:endParaRPr lang="zh-CN" altLang="en-US" dirty="0"/>
          </a:p>
        </p:txBody>
      </p:sp>
      <p:sp>
        <p:nvSpPr>
          <p:cNvPr id="25" name="TextBox 6"/>
          <p:cNvSpPr txBox="1"/>
          <p:nvPr/>
        </p:nvSpPr>
        <p:spPr>
          <a:xfrm>
            <a:off x="4193701" y="3131185"/>
            <a:ext cx="786772" cy="786772"/>
          </a:xfrm>
          <a:prstGeom prst="ellipse">
            <a:avLst/>
          </a:prstGeom>
          <a:solidFill>
            <a:schemeClr val="accent5"/>
          </a:solidFill>
        </p:spPr>
        <p:txBody>
          <a:bodyPr wrap="square" lIns="0" tIns="0" rIns="0" bIns="0" rtlCol="0" anchor="ctr">
            <a:noAutofit/>
          </a:bodyPr>
          <a:lstStyle/>
          <a:p>
            <a:pPr lvl="0" algn="ctr"/>
            <a:r>
              <a:rPr lang="en-US" altLang="ko-KR" sz="2800" dirty="0">
                <a:solidFill>
                  <a:srgbClr val="FFFFFF"/>
                </a:solidFill>
                <a:latin typeface="Bebas Neue Regular" panose="00000500000000000000" pitchFamily="50" charset="0"/>
                <a:cs typeface="Lemon/Milk"/>
              </a:rPr>
              <a:t>01</a:t>
            </a:r>
            <a:endParaRPr lang="ko-KR" altLang="en-US" sz="2800" dirty="0">
              <a:solidFill>
                <a:srgbClr val="FFFFFF"/>
              </a:solidFill>
              <a:latin typeface="Bebas Neue Regular" panose="00000500000000000000" pitchFamily="50" charset="0"/>
              <a:cs typeface="Lemon/Milk"/>
            </a:endParaRPr>
          </a:p>
        </p:txBody>
      </p:sp>
      <p:sp>
        <p:nvSpPr>
          <p:cNvPr id="26" name="TextBox 7"/>
          <p:cNvSpPr txBox="1"/>
          <p:nvPr/>
        </p:nvSpPr>
        <p:spPr>
          <a:xfrm>
            <a:off x="7318695" y="3131185"/>
            <a:ext cx="786772" cy="786772"/>
          </a:xfrm>
          <a:prstGeom prst="ellipse">
            <a:avLst/>
          </a:prstGeom>
          <a:solidFill>
            <a:schemeClr val="accent5">
              <a:lumMod val="60000"/>
              <a:lumOff val="40000"/>
            </a:schemeClr>
          </a:solidFill>
        </p:spPr>
        <p:txBody>
          <a:bodyPr wrap="square" lIns="0" tIns="0" rIns="0" bIns="0" rtlCol="0" anchor="ctr">
            <a:noAutofit/>
          </a:bodyPr>
          <a:lstStyle/>
          <a:p>
            <a:pPr lvl="0" algn="ctr"/>
            <a:r>
              <a:rPr lang="en-US" altLang="ko-KR" sz="2800" dirty="0">
                <a:solidFill>
                  <a:srgbClr val="FFFFFF"/>
                </a:solidFill>
                <a:latin typeface="Bebas Neue Regular" panose="00000500000000000000" pitchFamily="50" charset="0"/>
                <a:cs typeface="Lemon/Milk"/>
              </a:rPr>
              <a:t>02</a:t>
            </a:r>
            <a:endParaRPr lang="ko-KR" altLang="en-US" sz="2800" dirty="0">
              <a:solidFill>
                <a:srgbClr val="FFFFFF"/>
              </a:solidFill>
              <a:latin typeface="Bebas Neue Regular" panose="00000500000000000000" pitchFamily="50" charset="0"/>
              <a:cs typeface="Lemon/Milk"/>
            </a:endParaRPr>
          </a:p>
        </p:txBody>
      </p:sp>
      <p:sp>
        <p:nvSpPr>
          <p:cNvPr id="27" name="TextBox 6"/>
          <p:cNvSpPr txBox="1"/>
          <p:nvPr/>
        </p:nvSpPr>
        <p:spPr>
          <a:xfrm>
            <a:off x="4193701" y="4493513"/>
            <a:ext cx="786772" cy="786772"/>
          </a:xfrm>
          <a:prstGeom prst="ellipse">
            <a:avLst/>
          </a:prstGeom>
          <a:solidFill>
            <a:schemeClr val="accent5">
              <a:lumMod val="60000"/>
              <a:lumOff val="40000"/>
            </a:schemeClr>
          </a:solidFill>
        </p:spPr>
        <p:txBody>
          <a:bodyPr wrap="square" lIns="0" tIns="0" rIns="0" bIns="0" rtlCol="0" anchor="ctr">
            <a:noAutofit/>
          </a:bodyPr>
          <a:lstStyle/>
          <a:p>
            <a:pPr lvl="0" algn="ctr"/>
            <a:r>
              <a:rPr lang="en-US" altLang="ko-KR" sz="2800" dirty="0">
                <a:solidFill>
                  <a:srgbClr val="FFFFFF"/>
                </a:solidFill>
                <a:latin typeface="Bebas Neue Regular" panose="00000500000000000000" pitchFamily="50" charset="0"/>
                <a:cs typeface="Lemon/Milk"/>
              </a:rPr>
              <a:t>03</a:t>
            </a:r>
            <a:endParaRPr lang="ko-KR" altLang="en-US" sz="2800" dirty="0">
              <a:solidFill>
                <a:srgbClr val="FFFFFF"/>
              </a:solidFill>
              <a:latin typeface="Bebas Neue Regular" panose="00000500000000000000" pitchFamily="50" charset="0"/>
              <a:cs typeface="Lemon/Milk"/>
            </a:endParaRPr>
          </a:p>
        </p:txBody>
      </p:sp>
      <p:sp>
        <p:nvSpPr>
          <p:cNvPr id="28" name="TextBox 7"/>
          <p:cNvSpPr txBox="1"/>
          <p:nvPr/>
        </p:nvSpPr>
        <p:spPr>
          <a:xfrm>
            <a:off x="7318695" y="4493513"/>
            <a:ext cx="786772" cy="786772"/>
          </a:xfrm>
          <a:prstGeom prst="ellipse">
            <a:avLst/>
          </a:prstGeom>
          <a:solidFill>
            <a:schemeClr val="accent5"/>
          </a:solidFill>
        </p:spPr>
        <p:txBody>
          <a:bodyPr wrap="square" lIns="0" tIns="0" rIns="0" bIns="0" rtlCol="0" anchor="ctr">
            <a:noAutofit/>
          </a:bodyPr>
          <a:lstStyle/>
          <a:p>
            <a:pPr lvl="0" algn="ctr"/>
            <a:r>
              <a:rPr lang="en-US" altLang="ko-KR" sz="2800" dirty="0">
                <a:solidFill>
                  <a:srgbClr val="FFFFFF"/>
                </a:solidFill>
                <a:latin typeface="Bebas Neue Regular" panose="00000500000000000000" pitchFamily="50" charset="0"/>
                <a:cs typeface="Lemon/Milk"/>
              </a:rPr>
              <a:t>04</a:t>
            </a:r>
            <a:endParaRPr lang="ko-KR" altLang="en-US" sz="2800" dirty="0">
              <a:solidFill>
                <a:srgbClr val="FFFFFF"/>
              </a:solidFill>
              <a:latin typeface="Bebas Neue Regular" panose="00000500000000000000" pitchFamily="50" charset="0"/>
              <a:cs typeface="Lemon/Milk"/>
            </a:endParaRPr>
          </a:p>
        </p:txBody>
      </p:sp>
      <p:sp>
        <p:nvSpPr>
          <p:cNvPr id="29" name="Rectangle 22"/>
          <p:cNvSpPr/>
          <p:nvPr/>
        </p:nvSpPr>
        <p:spPr>
          <a:xfrm>
            <a:off x="835842" y="1969660"/>
            <a:ext cx="3098914" cy="1154162"/>
          </a:xfrm>
          <a:prstGeom prst="rect">
            <a:avLst/>
          </a:prstGeom>
          <a:noFill/>
        </p:spPr>
        <p:txBody>
          <a:bodyPr wrap="square" lIns="0" tIns="0" rIns="0" bIns="0" rtlCol="0">
            <a:spAutoFit/>
          </a:bodyPr>
          <a:lstStyle/>
          <a:p>
            <a:pPr algn="just">
              <a:lnSpc>
                <a:spcPts val="1800"/>
              </a:lnSpc>
            </a:pPr>
            <a:r>
              <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rPr>
              <a:t>公司规章制度是公司日常运行的行为准绳，不应该是一成不变的，应根据公司自身条件以及自身发展的要求，做到持续不断的调整。企业行政管理的根本是服务，不可以本末倒置</a:t>
            </a:r>
            <a:endPar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30" name="Rectangle 22"/>
          <p:cNvSpPr/>
          <p:nvPr/>
        </p:nvSpPr>
        <p:spPr>
          <a:xfrm>
            <a:off x="847427" y="3370683"/>
            <a:ext cx="3087329" cy="307777"/>
          </a:xfrm>
          <a:prstGeom prst="rect">
            <a:avLst/>
          </a:prstGeom>
        </p:spPr>
        <p:txBody>
          <a:bodyPr wrap="square" lIns="0" tIns="0" rIns="0" bIns="0">
            <a:spAutoFit/>
          </a:bodyPr>
          <a:lstStyle/>
          <a:p>
            <a:pPr algn="r"/>
            <a:r>
              <a:rPr lang="zh-CN" altLang="en-US" sz="2000" b="1" dirty="0">
                <a:solidFill>
                  <a:schemeClr val="accent5"/>
                </a:solidFill>
                <a:latin typeface="微软雅黑" panose="020B0503020204020204" pitchFamily="34" charset="-122"/>
                <a:ea typeface="微软雅黑" panose="020B0503020204020204" pitchFamily="34" charset="-122"/>
              </a:rPr>
              <a:t>完善规章制度建设</a:t>
            </a:r>
            <a:endParaRPr lang="zh-CN" altLang="en-US" sz="2000" b="1" dirty="0">
              <a:solidFill>
                <a:schemeClr val="accent5"/>
              </a:solidFill>
              <a:latin typeface="微软雅黑" panose="020B0503020204020204" pitchFamily="34" charset="-122"/>
              <a:ea typeface="微软雅黑" panose="020B0503020204020204" pitchFamily="34" charset="-122"/>
            </a:endParaRPr>
          </a:p>
        </p:txBody>
      </p:sp>
      <p:sp>
        <p:nvSpPr>
          <p:cNvPr id="31" name="Rectangle 22"/>
          <p:cNvSpPr/>
          <p:nvPr/>
        </p:nvSpPr>
        <p:spPr>
          <a:xfrm>
            <a:off x="8281663" y="1969660"/>
            <a:ext cx="3085601" cy="1154162"/>
          </a:xfrm>
          <a:prstGeom prst="rect">
            <a:avLst/>
          </a:prstGeom>
          <a:noFill/>
        </p:spPr>
        <p:txBody>
          <a:bodyPr wrap="square" lIns="0" tIns="0" rIns="0" bIns="0" rtlCol="0">
            <a:spAutoFit/>
          </a:bodyPr>
          <a:lstStyle/>
          <a:p>
            <a:pPr algn="just">
              <a:lnSpc>
                <a:spcPts val="1800"/>
              </a:lnSpc>
            </a:pPr>
            <a:r>
              <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rPr>
              <a:t>行政管理工作的性质决定了管理人员每天都必须面对繁琐的大大小小的事务，充当着企业的多个角色。要求他们从思想素质、心理素质、身体素质、能力素质以及专业知识素质等五方面严格要求自己</a:t>
            </a:r>
            <a:endPar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32" name="Rectangle 22"/>
          <p:cNvSpPr/>
          <p:nvPr/>
        </p:nvSpPr>
        <p:spPr>
          <a:xfrm>
            <a:off x="8281663" y="3370683"/>
            <a:ext cx="3085602" cy="307777"/>
          </a:xfrm>
          <a:prstGeom prst="rect">
            <a:avLst/>
          </a:prstGeom>
        </p:spPr>
        <p:txBody>
          <a:bodyPr wrap="square" lIns="0" tIns="0" rIns="0" bIns="0">
            <a:spAutoFit/>
          </a:bodyPr>
          <a:lstStyle/>
          <a:p>
            <a:r>
              <a:rPr lang="zh-CN" altLang="en-US" sz="2000" b="1" dirty="0">
                <a:solidFill>
                  <a:schemeClr val="accent5"/>
                </a:solidFill>
                <a:latin typeface="微软雅黑" panose="020B0503020204020204" pitchFamily="34" charset="-122"/>
                <a:ea typeface="微软雅黑" panose="020B0503020204020204" pitchFamily="34" charset="-122"/>
              </a:rPr>
              <a:t>提高管理者的素质</a:t>
            </a:r>
            <a:endParaRPr lang="zh-CN" altLang="en-US" sz="2000" b="1" dirty="0">
              <a:solidFill>
                <a:schemeClr val="accent5"/>
              </a:solidFill>
              <a:latin typeface="微软雅黑" panose="020B0503020204020204" pitchFamily="34" charset="-122"/>
              <a:ea typeface="微软雅黑" panose="020B0503020204020204" pitchFamily="34" charset="-122"/>
            </a:endParaRPr>
          </a:p>
        </p:txBody>
      </p:sp>
      <p:sp>
        <p:nvSpPr>
          <p:cNvPr id="33" name="Rectangle 22"/>
          <p:cNvSpPr/>
          <p:nvPr/>
        </p:nvSpPr>
        <p:spPr>
          <a:xfrm>
            <a:off x="835842" y="5227881"/>
            <a:ext cx="3098914" cy="1154162"/>
          </a:xfrm>
          <a:prstGeom prst="rect">
            <a:avLst/>
          </a:prstGeom>
          <a:noFill/>
        </p:spPr>
        <p:txBody>
          <a:bodyPr wrap="square" lIns="0" tIns="0" rIns="0" bIns="0" rtlCol="0">
            <a:spAutoFit/>
          </a:bodyPr>
          <a:lstStyle/>
          <a:p>
            <a:pPr algn="just">
              <a:lnSpc>
                <a:spcPts val="1800"/>
              </a:lnSpc>
            </a:pPr>
            <a:r>
              <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rPr>
              <a:t>行政管理可以划分为上层、中层和下层，通过对各层提出不同的重点和要求，来达到工作任务的逐层管理和逐层授权，从而提高行政管理的工作效率。大家一起努力来完成组织的目标任务</a:t>
            </a:r>
            <a:endPar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34" name="Rectangle 22"/>
          <p:cNvSpPr/>
          <p:nvPr/>
        </p:nvSpPr>
        <p:spPr>
          <a:xfrm>
            <a:off x="847427" y="4733011"/>
            <a:ext cx="3087329" cy="307777"/>
          </a:xfrm>
          <a:prstGeom prst="rect">
            <a:avLst/>
          </a:prstGeom>
        </p:spPr>
        <p:txBody>
          <a:bodyPr wrap="square" lIns="0" tIns="0" rIns="0" bIns="0">
            <a:spAutoFit/>
          </a:bodyPr>
          <a:lstStyle/>
          <a:p>
            <a:pPr algn="r"/>
            <a:r>
              <a:rPr lang="zh-CN" altLang="en-US" sz="2000" b="1" dirty="0">
                <a:solidFill>
                  <a:schemeClr val="accent5"/>
                </a:solidFill>
                <a:latin typeface="微软雅黑" panose="020B0503020204020204" pitchFamily="34" charset="-122"/>
                <a:ea typeface="微软雅黑" panose="020B0503020204020204" pitchFamily="34" charset="-122"/>
              </a:rPr>
              <a:t>分层次提出重点和要求</a:t>
            </a:r>
            <a:endParaRPr lang="zh-CN" altLang="en-US" sz="2000" b="1" dirty="0">
              <a:solidFill>
                <a:schemeClr val="accent5"/>
              </a:solidFill>
              <a:latin typeface="微软雅黑" panose="020B0503020204020204" pitchFamily="34" charset="-122"/>
              <a:ea typeface="微软雅黑" panose="020B0503020204020204" pitchFamily="34" charset="-122"/>
            </a:endParaRPr>
          </a:p>
        </p:txBody>
      </p:sp>
      <p:sp>
        <p:nvSpPr>
          <p:cNvPr id="35" name="Rectangle 22"/>
          <p:cNvSpPr/>
          <p:nvPr/>
        </p:nvSpPr>
        <p:spPr>
          <a:xfrm>
            <a:off x="8281663" y="5227881"/>
            <a:ext cx="3085601" cy="1154162"/>
          </a:xfrm>
          <a:prstGeom prst="rect">
            <a:avLst/>
          </a:prstGeom>
          <a:noFill/>
        </p:spPr>
        <p:txBody>
          <a:bodyPr wrap="square" lIns="0" tIns="0" rIns="0" bIns="0" rtlCol="0">
            <a:spAutoFit/>
          </a:bodyPr>
          <a:lstStyle/>
          <a:p>
            <a:pPr algn="just">
              <a:lnSpc>
                <a:spcPts val="1800"/>
              </a:lnSpc>
            </a:pPr>
            <a:r>
              <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rPr>
              <a:t>公司的行政管理工作不能闭关自守，要走出去借鉴和学习国内外的先进的企业行政管理新模式，引入科学化的管理，比如绩效考核、目标管理、成本控制等。这样才可以提高企业的行政管理效率</a:t>
            </a:r>
            <a:endParaRPr lang="zh-CN" altLang="en-US" sz="13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36" name="Rectangle 22"/>
          <p:cNvSpPr/>
          <p:nvPr/>
        </p:nvSpPr>
        <p:spPr>
          <a:xfrm>
            <a:off x="8281662" y="4733011"/>
            <a:ext cx="3278855" cy="307777"/>
          </a:xfrm>
          <a:prstGeom prst="rect">
            <a:avLst/>
          </a:prstGeom>
        </p:spPr>
        <p:txBody>
          <a:bodyPr wrap="square" lIns="0" tIns="0" rIns="0" bIns="0">
            <a:spAutoFit/>
          </a:bodyPr>
          <a:lstStyle/>
          <a:p>
            <a:r>
              <a:rPr lang="zh-CN" altLang="en-US" sz="2000" b="1" dirty="0">
                <a:solidFill>
                  <a:schemeClr val="accent5"/>
                </a:solidFill>
                <a:latin typeface="微软雅黑" panose="020B0503020204020204" pitchFamily="34" charset="-122"/>
                <a:ea typeface="微软雅黑" panose="020B0503020204020204" pitchFamily="34" charset="-122"/>
              </a:rPr>
              <a:t>借鉴行政管理新模式</a:t>
            </a:r>
            <a:endParaRPr lang="zh-CN" altLang="en-US" sz="2000" b="1" dirty="0">
              <a:solidFill>
                <a:schemeClr val="accent5"/>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ppt_w</p:attrName>
                                        </p:attrNameLst>
                                      </p:cBhvr>
                                      <p:tavLst>
                                        <p:tav tm="0">
                                          <p:val>
                                            <p:fltVal val="0"/>
                                          </p:val>
                                        </p:tav>
                                        <p:tav tm="100000">
                                          <p:val>
                                            <p:strVal val="#ppt_w"/>
                                          </p:val>
                                        </p:tav>
                                      </p:tavLst>
                                    </p:anim>
                                    <p:anim calcmode="lin" valueType="num">
                                      <p:cBhvr>
                                        <p:cTn id="15" dur="500" fill="hold"/>
                                        <p:tgtEl>
                                          <p:spTgt spid="25"/>
                                        </p:tgtEl>
                                        <p:attrNameLst>
                                          <p:attrName>ppt_h</p:attrName>
                                        </p:attrNameLst>
                                      </p:cBhvr>
                                      <p:tavLst>
                                        <p:tav tm="0">
                                          <p:val>
                                            <p:fltVal val="0"/>
                                          </p:val>
                                        </p:tav>
                                        <p:tav tm="100000">
                                          <p:val>
                                            <p:strVal val="#ppt_h"/>
                                          </p:val>
                                        </p:tav>
                                      </p:tavLst>
                                    </p:anim>
                                    <p:animEffect transition="in" filter="fade">
                                      <p:cBhvr>
                                        <p:cTn id="16" dur="500"/>
                                        <p:tgtEl>
                                          <p:spTgt spid="25"/>
                                        </p:tgtEl>
                                      </p:cBhvr>
                                    </p:animEffect>
                                  </p:childTnLst>
                                </p:cTn>
                              </p:par>
                            </p:childTnLst>
                          </p:cTn>
                        </p:par>
                        <p:par>
                          <p:cTn id="17" fill="hold">
                            <p:stCondLst>
                              <p:cond delay="1000"/>
                            </p:stCondLst>
                            <p:childTnLst>
                              <p:par>
                                <p:cTn id="18" presetID="31" presetClass="entr" presetSubtype="0" fill="hold" grpId="0" nodeType="afterEffect">
                                  <p:stCondLst>
                                    <p:cond delay="0"/>
                                  </p:stCondLst>
                                  <p:iterate type="lt">
                                    <p:tmPct val="5000"/>
                                  </p:iterate>
                                  <p:childTnLst>
                                    <p:set>
                                      <p:cBhvr>
                                        <p:cTn id="19" dur="1" fill="hold">
                                          <p:stCondLst>
                                            <p:cond delay="0"/>
                                          </p:stCondLst>
                                        </p:cTn>
                                        <p:tgtEl>
                                          <p:spTgt spid="29"/>
                                        </p:tgtEl>
                                        <p:attrNameLst>
                                          <p:attrName>style.visibility</p:attrName>
                                        </p:attrNameLst>
                                      </p:cBhvr>
                                      <p:to>
                                        <p:strVal val="visible"/>
                                      </p:to>
                                    </p:set>
                                    <p:anim calcmode="lin" valueType="num">
                                      <p:cBhvr>
                                        <p:cTn id="20" dur="300" fill="hold"/>
                                        <p:tgtEl>
                                          <p:spTgt spid="29"/>
                                        </p:tgtEl>
                                        <p:attrNameLst>
                                          <p:attrName>ppt_w</p:attrName>
                                        </p:attrNameLst>
                                      </p:cBhvr>
                                      <p:tavLst>
                                        <p:tav tm="0">
                                          <p:val>
                                            <p:fltVal val="0"/>
                                          </p:val>
                                        </p:tav>
                                        <p:tav tm="100000">
                                          <p:val>
                                            <p:strVal val="#ppt_w"/>
                                          </p:val>
                                        </p:tav>
                                      </p:tavLst>
                                    </p:anim>
                                    <p:anim calcmode="lin" valueType="num">
                                      <p:cBhvr>
                                        <p:cTn id="21" dur="300" fill="hold"/>
                                        <p:tgtEl>
                                          <p:spTgt spid="29"/>
                                        </p:tgtEl>
                                        <p:attrNameLst>
                                          <p:attrName>ppt_h</p:attrName>
                                        </p:attrNameLst>
                                      </p:cBhvr>
                                      <p:tavLst>
                                        <p:tav tm="0">
                                          <p:val>
                                            <p:fltVal val="0"/>
                                          </p:val>
                                        </p:tav>
                                        <p:tav tm="100000">
                                          <p:val>
                                            <p:strVal val="#ppt_h"/>
                                          </p:val>
                                        </p:tav>
                                      </p:tavLst>
                                    </p:anim>
                                    <p:anim calcmode="lin" valueType="num">
                                      <p:cBhvr>
                                        <p:cTn id="22" dur="300" fill="hold"/>
                                        <p:tgtEl>
                                          <p:spTgt spid="29"/>
                                        </p:tgtEl>
                                        <p:attrNameLst>
                                          <p:attrName>style.rotation</p:attrName>
                                        </p:attrNameLst>
                                      </p:cBhvr>
                                      <p:tavLst>
                                        <p:tav tm="0">
                                          <p:val>
                                            <p:fltVal val="90"/>
                                          </p:val>
                                        </p:tav>
                                        <p:tav tm="100000">
                                          <p:val>
                                            <p:fltVal val="0"/>
                                          </p:val>
                                        </p:tav>
                                      </p:tavLst>
                                    </p:anim>
                                    <p:animEffect transition="in" filter="fade">
                                      <p:cBhvr>
                                        <p:cTn id="23" dur="300"/>
                                        <p:tgtEl>
                                          <p:spTgt spid="29"/>
                                        </p:tgtEl>
                                      </p:cBhvr>
                                    </p:animEffect>
                                  </p:childTnLst>
                                </p:cTn>
                              </p:par>
                            </p:childTnLst>
                          </p:cTn>
                        </p:par>
                        <p:par>
                          <p:cTn id="24" fill="hold">
                            <p:stCondLst>
                              <p:cond delay="2454"/>
                            </p:stCondLst>
                            <p:childTnLst>
                              <p:par>
                                <p:cTn id="25" presetID="22" presetClass="entr" presetSubtype="8"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left)">
                                      <p:cBhvr>
                                        <p:cTn id="27" dur="500"/>
                                        <p:tgtEl>
                                          <p:spTgt spid="32"/>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p:cTn id="30" dur="500" fill="hold"/>
                                        <p:tgtEl>
                                          <p:spTgt spid="26"/>
                                        </p:tgtEl>
                                        <p:attrNameLst>
                                          <p:attrName>ppt_w</p:attrName>
                                        </p:attrNameLst>
                                      </p:cBhvr>
                                      <p:tavLst>
                                        <p:tav tm="0">
                                          <p:val>
                                            <p:fltVal val="0"/>
                                          </p:val>
                                        </p:tav>
                                        <p:tav tm="100000">
                                          <p:val>
                                            <p:strVal val="#ppt_w"/>
                                          </p:val>
                                        </p:tav>
                                      </p:tavLst>
                                    </p:anim>
                                    <p:anim calcmode="lin" valueType="num">
                                      <p:cBhvr>
                                        <p:cTn id="31" dur="500" fill="hold"/>
                                        <p:tgtEl>
                                          <p:spTgt spid="26"/>
                                        </p:tgtEl>
                                        <p:attrNameLst>
                                          <p:attrName>ppt_h</p:attrName>
                                        </p:attrNameLst>
                                      </p:cBhvr>
                                      <p:tavLst>
                                        <p:tav tm="0">
                                          <p:val>
                                            <p:fltVal val="0"/>
                                          </p:val>
                                        </p:tav>
                                        <p:tav tm="100000">
                                          <p:val>
                                            <p:strVal val="#ppt_h"/>
                                          </p:val>
                                        </p:tav>
                                      </p:tavLst>
                                    </p:anim>
                                    <p:animEffect transition="in" filter="fade">
                                      <p:cBhvr>
                                        <p:cTn id="32" dur="500"/>
                                        <p:tgtEl>
                                          <p:spTgt spid="26"/>
                                        </p:tgtEl>
                                      </p:cBhvr>
                                    </p:animEffect>
                                  </p:childTnLst>
                                </p:cTn>
                              </p:par>
                            </p:childTnLst>
                          </p:cTn>
                        </p:par>
                        <p:par>
                          <p:cTn id="33" fill="hold">
                            <p:stCondLst>
                              <p:cond delay="2954"/>
                            </p:stCondLst>
                            <p:childTnLst>
                              <p:par>
                                <p:cTn id="34" presetID="31" presetClass="entr" presetSubtype="0" fill="hold" grpId="0" nodeType="afterEffect">
                                  <p:stCondLst>
                                    <p:cond delay="0"/>
                                  </p:stCondLst>
                                  <p:iterate type="lt">
                                    <p:tmPct val="5000"/>
                                  </p:iterate>
                                  <p:childTnLst>
                                    <p:set>
                                      <p:cBhvr>
                                        <p:cTn id="35" dur="1" fill="hold">
                                          <p:stCondLst>
                                            <p:cond delay="0"/>
                                          </p:stCondLst>
                                        </p:cTn>
                                        <p:tgtEl>
                                          <p:spTgt spid="31"/>
                                        </p:tgtEl>
                                        <p:attrNameLst>
                                          <p:attrName>style.visibility</p:attrName>
                                        </p:attrNameLst>
                                      </p:cBhvr>
                                      <p:to>
                                        <p:strVal val="visible"/>
                                      </p:to>
                                    </p:set>
                                    <p:anim calcmode="lin" valueType="num">
                                      <p:cBhvr>
                                        <p:cTn id="36" dur="300" fill="hold"/>
                                        <p:tgtEl>
                                          <p:spTgt spid="31"/>
                                        </p:tgtEl>
                                        <p:attrNameLst>
                                          <p:attrName>ppt_w</p:attrName>
                                        </p:attrNameLst>
                                      </p:cBhvr>
                                      <p:tavLst>
                                        <p:tav tm="0">
                                          <p:val>
                                            <p:fltVal val="0"/>
                                          </p:val>
                                        </p:tav>
                                        <p:tav tm="100000">
                                          <p:val>
                                            <p:strVal val="#ppt_w"/>
                                          </p:val>
                                        </p:tav>
                                      </p:tavLst>
                                    </p:anim>
                                    <p:anim calcmode="lin" valueType="num">
                                      <p:cBhvr>
                                        <p:cTn id="37" dur="300" fill="hold"/>
                                        <p:tgtEl>
                                          <p:spTgt spid="31"/>
                                        </p:tgtEl>
                                        <p:attrNameLst>
                                          <p:attrName>ppt_h</p:attrName>
                                        </p:attrNameLst>
                                      </p:cBhvr>
                                      <p:tavLst>
                                        <p:tav tm="0">
                                          <p:val>
                                            <p:fltVal val="0"/>
                                          </p:val>
                                        </p:tav>
                                        <p:tav tm="100000">
                                          <p:val>
                                            <p:strVal val="#ppt_h"/>
                                          </p:val>
                                        </p:tav>
                                      </p:tavLst>
                                    </p:anim>
                                    <p:anim calcmode="lin" valueType="num">
                                      <p:cBhvr>
                                        <p:cTn id="38" dur="300" fill="hold"/>
                                        <p:tgtEl>
                                          <p:spTgt spid="31"/>
                                        </p:tgtEl>
                                        <p:attrNameLst>
                                          <p:attrName>style.rotation</p:attrName>
                                        </p:attrNameLst>
                                      </p:cBhvr>
                                      <p:tavLst>
                                        <p:tav tm="0">
                                          <p:val>
                                            <p:fltVal val="90"/>
                                          </p:val>
                                        </p:tav>
                                        <p:tav tm="100000">
                                          <p:val>
                                            <p:fltVal val="0"/>
                                          </p:val>
                                        </p:tav>
                                      </p:tavLst>
                                    </p:anim>
                                    <p:animEffect transition="in" filter="fade">
                                      <p:cBhvr>
                                        <p:cTn id="39" dur="300"/>
                                        <p:tgtEl>
                                          <p:spTgt spid="31"/>
                                        </p:tgtEl>
                                      </p:cBhvr>
                                    </p:animEffect>
                                  </p:childTnLst>
                                </p:cTn>
                              </p:par>
                            </p:childTnLst>
                          </p:cTn>
                        </p:par>
                        <p:par>
                          <p:cTn id="40" fill="hold">
                            <p:stCondLst>
                              <p:cond delay="4545"/>
                            </p:stCondLst>
                            <p:childTnLst>
                              <p:par>
                                <p:cTn id="41" presetID="22" presetClass="entr" presetSubtype="8"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500"/>
                                        <p:tgtEl>
                                          <p:spTgt spid="3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childTnLst>
                          </p:cTn>
                        </p:par>
                        <p:par>
                          <p:cTn id="49" fill="hold">
                            <p:stCondLst>
                              <p:cond delay="5045"/>
                            </p:stCondLst>
                            <p:childTnLst>
                              <p:par>
                                <p:cTn id="50" presetID="31" presetClass="entr" presetSubtype="0" fill="hold" grpId="0" nodeType="afterEffect">
                                  <p:stCondLst>
                                    <p:cond delay="0"/>
                                  </p:stCondLst>
                                  <p:iterate type="lt">
                                    <p:tmPct val="5000"/>
                                  </p:iterate>
                                  <p:childTnLst>
                                    <p:set>
                                      <p:cBhvr>
                                        <p:cTn id="51" dur="1" fill="hold">
                                          <p:stCondLst>
                                            <p:cond delay="0"/>
                                          </p:stCondLst>
                                        </p:cTn>
                                        <p:tgtEl>
                                          <p:spTgt spid="33"/>
                                        </p:tgtEl>
                                        <p:attrNameLst>
                                          <p:attrName>style.visibility</p:attrName>
                                        </p:attrNameLst>
                                      </p:cBhvr>
                                      <p:to>
                                        <p:strVal val="visible"/>
                                      </p:to>
                                    </p:set>
                                    <p:anim calcmode="lin" valueType="num">
                                      <p:cBhvr>
                                        <p:cTn id="52" dur="300" fill="hold"/>
                                        <p:tgtEl>
                                          <p:spTgt spid="33"/>
                                        </p:tgtEl>
                                        <p:attrNameLst>
                                          <p:attrName>ppt_w</p:attrName>
                                        </p:attrNameLst>
                                      </p:cBhvr>
                                      <p:tavLst>
                                        <p:tav tm="0">
                                          <p:val>
                                            <p:fltVal val="0"/>
                                          </p:val>
                                        </p:tav>
                                        <p:tav tm="100000">
                                          <p:val>
                                            <p:strVal val="#ppt_w"/>
                                          </p:val>
                                        </p:tav>
                                      </p:tavLst>
                                    </p:anim>
                                    <p:anim calcmode="lin" valueType="num">
                                      <p:cBhvr>
                                        <p:cTn id="53" dur="300" fill="hold"/>
                                        <p:tgtEl>
                                          <p:spTgt spid="33"/>
                                        </p:tgtEl>
                                        <p:attrNameLst>
                                          <p:attrName>ppt_h</p:attrName>
                                        </p:attrNameLst>
                                      </p:cBhvr>
                                      <p:tavLst>
                                        <p:tav tm="0">
                                          <p:val>
                                            <p:fltVal val="0"/>
                                          </p:val>
                                        </p:tav>
                                        <p:tav tm="100000">
                                          <p:val>
                                            <p:strVal val="#ppt_h"/>
                                          </p:val>
                                        </p:tav>
                                      </p:tavLst>
                                    </p:anim>
                                    <p:anim calcmode="lin" valueType="num">
                                      <p:cBhvr>
                                        <p:cTn id="54" dur="300" fill="hold"/>
                                        <p:tgtEl>
                                          <p:spTgt spid="33"/>
                                        </p:tgtEl>
                                        <p:attrNameLst>
                                          <p:attrName>style.rotation</p:attrName>
                                        </p:attrNameLst>
                                      </p:cBhvr>
                                      <p:tavLst>
                                        <p:tav tm="0">
                                          <p:val>
                                            <p:fltVal val="90"/>
                                          </p:val>
                                        </p:tav>
                                        <p:tav tm="100000">
                                          <p:val>
                                            <p:fltVal val="0"/>
                                          </p:val>
                                        </p:tav>
                                      </p:tavLst>
                                    </p:anim>
                                    <p:animEffect transition="in" filter="fade">
                                      <p:cBhvr>
                                        <p:cTn id="55" dur="300"/>
                                        <p:tgtEl>
                                          <p:spTgt spid="33"/>
                                        </p:tgtEl>
                                      </p:cBhvr>
                                    </p:animEffect>
                                  </p:childTnLst>
                                </p:cTn>
                              </p:par>
                            </p:childTnLst>
                          </p:cTn>
                        </p:par>
                        <p:par>
                          <p:cTn id="56" fill="hold">
                            <p:stCondLst>
                              <p:cond delay="6559"/>
                            </p:stCondLst>
                            <p:childTnLst>
                              <p:par>
                                <p:cTn id="57" presetID="22" presetClass="entr" presetSubtype="8"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left)">
                                      <p:cBhvr>
                                        <p:cTn id="59" dur="500"/>
                                        <p:tgtEl>
                                          <p:spTgt spid="3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 calcmode="lin" valueType="num">
                                      <p:cBhvr>
                                        <p:cTn id="62" dur="500" fill="hold"/>
                                        <p:tgtEl>
                                          <p:spTgt spid="28"/>
                                        </p:tgtEl>
                                        <p:attrNameLst>
                                          <p:attrName>ppt_w</p:attrName>
                                        </p:attrNameLst>
                                      </p:cBhvr>
                                      <p:tavLst>
                                        <p:tav tm="0">
                                          <p:val>
                                            <p:fltVal val="0"/>
                                          </p:val>
                                        </p:tav>
                                        <p:tav tm="100000">
                                          <p:val>
                                            <p:strVal val="#ppt_w"/>
                                          </p:val>
                                        </p:tav>
                                      </p:tavLst>
                                    </p:anim>
                                    <p:anim calcmode="lin" valueType="num">
                                      <p:cBhvr>
                                        <p:cTn id="63" dur="500" fill="hold"/>
                                        <p:tgtEl>
                                          <p:spTgt spid="28"/>
                                        </p:tgtEl>
                                        <p:attrNameLst>
                                          <p:attrName>ppt_h</p:attrName>
                                        </p:attrNameLst>
                                      </p:cBhvr>
                                      <p:tavLst>
                                        <p:tav tm="0">
                                          <p:val>
                                            <p:fltVal val="0"/>
                                          </p:val>
                                        </p:tav>
                                        <p:tav tm="100000">
                                          <p:val>
                                            <p:strVal val="#ppt_h"/>
                                          </p:val>
                                        </p:tav>
                                      </p:tavLst>
                                    </p:anim>
                                    <p:animEffect transition="in" filter="fade">
                                      <p:cBhvr>
                                        <p:cTn id="64" dur="500"/>
                                        <p:tgtEl>
                                          <p:spTgt spid="28"/>
                                        </p:tgtEl>
                                      </p:cBhvr>
                                    </p:animEffect>
                                  </p:childTnLst>
                                </p:cTn>
                              </p:par>
                            </p:childTnLst>
                          </p:cTn>
                        </p:par>
                        <p:par>
                          <p:cTn id="65" fill="hold">
                            <p:stCondLst>
                              <p:cond delay="7059"/>
                            </p:stCondLst>
                            <p:childTnLst>
                              <p:par>
                                <p:cTn id="66" presetID="31" presetClass="entr" presetSubtype="0" fill="hold" grpId="0" nodeType="afterEffect">
                                  <p:stCondLst>
                                    <p:cond delay="0"/>
                                  </p:stCondLst>
                                  <p:iterate type="lt">
                                    <p:tmPct val="5000"/>
                                  </p:iterate>
                                  <p:childTnLst>
                                    <p:set>
                                      <p:cBhvr>
                                        <p:cTn id="67" dur="1" fill="hold">
                                          <p:stCondLst>
                                            <p:cond delay="0"/>
                                          </p:stCondLst>
                                        </p:cTn>
                                        <p:tgtEl>
                                          <p:spTgt spid="35"/>
                                        </p:tgtEl>
                                        <p:attrNameLst>
                                          <p:attrName>style.visibility</p:attrName>
                                        </p:attrNameLst>
                                      </p:cBhvr>
                                      <p:to>
                                        <p:strVal val="visible"/>
                                      </p:to>
                                    </p:set>
                                    <p:anim calcmode="lin" valueType="num">
                                      <p:cBhvr>
                                        <p:cTn id="68" dur="300" fill="hold"/>
                                        <p:tgtEl>
                                          <p:spTgt spid="35"/>
                                        </p:tgtEl>
                                        <p:attrNameLst>
                                          <p:attrName>ppt_w</p:attrName>
                                        </p:attrNameLst>
                                      </p:cBhvr>
                                      <p:tavLst>
                                        <p:tav tm="0">
                                          <p:val>
                                            <p:fltVal val="0"/>
                                          </p:val>
                                        </p:tav>
                                        <p:tav tm="100000">
                                          <p:val>
                                            <p:strVal val="#ppt_w"/>
                                          </p:val>
                                        </p:tav>
                                      </p:tavLst>
                                    </p:anim>
                                    <p:anim calcmode="lin" valueType="num">
                                      <p:cBhvr>
                                        <p:cTn id="69" dur="300" fill="hold"/>
                                        <p:tgtEl>
                                          <p:spTgt spid="35"/>
                                        </p:tgtEl>
                                        <p:attrNameLst>
                                          <p:attrName>ppt_h</p:attrName>
                                        </p:attrNameLst>
                                      </p:cBhvr>
                                      <p:tavLst>
                                        <p:tav tm="0">
                                          <p:val>
                                            <p:fltVal val="0"/>
                                          </p:val>
                                        </p:tav>
                                        <p:tav tm="100000">
                                          <p:val>
                                            <p:strVal val="#ppt_h"/>
                                          </p:val>
                                        </p:tav>
                                      </p:tavLst>
                                    </p:anim>
                                    <p:anim calcmode="lin" valueType="num">
                                      <p:cBhvr>
                                        <p:cTn id="70" dur="300" fill="hold"/>
                                        <p:tgtEl>
                                          <p:spTgt spid="35"/>
                                        </p:tgtEl>
                                        <p:attrNameLst>
                                          <p:attrName>style.rotation</p:attrName>
                                        </p:attrNameLst>
                                      </p:cBhvr>
                                      <p:tavLst>
                                        <p:tav tm="0">
                                          <p:val>
                                            <p:fltVal val="90"/>
                                          </p:val>
                                        </p:tav>
                                        <p:tav tm="100000">
                                          <p:val>
                                            <p:fltVal val="0"/>
                                          </p:val>
                                        </p:tav>
                                      </p:tavLst>
                                    </p:anim>
                                    <p:animEffect transition="in" filter="fade">
                                      <p:cBhvr>
                                        <p:cTn id="71" dur="3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5" grpId="0" animBg="1"/>
      <p:bldP spid="26" grpId="0" animBg="1"/>
      <p:bldP spid="27" grpId="0" animBg="1"/>
      <p:bldP spid="28" grpId="0" animBg="1"/>
      <p:bldP spid="29" grpId="0"/>
      <p:bldP spid="30" grpId="0"/>
      <p:bldP spid="31" grpId="0"/>
      <p:bldP spid="32" grpId="0"/>
      <p:bldP spid="33" grpId="0"/>
      <p:bldP spid="34" grpId="0"/>
      <p:bldP spid="35" grpId="0"/>
      <p:bldP spid="3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椭圆 26"/>
          <p:cNvSpPr/>
          <p:nvPr/>
        </p:nvSpPr>
        <p:spPr>
          <a:xfrm>
            <a:off x="1140053" y="1607457"/>
            <a:ext cx="3439886" cy="343988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标题 1"/>
          <p:cNvSpPr>
            <a:spLocks noChangeArrowheads="1"/>
          </p:cNvSpPr>
          <p:nvPr/>
        </p:nvSpPr>
        <p:spPr bwMode="auto">
          <a:xfrm>
            <a:off x="5763073" y="3013502"/>
            <a:ext cx="54891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r>
              <a:rPr lang="en-US" altLang="zh-CN" sz="5400" spc="-300" dirty="0">
                <a:solidFill>
                  <a:schemeClr val="accent5"/>
                </a:solidFill>
                <a:latin typeface="锐字工房巅峰黑简1.0" panose="02000500000000000000" pitchFamily="2" charset="-122"/>
                <a:ea typeface="锐字工房巅峰黑简1.0" panose="02000500000000000000" pitchFamily="2" charset="-122"/>
                <a:sym typeface="微软雅黑" panose="020B0503020204020204" pitchFamily="34" charset="-122"/>
              </a:rPr>
              <a:t>2018</a:t>
            </a:r>
            <a:r>
              <a:rPr lang="zh-CN" altLang="en-US" sz="4800" dirty="0">
                <a:solidFill>
                  <a:schemeClr val="accent5"/>
                </a:solidFill>
                <a:latin typeface="锐字工房巅峰黑简1.0" panose="02000500000000000000" pitchFamily="2" charset="-122"/>
                <a:ea typeface="锐字工房巅峰黑简1.0" panose="02000500000000000000" pitchFamily="2" charset="-122"/>
                <a:sym typeface="微软雅黑" panose="020B0503020204020204" pitchFamily="34" charset="-122"/>
              </a:rPr>
              <a:t>具体工作规划</a:t>
            </a:r>
            <a:endParaRPr lang="zh-CN" altLang="en-US" sz="4800" dirty="0">
              <a:solidFill>
                <a:schemeClr val="accent5"/>
              </a:solidFill>
              <a:latin typeface="锐字工房巅峰黑简1.0" panose="02000500000000000000" pitchFamily="2" charset="-122"/>
              <a:ea typeface="锐字工房巅峰黑简1.0" panose="02000500000000000000" pitchFamily="2" charset="-122"/>
              <a:sym typeface="微软雅黑" panose="020B0503020204020204" pitchFamily="34" charset="-122"/>
            </a:endParaRPr>
          </a:p>
        </p:txBody>
      </p:sp>
      <p:sp>
        <p:nvSpPr>
          <p:cNvPr id="29" name="椭圆 28"/>
          <p:cNvSpPr/>
          <p:nvPr/>
        </p:nvSpPr>
        <p:spPr>
          <a:xfrm>
            <a:off x="994910" y="1709057"/>
            <a:ext cx="3439886" cy="3439886"/>
          </a:xfrm>
          <a:prstGeom prst="ellipse">
            <a:avLst/>
          </a:prstGeom>
          <a:blipFill dpi="0" rotWithShape="1">
            <a:blip r:embed="rId1" cstate="print">
              <a:extLst>
                <a:ext uri="{28A0092B-C50C-407E-A947-70E740481C1C}">
                  <a14:useLocalDpi xmlns:a14="http://schemas.microsoft.com/office/drawing/2010/main" val="0"/>
                </a:ext>
              </a:extLst>
            </a:blip>
            <a:srcRect/>
            <a:stretch>
              <a:fillRect l="-11202" t="-20473" r="-71499"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826181" y="1731850"/>
            <a:ext cx="3646715" cy="3646715"/>
          </a:xfrm>
          <a:prstGeom prst="ellipse">
            <a:avLst/>
          </a:prstGeom>
          <a:noFill/>
          <a:ln w="952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3590558" y="4941728"/>
            <a:ext cx="215632" cy="21600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4725082" y="3041282"/>
            <a:ext cx="775437" cy="77543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标题 1"/>
          <p:cNvSpPr>
            <a:spLocks noChangeArrowheads="1"/>
          </p:cNvSpPr>
          <p:nvPr/>
        </p:nvSpPr>
        <p:spPr bwMode="auto">
          <a:xfrm>
            <a:off x="4825980" y="3105835"/>
            <a:ext cx="5789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600" dirty="0">
                <a:solidFill>
                  <a:schemeClr val="bg1"/>
                </a:solidFill>
                <a:latin typeface="Bebas Neue Regular" panose="00000500000000000000" pitchFamily="50" charset="0"/>
                <a:ea typeface="微软雅黑" panose="020B0503020204020204" pitchFamily="34" charset="-122"/>
                <a:sym typeface="微软雅黑" panose="020B0503020204020204" pitchFamily="34" charset="-122"/>
              </a:rPr>
              <a:t>03</a:t>
            </a:r>
            <a:endParaRPr lang="zh-CN" altLang="en-US" sz="3600" dirty="0">
              <a:solidFill>
                <a:schemeClr val="bg1"/>
              </a:solidFill>
              <a:latin typeface="Bebas Neue Regular" panose="00000500000000000000" pitchFamily="50" charset="0"/>
              <a:ea typeface="微软雅黑" panose="020B0503020204020204" pitchFamily="34" charset="-122"/>
              <a:sym typeface="微软雅黑" panose="020B0503020204020204" pitchFamily="34" charset="-122"/>
            </a:endParaRPr>
          </a:p>
        </p:txBody>
      </p:sp>
      <p:sp>
        <p:nvSpPr>
          <p:cNvPr id="34" name="任意多边形 33"/>
          <p:cNvSpPr/>
          <p:nvPr/>
        </p:nvSpPr>
        <p:spPr>
          <a:xfrm rot="16200000" flipH="1" flipV="1">
            <a:off x="10950034" y="24069"/>
            <a:ext cx="1266035" cy="1217897"/>
          </a:xfrm>
          <a:custGeom>
            <a:avLst/>
            <a:gdLst>
              <a:gd name="connsiteX0" fmla="*/ 67132 w 1001995"/>
              <a:gd name="connsiteY0" fmla="*/ 963896 h 963896"/>
              <a:gd name="connsiteX1" fmla="*/ 0 w 1001995"/>
              <a:gd name="connsiteY1" fmla="*/ 958817 h 963896"/>
              <a:gd name="connsiteX2" fmla="*/ 0 w 1001995"/>
              <a:gd name="connsiteY2" fmla="*/ 0 h 963896"/>
              <a:gd name="connsiteX3" fmla="*/ 999798 w 1001995"/>
              <a:gd name="connsiteY3" fmla="*/ 0 h 963896"/>
              <a:gd name="connsiteX4" fmla="*/ 1001995 w 1001995"/>
              <a:gd name="connsiteY4" fmla="*/ 29032 h 963896"/>
              <a:gd name="connsiteX5" fmla="*/ 67132 w 1001995"/>
              <a:gd name="connsiteY5" fmla="*/ 963896 h 96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995" h="963896">
                <a:moveTo>
                  <a:pt x="67132" y="963896"/>
                </a:moveTo>
                <a:lnTo>
                  <a:pt x="0" y="958817"/>
                </a:lnTo>
                <a:lnTo>
                  <a:pt x="0" y="0"/>
                </a:lnTo>
                <a:lnTo>
                  <a:pt x="999798" y="0"/>
                </a:lnTo>
                <a:lnTo>
                  <a:pt x="1001995" y="29032"/>
                </a:lnTo>
                <a:cubicBezTo>
                  <a:pt x="1001995" y="545343"/>
                  <a:pt x="583443" y="963896"/>
                  <a:pt x="67132" y="963896"/>
                </a:cubicBez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35" name="椭圆 34"/>
          <p:cNvSpPr/>
          <p:nvPr/>
        </p:nvSpPr>
        <p:spPr>
          <a:xfrm>
            <a:off x="10698710" y="1095937"/>
            <a:ext cx="340196" cy="340196"/>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7"/>
          <p:cNvSpPr>
            <a:spLocks noChangeArrowheads="1"/>
          </p:cNvSpPr>
          <p:nvPr/>
        </p:nvSpPr>
        <p:spPr bwMode="auto">
          <a:xfrm>
            <a:off x="5791648" y="2810983"/>
            <a:ext cx="3757188" cy="292139"/>
          </a:xfrm>
          <a:prstGeom prst="rect">
            <a:avLst/>
          </a:prstGeom>
          <a:noFill/>
          <a:ln>
            <a:noFill/>
          </a:ln>
        </p:spPr>
        <p:txBody>
          <a:bodyPr wrap="square" lIns="0" tIns="0" rIns="0" bIns="0" anchor="ctr">
            <a:noAutofit/>
          </a:bodyPr>
          <a:lstStyle/>
          <a:p>
            <a:pPr fontAlgn="auto">
              <a:spcBef>
                <a:spcPts val="0"/>
              </a:spcBef>
              <a:spcAft>
                <a:spcPts val="0"/>
              </a:spcAft>
              <a:defRPr/>
            </a:pPr>
            <a:r>
              <a:rPr lang="zh-CN" altLang="en-US" sz="1400" dirty="0">
                <a:solidFill>
                  <a:schemeClr val="accent5">
                    <a:lumMod val="60000"/>
                    <a:lumOff val="40000"/>
                  </a:schemeClr>
                </a:solidFill>
                <a:latin typeface="微软雅黑" panose="020B0503020204020204" pitchFamily="34" charset="-122"/>
                <a:ea typeface="微软雅黑" panose="020B0503020204020204" pitchFamily="34" charset="-122"/>
                <a:sym typeface="微软雅黑" panose="020B0503020204020204" pitchFamily="34" charset="-122"/>
              </a:rPr>
              <a:t>某公司人力资源部行政部总结汇报</a:t>
            </a:r>
            <a:endParaRPr lang="zh-CN" altLang="en-US" sz="1400" dirty="0">
              <a:solidFill>
                <a:schemeClr val="accent5">
                  <a:lumMod val="60000"/>
                  <a:lumOff val="4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7"/>
          <p:cNvSpPr>
            <a:spLocks noChangeArrowheads="1"/>
          </p:cNvSpPr>
          <p:nvPr/>
        </p:nvSpPr>
        <p:spPr bwMode="auto">
          <a:xfrm>
            <a:off x="5781921" y="3786708"/>
            <a:ext cx="3757188" cy="1368950"/>
          </a:xfrm>
          <a:prstGeom prst="rect">
            <a:avLst/>
          </a:prstGeom>
          <a:noFill/>
          <a:ln>
            <a:noFill/>
          </a:ln>
        </p:spPr>
        <p:txBody>
          <a:bodyPr wrap="square" lIns="0" tIns="0" rIns="0" bIns="0" anchor="ctr">
            <a:noAutofit/>
          </a:bodyPr>
          <a:lstStyle/>
          <a:p>
            <a:pPr fontAlgn="auto">
              <a:lnSpc>
                <a:spcPts val="4000"/>
              </a:lnSpc>
              <a:spcBef>
                <a:spcPts val="0"/>
              </a:spcBef>
              <a:spcAft>
                <a:spcPts val="0"/>
              </a:spcAft>
              <a:defRPr/>
            </a:pPr>
            <a:r>
              <a:rPr lang="en-US" altLang="zh-CN" sz="4400" dirty="0">
                <a:solidFill>
                  <a:schemeClr val="accent5">
                    <a:lumMod val="40000"/>
                    <a:lumOff val="60000"/>
                  </a:schemeClr>
                </a:solidFill>
                <a:latin typeface="Bebas Neue Light" panose="00000500000000000000" pitchFamily="50" charset="0"/>
                <a:ea typeface="微软雅黑" panose="020B0503020204020204" pitchFamily="34" charset="-122"/>
                <a:sym typeface="微软雅黑" panose="020B0503020204020204" pitchFamily="34" charset="-122"/>
              </a:rPr>
              <a:t>Specific work planning</a:t>
            </a:r>
            <a:endParaRPr lang="zh-CN" altLang="en-US" sz="4400" dirty="0">
              <a:solidFill>
                <a:schemeClr val="accent5">
                  <a:lumMod val="40000"/>
                  <a:lumOff val="60000"/>
                </a:schemeClr>
              </a:solidFill>
              <a:latin typeface="Bebas Neue Light" panose="00000500000000000000" pitchFamily="50" charset="0"/>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3000">
        <p14:flythrough hasBounce="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2" nodeType="with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63" presetClass="path" presetSubtype="0" accel="50000" decel="50000" fill="hold" grpId="0" nodeType="withEffect">
                                  <p:stCondLst>
                                    <p:cond delay="0"/>
                                  </p:stCondLst>
                                  <p:childTnLst>
                                    <p:animMotion origin="layout" path="M 3.75E-6 0 L -0.08295 0 " pathEditMode="relative" rAng="0" ptsTypes="AA">
                                      <p:cBhvr>
                                        <p:cTn id="8" dur="1000" spd="-100000" fill="hold"/>
                                        <p:tgtEl>
                                          <p:spTgt spid="29"/>
                                        </p:tgtEl>
                                        <p:attrNameLst>
                                          <p:attrName>ppt_x</p:attrName>
                                          <p:attrName>ppt_y</p:attrName>
                                        </p:attrNameLst>
                                      </p:cBhvr>
                                      <p:rCtr x="-4154" y="0"/>
                                    </p:animMotion>
                                  </p:childTnLst>
                                </p:cTn>
                              </p:par>
                              <p:par>
                                <p:cTn id="9" presetID="55" presetClass="entr" presetSubtype="0" fill="hold" grpId="1"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1000" fill="hold"/>
                                        <p:tgtEl>
                                          <p:spTgt spid="29"/>
                                        </p:tgtEl>
                                        <p:attrNameLst>
                                          <p:attrName>ppt_w</p:attrName>
                                        </p:attrNameLst>
                                      </p:cBhvr>
                                      <p:tavLst>
                                        <p:tav tm="0">
                                          <p:val>
                                            <p:strVal val="#ppt_w*0.70"/>
                                          </p:val>
                                        </p:tav>
                                        <p:tav tm="100000">
                                          <p:val>
                                            <p:strVal val="#ppt_w"/>
                                          </p:val>
                                        </p:tav>
                                      </p:tavLst>
                                    </p:anim>
                                    <p:anim calcmode="lin" valueType="num">
                                      <p:cBhvr>
                                        <p:cTn id="12" dur="1000" fill="hold"/>
                                        <p:tgtEl>
                                          <p:spTgt spid="29"/>
                                        </p:tgtEl>
                                        <p:attrNameLst>
                                          <p:attrName>ppt_h</p:attrName>
                                        </p:attrNameLst>
                                      </p:cBhvr>
                                      <p:tavLst>
                                        <p:tav tm="0">
                                          <p:val>
                                            <p:strVal val="#ppt_h"/>
                                          </p:val>
                                        </p:tav>
                                        <p:tav tm="100000">
                                          <p:val>
                                            <p:strVal val="#ppt_h"/>
                                          </p:val>
                                        </p:tav>
                                      </p:tavLst>
                                    </p:anim>
                                    <p:animEffect transition="in" filter="fade">
                                      <p:cBhvr>
                                        <p:cTn id="13" dur="1000"/>
                                        <p:tgtEl>
                                          <p:spTgt spid="29"/>
                                        </p:tgtEl>
                                      </p:cBhvr>
                                    </p:animEffect>
                                  </p:childTnLst>
                                </p:cTn>
                              </p:par>
                              <p:par>
                                <p:cTn id="14" presetID="1" presetClass="entr" presetSubtype="0" fill="hold" grpId="2" nodeType="withEffect">
                                  <p:stCondLst>
                                    <p:cond delay="350"/>
                                  </p:stCondLst>
                                  <p:childTnLst>
                                    <p:set>
                                      <p:cBhvr>
                                        <p:cTn id="15" dur="1" fill="hold">
                                          <p:stCondLst>
                                            <p:cond delay="0"/>
                                          </p:stCondLst>
                                        </p:cTn>
                                        <p:tgtEl>
                                          <p:spTgt spid="27"/>
                                        </p:tgtEl>
                                        <p:attrNameLst>
                                          <p:attrName>style.visibility</p:attrName>
                                        </p:attrNameLst>
                                      </p:cBhvr>
                                      <p:to>
                                        <p:strVal val="visible"/>
                                      </p:to>
                                    </p:set>
                                  </p:childTnLst>
                                </p:cTn>
                              </p:par>
                              <p:par>
                                <p:cTn id="16" presetID="63" presetClass="path" presetSubtype="0" accel="50000" decel="50000" fill="hold" grpId="0" nodeType="withEffect">
                                  <p:stCondLst>
                                    <p:cond delay="350"/>
                                  </p:stCondLst>
                                  <p:childTnLst>
                                    <p:animMotion origin="layout" path="M 3.75E-6 0 L -0.08295 0 " pathEditMode="relative" rAng="0" ptsTypes="AA">
                                      <p:cBhvr>
                                        <p:cTn id="17" dur="1000" spd="-100000" fill="hold"/>
                                        <p:tgtEl>
                                          <p:spTgt spid="27"/>
                                        </p:tgtEl>
                                        <p:attrNameLst>
                                          <p:attrName>ppt_x</p:attrName>
                                          <p:attrName>ppt_y</p:attrName>
                                        </p:attrNameLst>
                                      </p:cBhvr>
                                      <p:rCtr x="-4154" y="0"/>
                                    </p:animMotion>
                                  </p:childTnLst>
                                </p:cTn>
                              </p:par>
                              <p:par>
                                <p:cTn id="18" presetID="55" presetClass="entr" presetSubtype="0" fill="hold" grpId="1" nodeType="withEffect">
                                  <p:stCondLst>
                                    <p:cond delay="350"/>
                                  </p:stCondLst>
                                  <p:childTnLst>
                                    <p:set>
                                      <p:cBhvr>
                                        <p:cTn id="19" dur="1" fill="hold">
                                          <p:stCondLst>
                                            <p:cond delay="0"/>
                                          </p:stCondLst>
                                        </p:cTn>
                                        <p:tgtEl>
                                          <p:spTgt spid="27"/>
                                        </p:tgtEl>
                                        <p:attrNameLst>
                                          <p:attrName>style.visibility</p:attrName>
                                        </p:attrNameLst>
                                      </p:cBhvr>
                                      <p:to>
                                        <p:strVal val="visible"/>
                                      </p:to>
                                    </p:set>
                                    <p:anim calcmode="lin" valueType="num">
                                      <p:cBhvr>
                                        <p:cTn id="20" dur="1000" fill="hold"/>
                                        <p:tgtEl>
                                          <p:spTgt spid="27"/>
                                        </p:tgtEl>
                                        <p:attrNameLst>
                                          <p:attrName>ppt_w</p:attrName>
                                        </p:attrNameLst>
                                      </p:cBhvr>
                                      <p:tavLst>
                                        <p:tav tm="0">
                                          <p:val>
                                            <p:strVal val="#ppt_w*0.70"/>
                                          </p:val>
                                        </p:tav>
                                        <p:tav tm="100000">
                                          <p:val>
                                            <p:strVal val="#ppt_w"/>
                                          </p:val>
                                        </p:tav>
                                      </p:tavLst>
                                    </p:anim>
                                    <p:anim calcmode="lin" valueType="num">
                                      <p:cBhvr>
                                        <p:cTn id="21" dur="1000" fill="hold"/>
                                        <p:tgtEl>
                                          <p:spTgt spid="27"/>
                                        </p:tgtEl>
                                        <p:attrNameLst>
                                          <p:attrName>ppt_h</p:attrName>
                                        </p:attrNameLst>
                                      </p:cBhvr>
                                      <p:tavLst>
                                        <p:tav tm="0">
                                          <p:val>
                                            <p:strVal val="#ppt_h"/>
                                          </p:val>
                                        </p:tav>
                                        <p:tav tm="100000">
                                          <p:val>
                                            <p:strVal val="#ppt_h"/>
                                          </p:val>
                                        </p:tav>
                                      </p:tavLst>
                                    </p:anim>
                                    <p:animEffect transition="in" filter="fade">
                                      <p:cBhvr>
                                        <p:cTn id="22" dur="1000"/>
                                        <p:tgtEl>
                                          <p:spTgt spid="27"/>
                                        </p:tgtEl>
                                      </p:cBhvr>
                                    </p:animEffec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childTnLst>
                          </p:cTn>
                        </p:par>
                        <p:par>
                          <p:cTn id="27" fill="hold">
                            <p:stCondLst>
                              <p:cond delay="500"/>
                            </p:stCondLst>
                            <p:childTnLst>
                              <p:par>
                                <p:cTn id="28" presetID="1" presetClass="entr" presetSubtype="0" fill="hold" grpId="1" nodeType="afterEffect">
                                  <p:stCondLst>
                                    <p:cond delay="0"/>
                                  </p:stCondLst>
                                  <p:childTnLst>
                                    <p:set>
                                      <p:cBhvr>
                                        <p:cTn id="29" dur="1" fill="hold">
                                          <p:stCondLst>
                                            <p:cond delay="0"/>
                                          </p:stCondLst>
                                        </p:cTn>
                                        <p:tgtEl>
                                          <p:spTgt spid="31"/>
                                        </p:tgtEl>
                                        <p:attrNameLst>
                                          <p:attrName>style.visibility</p:attrName>
                                        </p:attrNameLst>
                                      </p:cBhvr>
                                      <p:to>
                                        <p:strVal val="visible"/>
                                      </p:to>
                                    </p:set>
                                  </p:childTnLst>
                                </p:cTn>
                              </p:par>
                              <p:par>
                                <p:cTn id="30" presetID="1" presetClass="path" presetSubtype="0" accel="50000" decel="50000" fill="hold" grpId="0" nodeType="withEffect">
                                  <p:stCondLst>
                                    <p:cond delay="0"/>
                                  </p:stCondLst>
                                  <p:childTnLst>
                                    <p:animMotion origin="layout" path="M 0.0026 -0.00185 C -0.06433 0.08472 -0.15808 0.05834 -0.20665 -0.06041 C -0.25508 -0.17916 -0.24037 -0.34606 -0.17344 -0.4324 C -0.10638 -0.51898 -0.01276 -0.49213 0.03567 -0.37361 C 0.08437 -0.25463 0.06953 -0.08819 0.0026 -0.00185 Z " pathEditMode="relative" rAng="8640000" ptsTypes="AAAAA">
                                      <p:cBhvr>
                                        <p:cTn id="31" dur="2000" fill="hold"/>
                                        <p:tgtEl>
                                          <p:spTgt spid="31"/>
                                        </p:tgtEl>
                                        <p:attrNameLst>
                                          <p:attrName>ppt_x</p:attrName>
                                          <p:attrName>ppt_y</p:attrName>
                                        </p:attrNameLst>
                                      </p:cBhvr>
                                      <p:rCtr x="-8802" y="-21528"/>
                                    </p:animMotion>
                                  </p:childTnLst>
                                </p:cTn>
                              </p:par>
                            </p:childTnLst>
                          </p:cTn>
                        </p:par>
                        <p:par>
                          <p:cTn id="32" fill="hold">
                            <p:stCondLst>
                              <p:cond delay="500"/>
                            </p:stCondLst>
                            <p:childTnLst>
                              <p:par>
                                <p:cTn id="33" presetID="53" presetClass="entr" presetSubtype="16"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fltVal val="0"/>
                                          </p:val>
                                        </p:tav>
                                        <p:tav tm="100000">
                                          <p:val>
                                            <p:strVal val="#ppt_w"/>
                                          </p:val>
                                        </p:tav>
                                      </p:tavLst>
                                    </p:anim>
                                    <p:anim calcmode="lin" valueType="num">
                                      <p:cBhvr>
                                        <p:cTn id="36" dur="500" fill="hold"/>
                                        <p:tgtEl>
                                          <p:spTgt spid="32"/>
                                        </p:tgtEl>
                                        <p:attrNameLst>
                                          <p:attrName>ppt_h</p:attrName>
                                        </p:attrNameLst>
                                      </p:cBhvr>
                                      <p:tavLst>
                                        <p:tav tm="0">
                                          <p:val>
                                            <p:fltVal val="0"/>
                                          </p:val>
                                        </p:tav>
                                        <p:tav tm="100000">
                                          <p:val>
                                            <p:strVal val="#ppt_h"/>
                                          </p:val>
                                        </p:tav>
                                      </p:tavLst>
                                    </p:anim>
                                    <p:animEffect transition="in" filter="fade">
                                      <p:cBhvr>
                                        <p:cTn id="37" dur="500"/>
                                        <p:tgtEl>
                                          <p:spTgt spid="32"/>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p:cTn id="40" dur="500" fill="hold"/>
                                        <p:tgtEl>
                                          <p:spTgt spid="33"/>
                                        </p:tgtEl>
                                        <p:attrNameLst>
                                          <p:attrName>ppt_w</p:attrName>
                                        </p:attrNameLst>
                                      </p:cBhvr>
                                      <p:tavLst>
                                        <p:tav tm="0">
                                          <p:val>
                                            <p:fltVal val="0"/>
                                          </p:val>
                                        </p:tav>
                                        <p:tav tm="100000">
                                          <p:val>
                                            <p:strVal val="#ppt_w"/>
                                          </p:val>
                                        </p:tav>
                                      </p:tavLst>
                                    </p:anim>
                                    <p:anim calcmode="lin" valueType="num">
                                      <p:cBhvr>
                                        <p:cTn id="41" dur="500" fill="hold"/>
                                        <p:tgtEl>
                                          <p:spTgt spid="33"/>
                                        </p:tgtEl>
                                        <p:attrNameLst>
                                          <p:attrName>ppt_h</p:attrName>
                                        </p:attrNameLst>
                                      </p:cBhvr>
                                      <p:tavLst>
                                        <p:tav tm="0">
                                          <p:val>
                                            <p:fltVal val="0"/>
                                          </p:val>
                                        </p:tav>
                                        <p:tav tm="100000">
                                          <p:val>
                                            <p:strVal val="#ppt_h"/>
                                          </p:val>
                                        </p:tav>
                                      </p:tavLst>
                                    </p:anim>
                                    <p:animEffect transition="in" filter="fade">
                                      <p:cBhvr>
                                        <p:cTn id="42" dur="500"/>
                                        <p:tgtEl>
                                          <p:spTgt spid="33"/>
                                        </p:tgtEl>
                                      </p:cBhvr>
                                    </p:animEffect>
                                  </p:childTnLst>
                                </p:cTn>
                              </p:par>
                            </p:childTnLst>
                          </p:cTn>
                        </p:par>
                        <p:par>
                          <p:cTn id="43" fill="hold">
                            <p:stCondLst>
                              <p:cond delay="1000"/>
                            </p:stCondLst>
                            <p:childTnLst>
                              <p:par>
                                <p:cTn id="44" presetID="2" presetClass="entr" presetSubtype="2" fill="hold" grpId="0" nodeType="afterEffect">
                                  <p:stCondLst>
                                    <p:cond delay="0"/>
                                  </p:stCondLst>
                                  <p:iterate type="lt">
                                    <p:tmPct val="10000"/>
                                  </p:iterate>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fill="hold"/>
                                        <p:tgtEl>
                                          <p:spTgt spid="28"/>
                                        </p:tgtEl>
                                        <p:attrNameLst>
                                          <p:attrName>ppt_x</p:attrName>
                                        </p:attrNameLst>
                                      </p:cBhvr>
                                      <p:tavLst>
                                        <p:tav tm="0">
                                          <p:val>
                                            <p:strVal val="1+#ppt_w/2"/>
                                          </p:val>
                                        </p:tav>
                                        <p:tav tm="100000">
                                          <p:val>
                                            <p:strVal val="#ppt_x"/>
                                          </p:val>
                                        </p:tav>
                                      </p:tavLst>
                                    </p:anim>
                                    <p:anim calcmode="lin" valueType="num">
                                      <p:cBhvr additive="base">
                                        <p:cTn id="47" dur="500" fill="hold"/>
                                        <p:tgtEl>
                                          <p:spTgt spid="28"/>
                                        </p:tgtEl>
                                        <p:attrNameLst>
                                          <p:attrName>ppt_y</p:attrName>
                                        </p:attrNameLst>
                                      </p:cBhvr>
                                      <p:tavLst>
                                        <p:tav tm="0">
                                          <p:val>
                                            <p:strVal val="#ppt_y"/>
                                          </p:val>
                                        </p:tav>
                                        <p:tav tm="100000">
                                          <p:val>
                                            <p:strVal val="#ppt_y"/>
                                          </p:val>
                                        </p:tav>
                                      </p:tavLst>
                                    </p:anim>
                                  </p:childTnLst>
                                </p:cTn>
                              </p:par>
                            </p:childTnLst>
                          </p:cTn>
                        </p:par>
                        <p:par>
                          <p:cTn id="48" fill="hold">
                            <p:stCondLst>
                              <p:cond delay="3950"/>
                            </p:stCondLst>
                            <p:childTnLst>
                              <p:par>
                                <p:cTn id="49" presetID="22" presetClass="entr" presetSubtype="8"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left)">
                                      <p:cBhvr>
                                        <p:cTn id="51" dur="500"/>
                                        <p:tgtEl>
                                          <p:spTgt spid="42"/>
                                        </p:tgtEl>
                                      </p:cBhvr>
                                    </p:animEffect>
                                  </p:childTnLst>
                                </p:cTn>
                              </p:par>
                            </p:childTnLst>
                          </p:cTn>
                        </p:par>
                        <p:par>
                          <p:cTn id="52" fill="hold">
                            <p:stCondLst>
                              <p:cond delay="4450"/>
                            </p:stCondLst>
                            <p:childTnLst>
                              <p:par>
                                <p:cTn id="53" presetID="22" presetClass="entr" presetSubtype="1" fill="hold" grpId="0" nodeType="afterEffect">
                                  <p:stCondLst>
                                    <p:cond delay="0"/>
                                  </p:stCondLst>
                                  <p:iterate type="lt">
                                    <p:tmPct val="10000"/>
                                  </p:iterate>
                                  <p:childTnLst>
                                    <p:set>
                                      <p:cBhvr>
                                        <p:cTn id="54" dur="1" fill="hold">
                                          <p:stCondLst>
                                            <p:cond delay="0"/>
                                          </p:stCondLst>
                                        </p:cTn>
                                        <p:tgtEl>
                                          <p:spTgt spid="43"/>
                                        </p:tgtEl>
                                        <p:attrNameLst>
                                          <p:attrName>style.visibility</p:attrName>
                                        </p:attrNameLst>
                                      </p:cBhvr>
                                      <p:to>
                                        <p:strVal val="visible"/>
                                      </p:to>
                                    </p:set>
                                    <p:animEffect transition="in" filter="wipe(up)">
                                      <p:cBhvr>
                                        <p:cTn id="55" dur="500"/>
                                        <p:tgtEl>
                                          <p:spTgt spid="43"/>
                                        </p:tgtEl>
                                      </p:cBhvr>
                                    </p:animEffect>
                                  </p:childTnLst>
                                </p:cTn>
                              </p:par>
                            </p:childTnLst>
                          </p:cTn>
                        </p:par>
                        <p:par>
                          <p:cTn id="56" fill="hold">
                            <p:stCondLst>
                              <p:cond delay="6000"/>
                            </p:stCondLst>
                            <p:childTnLst>
                              <p:par>
                                <p:cTn id="57" presetID="26" presetClass="emph" presetSubtype="0" fill="hold" grpId="1" nodeType="afterEffect">
                                  <p:stCondLst>
                                    <p:cond delay="0"/>
                                  </p:stCondLst>
                                  <p:iterate type="lt">
                                    <p:tmPct val="10000"/>
                                  </p:iterate>
                                  <p:childTnLst>
                                    <p:animEffect transition="out" filter="fade">
                                      <p:cBhvr>
                                        <p:cTn id="58" dur="500" tmFilter="0, 0; .2, .5; .8, .5; 1, 0"/>
                                        <p:tgtEl>
                                          <p:spTgt spid="28"/>
                                        </p:tgtEl>
                                      </p:cBhvr>
                                    </p:animEffect>
                                    <p:animScale>
                                      <p:cBhvr>
                                        <p:cTn id="59" dur="250" autoRev="1"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7" grpId="2" animBg="1"/>
      <p:bldP spid="28" grpId="0"/>
      <p:bldP spid="28" grpId="1"/>
      <p:bldP spid="29" grpId="0" animBg="1"/>
      <p:bldP spid="29" grpId="1" animBg="1"/>
      <p:bldP spid="29" grpId="2" animBg="1"/>
      <p:bldP spid="30" grpId="0" animBg="1"/>
      <p:bldP spid="31" grpId="0" animBg="1"/>
      <p:bldP spid="31" grpId="1" animBg="1"/>
      <p:bldP spid="32" grpId="0" animBg="1"/>
      <p:bldP spid="33" grpId="0"/>
      <p:bldP spid="42"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zh-CN" dirty="0"/>
              <a:t>招聘方面</a:t>
            </a:r>
            <a:endParaRPr lang="zh-CN" altLang="en-US" dirty="0"/>
          </a:p>
        </p:txBody>
      </p:sp>
      <p:sp>
        <p:nvSpPr>
          <p:cNvPr id="39" name="Rectangle 22"/>
          <p:cNvSpPr/>
          <p:nvPr/>
        </p:nvSpPr>
        <p:spPr>
          <a:xfrm>
            <a:off x="1703387" y="1569064"/>
            <a:ext cx="8785225" cy="564257"/>
          </a:xfrm>
          <a:prstGeom prst="rect">
            <a:avLst/>
          </a:prstGeom>
          <a:noFill/>
        </p:spPr>
        <p:txBody>
          <a:bodyPr wrap="square" lIns="0" tIns="0" rIns="0" bIns="0" rtlCol="0" anchor="ctr">
            <a:spAutoFit/>
          </a:bodyPr>
          <a:lstStyle/>
          <a:p>
            <a:pPr algn="just">
              <a:lnSpc>
                <a:spcPts val="22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继续通过岗位说明书和任职资格条件，依托集团化招聘优势，通过工作轮换、竞聘上岗、职位升降和干部交流，结合内部推荐、基层选拔等方式多渠道补充缺岗人员。</a:t>
            </a:r>
            <a:endPar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40" name="Rectangle 22"/>
          <p:cNvSpPr/>
          <p:nvPr/>
        </p:nvSpPr>
        <p:spPr>
          <a:xfrm>
            <a:off x="4383642" y="2433866"/>
            <a:ext cx="3226833" cy="430887"/>
          </a:xfrm>
          <a:prstGeom prst="rect">
            <a:avLst/>
          </a:prstGeom>
        </p:spPr>
        <p:txBody>
          <a:bodyPr vert="horz" wrap="square" lIns="0" tIns="0" rIns="0" bIns="0">
            <a:spAutoFit/>
          </a:bodyPr>
          <a:lstStyle/>
          <a:p>
            <a:pPr algn="dist"/>
            <a:r>
              <a:rPr lang="zh-CN" altLang="en-US" sz="2800" b="1" dirty="0">
                <a:solidFill>
                  <a:schemeClr val="accent5"/>
                </a:solidFill>
                <a:latin typeface="微软雅黑" panose="020B0503020204020204" pitchFamily="34" charset="-122"/>
                <a:ea typeface="微软雅黑" panose="020B0503020204020204" pitchFamily="34" charset="-122"/>
              </a:rPr>
              <a:t>多渠道补充缺岗人员</a:t>
            </a:r>
            <a:endParaRPr lang="zh-CN" altLang="en-US" sz="2800" b="1" dirty="0">
              <a:solidFill>
                <a:schemeClr val="accent5"/>
              </a:solidFill>
              <a:latin typeface="微软雅黑" panose="020B0503020204020204" pitchFamily="34" charset="-122"/>
              <a:ea typeface="微软雅黑" panose="020B0503020204020204" pitchFamily="34" charset="-122"/>
            </a:endParaRPr>
          </a:p>
        </p:txBody>
      </p:sp>
      <p:sp>
        <p:nvSpPr>
          <p:cNvPr id="15" name="图文框 14"/>
          <p:cNvSpPr/>
          <p:nvPr/>
        </p:nvSpPr>
        <p:spPr>
          <a:xfrm>
            <a:off x="1798333" y="3246120"/>
            <a:ext cx="3409950" cy="2993570"/>
          </a:xfrm>
          <a:prstGeom prst="frame">
            <a:avLst>
              <a:gd name="adj1" fmla="val 581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Rectangle 22"/>
          <p:cNvSpPr/>
          <p:nvPr/>
        </p:nvSpPr>
        <p:spPr>
          <a:xfrm>
            <a:off x="2733715" y="3788714"/>
            <a:ext cx="1539186" cy="400110"/>
          </a:xfrm>
          <a:prstGeom prst="rect">
            <a:avLst/>
          </a:prstGeom>
          <a:noFill/>
        </p:spPr>
        <p:txBody>
          <a:bodyPr wrap="square" lIns="0" tIns="0" rIns="0" bIns="0" rtlCol="0" anchor="ctr">
            <a:spAutoFit/>
          </a:bodyPr>
          <a:lstStyle/>
          <a:p>
            <a:pPr algn="ctr"/>
            <a:r>
              <a:rPr lang="zh-CN" altLang="en-US" sz="2600" b="1" dirty="0">
                <a:solidFill>
                  <a:schemeClr val="accent5"/>
                </a:solidFill>
                <a:latin typeface="微软雅黑" panose="020B0503020204020204" pitchFamily="34" charset="-122"/>
                <a:ea typeface="微软雅黑" panose="020B0503020204020204" pitchFamily="34" charset="-122"/>
              </a:rPr>
              <a:t>工作轮换</a:t>
            </a:r>
            <a:endParaRPr lang="en-US" altLang="zh-CN" sz="2600" b="1" dirty="0">
              <a:solidFill>
                <a:schemeClr val="accent5"/>
              </a:solidFill>
              <a:latin typeface="微软雅黑" panose="020B0503020204020204" pitchFamily="34" charset="-122"/>
              <a:ea typeface="微软雅黑" panose="020B0503020204020204" pitchFamily="34" charset="-122"/>
            </a:endParaRPr>
          </a:p>
        </p:txBody>
      </p:sp>
      <p:sp>
        <p:nvSpPr>
          <p:cNvPr id="49" name="Rectangle 22"/>
          <p:cNvSpPr/>
          <p:nvPr/>
        </p:nvSpPr>
        <p:spPr>
          <a:xfrm>
            <a:off x="7797585" y="4143928"/>
            <a:ext cx="1782216" cy="400110"/>
          </a:xfrm>
          <a:prstGeom prst="rect">
            <a:avLst/>
          </a:prstGeom>
          <a:noFill/>
        </p:spPr>
        <p:txBody>
          <a:bodyPr wrap="square" lIns="0" tIns="0" rIns="0" bIns="0" rtlCol="0" anchor="ctr">
            <a:spAutoFit/>
          </a:bodyPr>
          <a:lstStyle/>
          <a:p>
            <a:pPr algn="ctr"/>
            <a:r>
              <a:rPr lang="zh-CN" altLang="en-US" sz="2600" b="1" dirty="0">
                <a:solidFill>
                  <a:schemeClr val="accent5">
                    <a:lumMod val="60000"/>
                    <a:lumOff val="40000"/>
                  </a:schemeClr>
                </a:solidFill>
                <a:latin typeface="微软雅黑" panose="020B0503020204020204" pitchFamily="34" charset="-122"/>
                <a:ea typeface="微软雅黑" panose="020B0503020204020204" pitchFamily="34" charset="-122"/>
              </a:rPr>
              <a:t>内部推荐</a:t>
            </a:r>
            <a:endParaRPr lang="en-US" altLang="zh-CN" sz="2600" b="1" dirty="0">
              <a:solidFill>
                <a:schemeClr val="accent5">
                  <a:lumMod val="60000"/>
                  <a:lumOff val="40000"/>
                </a:schemeClr>
              </a:solidFill>
              <a:latin typeface="微软雅黑" panose="020B0503020204020204" pitchFamily="34" charset="-122"/>
              <a:ea typeface="微软雅黑" panose="020B0503020204020204" pitchFamily="34" charset="-122"/>
            </a:endParaRPr>
          </a:p>
        </p:txBody>
      </p:sp>
      <p:sp>
        <p:nvSpPr>
          <p:cNvPr id="62" name="Rectangle 22"/>
          <p:cNvSpPr/>
          <p:nvPr/>
        </p:nvSpPr>
        <p:spPr>
          <a:xfrm>
            <a:off x="2733715" y="4308737"/>
            <a:ext cx="1539186" cy="400110"/>
          </a:xfrm>
          <a:prstGeom prst="rect">
            <a:avLst/>
          </a:prstGeom>
          <a:noFill/>
        </p:spPr>
        <p:txBody>
          <a:bodyPr wrap="square" lIns="0" tIns="0" rIns="0" bIns="0" rtlCol="0" anchor="ctr">
            <a:spAutoFit/>
          </a:bodyPr>
          <a:lstStyle/>
          <a:p>
            <a:pPr algn="ctr"/>
            <a:r>
              <a:rPr lang="zh-CN" altLang="en-US" sz="2600" b="1" dirty="0">
                <a:solidFill>
                  <a:schemeClr val="accent5"/>
                </a:solidFill>
                <a:latin typeface="微软雅黑" panose="020B0503020204020204" pitchFamily="34" charset="-122"/>
                <a:ea typeface="微软雅黑" panose="020B0503020204020204" pitchFamily="34" charset="-122"/>
              </a:rPr>
              <a:t>竞聘上岗</a:t>
            </a:r>
            <a:endParaRPr lang="en-US" altLang="zh-CN" sz="2600" b="1" dirty="0">
              <a:solidFill>
                <a:schemeClr val="accent5"/>
              </a:solidFill>
              <a:latin typeface="微软雅黑" panose="020B0503020204020204" pitchFamily="34" charset="-122"/>
              <a:ea typeface="微软雅黑" panose="020B0503020204020204" pitchFamily="34" charset="-122"/>
            </a:endParaRPr>
          </a:p>
        </p:txBody>
      </p:sp>
      <p:sp>
        <p:nvSpPr>
          <p:cNvPr id="63" name="Rectangle 22"/>
          <p:cNvSpPr/>
          <p:nvPr/>
        </p:nvSpPr>
        <p:spPr>
          <a:xfrm>
            <a:off x="2733715" y="4828760"/>
            <a:ext cx="1539186" cy="400110"/>
          </a:xfrm>
          <a:prstGeom prst="rect">
            <a:avLst/>
          </a:prstGeom>
          <a:noFill/>
        </p:spPr>
        <p:txBody>
          <a:bodyPr wrap="square" lIns="0" tIns="0" rIns="0" bIns="0" rtlCol="0" anchor="ctr">
            <a:spAutoFit/>
          </a:bodyPr>
          <a:lstStyle/>
          <a:p>
            <a:pPr algn="ctr"/>
            <a:r>
              <a:rPr lang="zh-CN" altLang="en-US" sz="2600" b="1" dirty="0">
                <a:solidFill>
                  <a:schemeClr val="accent5"/>
                </a:solidFill>
                <a:latin typeface="微软雅黑" panose="020B0503020204020204" pitchFamily="34" charset="-122"/>
                <a:ea typeface="微软雅黑" panose="020B0503020204020204" pitchFamily="34" charset="-122"/>
              </a:rPr>
              <a:t>职位升降</a:t>
            </a:r>
            <a:endParaRPr lang="en-US" altLang="zh-CN" sz="2600" b="1" dirty="0">
              <a:solidFill>
                <a:schemeClr val="accent5"/>
              </a:solidFill>
              <a:latin typeface="微软雅黑" panose="020B0503020204020204" pitchFamily="34" charset="-122"/>
              <a:ea typeface="微软雅黑" panose="020B0503020204020204" pitchFamily="34" charset="-122"/>
            </a:endParaRPr>
          </a:p>
        </p:txBody>
      </p:sp>
      <p:sp>
        <p:nvSpPr>
          <p:cNvPr id="64" name="Rectangle 22"/>
          <p:cNvSpPr/>
          <p:nvPr/>
        </p:nvSpPr>
        <p:spPr>
          <a:xfrm>
            <a:off x="2733715" y="5348784"/>
            <a:ext cx="1539186" cy="400110"/>
          </a:xfrm>
          <a:prstGeom prst="rect">
            <a:avLst/>
          </a:prstGeom>
          <a:noFill/>
        </p:spPr>
        <p:txBody>
          <a:bodyPr wrap="square" lIns="0" tIns="0" rIns="0" bIns="0" rtlCol="0" anchor="ctr">
            <a:spAutoFit/>
          </a:bodyPr>
          <a:lstStyle/>
          <a:p>
            <a:pPr algn="ctr"/>
            <a:r>
              <a:rPr lang="zh-CN" altLang="en-US" sz="2600" b="1" dirty="0">
                <a:solidFill>
                  <a:schemeClr val="accent5"/>
                </a:solidFill>
                <a:latin typeface="微软雅黑" panose="020B0503020204020204" pitchFamily="34" charset="-122"/>
                <a:ea typeface="微软雅黑" panose="020B0503020204020204" pitchFamily="34" charset="-122"/>
              </a:rPr>
              <a:t>干部交流</a:t>
            </a:r>
            <a:endParaRPr lang="en-US" altLang="zh-CN" sz="2600" b="1" dirty="0">
              <a:solidFill>
                <a:schemeClr val="accent5"/>
              </a:solidFill>
              <a:latin typeface="微软雅黑" panose="020B0503020204020204" pitchFamily="34" charset="-122"/>
              <a:ea typeface="微软雅黑" panose="020B0503020204020204" pitchFamily="34" charset="-122"/>
            </a:endParaRPr>
          </a:p>
        </p:txBody>
      </p:sp>
      <p:sp>
        <p:nvSpPr>
          <p:cNvPr id="65" name="Rectangle 22"/>
          <p:cNvSpPr/>
          <p:nvPr/>
        </p:nvSpPr>
        <p:spPr>
          <a:xfrm>
            <a:off x="7797585" y="4934305"/>
            <a:ext cx="1782216" cy="400110"/>
          </a:xfrm>
          <a:prstGeom prst="rect">
            <a:avLst/>
          </a:prstGeom>
          <a:noFill/>
        </p:spPr>
        <p:txBody>
          <a:bodyPr wrap="square" lIns="0" tIns="0" rIns="0" bIns="0" rtlCol="0" anchor="ctr">
            <a:spAutoFit/>
          </a:bodyPr>
          <a:lstStyle/>
          <a:p>
            <a:pPr algn="ctr"/>
            <a:r>
              <a:rPr lang="zh-CN" altLang="en-US" sz="2600" b="1" dirty="0">
                <a:solidFill>
                  <a:schemeClr val="accent5">
                    <a:lumMod val="60000"/>
                    <a:lumOff val="40000"/>
                  </a:schemeClr>
                </a:solidFill>
                <a:latin typeface="微软雅黑" panose="020B0503020204020204" pitchFamily="34" charset="-122"/>
                <a:ea typeface="微软雅黑" panose="020B0503020204020204" pitchFamily="34" charset="-122"/>
              </a:rPr>
              <a:t>基层选拔</a:t>
            </a:r>
            <a:endParaRPr lang="en-US" altLang="zh-CN" sz="2600" b="1" dirty="0">
              <a:solidFill>
                <a:schemeClr val="accent5">
                  <a:lumMod val="60000"/>
                  <a:lumOff val="40000"/>
                </a:schemeClr>
              </a:solidFill>
              <a:latin typeface="微软雅黑" panose="020B0503020204020204" pitchFamily="34" charset="-122"/>
              <a:ea typeface="微软雅黑" panose="020B0503020204020204" pitchFamily="34" charset="-122"/>
            </a:endParaRPr>
          </a:p>
        </p:txBody>
      </p:sp>
      <p:sp>
        <p:nvSpPr>
          <p:cNvPr id="2" name="右箭头 1"/>
          <p:cNvSpPr/>
          <p:nvPr/>
        </p:nvSpPr>
        <p:spPr>
          <a:xfrm>
            <a:off x="5138509" y="4110620"/>
            <a:ext cx="1438275" cy="466725"/>
          </a:xfrm>
          <a:prstGeom prst="rightArrow">
            <a:avLst>
              <a:gd name="adj1" fmla="val 63945"/>
              <a:gd name="adj2" fmla="val 6649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右箭头 17"/>
          <p:cNvSpPr/>
          <p:nvPr/>
        </p:nvSpPr>
        <p:spPr>
          <a:xfrm flipH="1">
            <a:off x="5615217" y="4795452"/>
            <a:ext cx="1438275" cy="466725"/>
          </a:xfrm>
          <a:prstGeom prst="rightArrow">
            <a:avLst>
              <a:gd name="adj1" fmla="val 63945"/>
              <a:gd name="adj2" fmla="val 6649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图文框 19"/>
          <p:cNvSpPr/>
          <p:nvPr/>
        </p:nvSpPr>
        <p:spPr>
          <a:xfrm>
            <a:off x="6979933" y="3246120"/>
            <a:ext cx="3409950" cy="2993570"/>
          </a:xfrm>
          <a:prstGeom prst="frame">
            <a:avLst>
              <a:gd name="adj1" fmla="val 5818"/>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airplane"/>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14:presetBounceEnd="69000">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14:bounceEnd="69000">
                                          <p:cBhvr additive="base">
                                            <p:cTn id="14" dur="1200" fill="hold"/>
                                            <p:tgtEl>
                                              <p:spTgt spid="15"/>
                                            </p:tgtEl>
                                            <p:attrNameLst>
                                              <p:attrName>ppt_x</p:attrName>
                                            </p:attrNameLst>
                                          </p:cBhvr>
                                          <p:tavLst>
                                            <p:tav tm="0">
                                              <p:val>
                                                <p:strVal val="0-#ppt_w/2"/>
                                              </p:val>
                                            </p:tav>
                                            <p:tav tm="100000">
                                              <p:val>
                                                <p:strVal val="#ppt_x"/>
                                              </p:val>
                                            </p:tav>
                                          </p:tavLst>
                                        </p:anim>
                                        <p:anim calcmode="lin" valueType="num" p14:bounceEnd="69000">
                                          <p:cBhvr additive="base">
                                            <p:cTn id="15" dur="1200" fill="hold"/>
                                            <p:tgtEl>
                                              <p:spTgt spid="1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14:presetBounceEnd="69000">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14:bounceEnd="69000">
                                          <p:cBhvr additive="base">
                                            <p:cTn id="18" dur="1200" fill="hold"/>
                                            <p:tgtEl>
                                              <p:spTgt spid="41"/>
                                            </p:tgtEl>
                                            <p:attrNameLst>
                                              <p:attrName>ppt_x</p:attrName>
                                            </p:attrNameLst>
                                          </p:cBhvr>
                                          <p:tavLst>
                                            <p:tav tm="0">
                                              <p:val>
                                                <p:strVal val="0-#ppt_w/2"/>
                                              </p:val>
                                            </p:tav>
                                            <p:tav tm="100000">
                                              <p:val>
                                                <p:strVal val="#ppt_x"/>
                                              </p:val>
                                            </p:tav>
                                          </p:tavLst>
                                        </p:anim>
                                        <p:anim calcmode="lin" valueType="num" p14:bounceEnd="69000">
                                          <p:cBhvr additive="base">
                                            <p:cTn id="19" dur="1200" fill="hold"/>
                                            <p:tgtEl>
                                              <p:spTgt spid="41"/>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14:presetBounceEnd="69000">
                                      <p:stCondLst>
                                        <p:cond delay="0"/>
                                      </p:stCondLst>
                                      <p:childTnLst>
                                        <p:set>
                                          <p:cBhvr>
                                            <p:cTn id="21" dur="1" fill="hold">
                                              <p:stCondLst>
                                                <p:cond delay="0"/>
                                              </p:stCondLst>
                                            </p:cTn>
                                            <p:tgtEl>
                                              <p:spTgt spid="62"/>
                                            </p:tgtEl>
                                            <p:attrNameLst>
                                              <p:attrName>style.visibility</p:attrName>
                                            </p:attrNameLst>
                                          </p:cBhvr>
                                          <p:to>
                                            <p:strVal val="visible"/>
                                          </p:to>
                                        </p:set>
                                        <p:anim calcmode="lin" valueType="num" p14:bounceEnd="69000">
                                          <p:cBhvr additive="base">
                                            <p:cTn id="22" dur="1200" fill="hold"/>
                                            <p:tgtEl>
                                              <p:spTgt spid="62"/>
                                            </p:tgtEl>
                                            <p:attrNameLst>
                                              <p:attrName>ppt_x</p:attrName>
                                            </p:attrNameLst>
                                          </p:cBhvr>
                                          <p:tavLst>
                                            <p:tav tm="0">
                                              <p:val>
                                                <p:strVal val="0-#ppt_w/2"/>
                                              </p:val>
                                            </p:tav>
                                            <p:tav tm="100000">
                                              <p:val>
                                                <p:strVal val="#ppt_x"/>
                                              </p:val>
                                            </p:tav>
                                          </p:tavLst>
                                        </p:anim>
                                        <p:anim calcmode="lin" valueType="num" p14:bounceEnd="69000">
                                          <p:cBhvr additive="base">
                                            <p:cTn id="23" dur="1200" fill="hold"/>
                                            <p:tgtEl>
                                              <p:spTgt spid="62"/>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14:presetBounceEnd="69000">
                                      <p:stCondLst>
                                        <p:cond delay="0"/>
                                      </p:stCondLst>
                                      <p:childTnLst>
                                        <p:set>
                                          <p:cBhvr>
                                            <p:cTn id="25" dur="1" fill="hold">
                                              <p:stCondLst>
                                                <p:cond delay="0"/>
                                              </p:stCondLst>
                                            </p:cTn>
                                            <p:tgtEl>
                                              <p:spTgt spid="63"/>
                                            </p:tgtEl>
                                            <p:attrNameLst>
                                              <p:attrName>style.visibility</p:attrName>
                                            </p:attrNameLst>
                                          </p:cBhvr>
                                          <p:to>
                                            <p:strVal val="visible"/>
                                          </p:to>
                                        </p:set>
                                        <p:anim calcmode="lin" valueType="num" p14:bounceEnd="69000">
                                          <p:cBhvr additive="base">
                                            <p:cTn id="26" dur="1200" fill="hold"/>
                                            <p:tgtEl>
                                              <p:spTgt spid="63"/>
                                            </p:tgtEl>
                                            <p:attrNameLst>
                                              <p:attrName>ppt_x</p:attrName>
                                            </p:attrNameLst>
                                          </p:cBhvr>
                                          <p:tavLst>
                                            <p:tav tm="0">
                                              <p:val>
                                                <p:strVal val="0-#ppt_w/2"/>
                                              </p:val>
                                            </p:tav>
                                            <p:tav tm="100000">
                                              <p:val>
                                                <p:strVal val="#ppt_x"/>
                                              </p:val>
                                            </p:tav>
                                          </p:tavLst>
                                        </p:anim>
                                        <p:anim calcmode="lin" valueType="num" p14:bounceEnd="69000">
                                          <p:cBhvr additive="base">
                                            <p:cTn id="27" dur="1200" fill="hold"/>
                                            <p:tgtEl>
                                              <p:spTgt spid="63"/>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14:presetBounceEnd="69000">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14:bounceEnd="69000">
                                          <p:cBhvr additive="base">
                                            <p:cTn id="30" dur="1200" fill="hold"/>
                                            <p:tgtEl>
                                              <p:spTgt spid="64"/>
                                            </p:tgtEl>
                                            <p:attrNameLst>
                                              <p:attrName>ppt_x</p:attrName>
                                            </p:attrNameLst>
                                          </p:cBhvr>
                                          <p:tavLst>
                                            <p:tav tm="0">
                                              <p:val>
                                                <p:strVal val="0-#ppt_w/2"/>
                                              </p:val>
                                            </p:tav>
                                            <p:tav tm="100000">
                                              <p:val>
                                                <p:strVal val="#ppt_x"/>
                                              </p:val>
                                            </p:tav>
                                          </p:tavLst>
                                        </p:anim>
                                        <p:anim calcmode="lin" valueType="num" p14:bounceEnd="69000">
                                          <p:cBhvr additive="base">
                                            <p:cTn id="31" dur="1200" fill="hold"/>
                                            <p:tgtEl>
                                              <p:spTgt spid="64"/>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14:presetBounceEnd="69000">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14:bounceEnd="69000">
                                          <p:cBhvr additive="base">
                                            <p:cTn id="34" dur="1200" fill="hold"/>
                                            <p:tgtEl>
                                              <p:spTgt spid="49"/>
                                            </p:tgtEl>
                                            <p:attrNameLst>
                                              <p:attrName>ppt_x</p:attrName>
                                            </p:attrNameLst>
                                          </p:cBhvr>
                                          <p:tavLst>
                                            <p:tav tm="0">
                                              <p:val>
                                                <p:strVal val="1+#ppt_w/2"/>
                                              </p:val>
                                            </p:tav>
                                            <p:tav tm="100000">
                                              <p:val>
                                                <p:strVal val="#ppt_x"/>
                                              </p:val>
                                            </p:tav>
                                          </p:tavLst>
                                        </p:anim>
                                        <p:anim calcmode="lin" valueType="num" p14:bounceEnd="69000">
                                          <p:cBhvr additive="base">
                                            <p:cTn id="35" dur="1200" fill="hold"/>
                                            <p:tgtEl>
                                              <p:spTgt spid="49"/>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14:presetBounceEnd="69000">
                                      <p:stCondLst>
                                        <p:cond delay="0"/>
                                      </p:stCondLst>
                                      <p:childTnLst>
                                        <p:set>
                                          <p:cBhvr>
                                            <p:cTn id="37" dur="1" fill="hold">
                                              <p:stCondLst>
                                                <p:cond delay="0"/>
                                              </p:stCondLst>
                                            </p:cTn>
                                            <p:tgtEl>
                                              <p:spTgt spid="65"/>
                                            </p:tgtEl>
                                            <p:attrNameLst>
                                              <p:attrName>style.visibility</p:attrName>
                                            </p:attrNameLst>
                                          </p:cBhvr>
                                          <p:to>
                                            <p:strVal val="visible"/>
                                          </p:to>
                                        </p:set>
                                        <p:anim calcmode="lin" valueType="num" p14:bounceEnd="69000">
                                          <p:cBhvr additive="base">
                                            <p:cTn id="38" dur="1200" fill="hold"/>
                                            <p:tgtEl>
                                              <p:spTgt spid="65"/>
                                            </p:tgtEl>
                                            <p:attrNameLst>
                                              <p:attrName>ppt_x</p:attrName>
                                            </p:attrNameLst>
                                          </p:cBhvr>
                                          <p:tavLst>
                                            <p:tav tm="0">
                                              <p:val>
                                                <p:strVal val="1+#ppt_w/2"/>
                                              </p:val>
                                            </p:tav>
                                            <p:tav tm="100000">
                                              <p:val>
                                                <p:strVal val="#ppt_x"/>
                                              </p:val>
                                            </p:tav>
                                          </p:tavLst>
                                        </p:anim>
                                        <p:anim calcmode="lin" valueType="num" p14:bounceEnd="69000">
                                          <p:cBhvr additive="base">
                                            <p:cTn id="39" dur="1200" fill="hold"/>
                                            <p:tgtEl>
                                              <p:spTgt spid="65"/>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14:presetBounceEnd="69000">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14:bounceEnd="69000">
                                          <p:cBhvr additive="base">
                                            <p:cTn id="42" dur="1200" fill="hold"/>
                                            <p:tgtEl>
                                              <p:spTgt spid="20"/>
                                            </p:tgtEl>
                                            <p:attrNameLst>
                                              <p:attrName>ppt_x</p:attrName>
                                            </p:attrNameLst>
                                          </p:cBhvr>
                                          <p:tavLst>
                                            <p:tav tm="0">
                                              <p:val>
                                                <p:strVal val="1+#ppt_w/2"/>
                                              </p:val>
                                            </p:tav>
                                            <p:tav tm="100000">
                                              <p:val>
                                                <p:strVal val="#ppt_x"/>
                                              </p:val>
                                            </p:tav>
                                          </p:tavLst>
                                        </p:anim>
                                        <p:anim calcmode="lin" valueType="num" p14:bounceEnd="69000">
                                          <p:cBhvr additive="base">
                                            <p:cTn id="43" dur="12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left)">
                                          <p:cBhvr>
                                            <p:cTn id="48" dur="500"/>
                                            <p:tgtEl>
                                              <p:spTgt spid="2"/>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right)">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5" grpId="0" animBg="1"/>
          <p:bldP spid="41" grpId="0"/>
          <p:bldP spid="49" grpId="0"/>
          <p:bldP spid="62" grpId="0"/>
          <p:bldP spid="63" grpId="0"/>
          <p:bldP spid="64" grpId="0"/>
          <p:bldP spid="65" grpId="0"/>
          <p:bldP spid="2" grpId="0" animBg="1"/>
          <p:bldP spid="18" grpId="0" animBg="1"/>
          <p:bldP spid="2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1200" fill="hold"/>
                                            <p:tgtEl>
                                              <p:spTgt spid="15"/>
                                            </p:tgtEl>
                                            <p:attrNameLst>
                                              <p:attrName>ppt_x</p:attrName>
                                            </p:attrNameLst>
                                          </p:cBhvr>
                                          <p:tavLst>
                                            <p:tav tm="0">
                                              <p:val>
                                                <p:strVal val="0-#ppt_w/2"/>
                                              </p:val>
                                            </p:tav>
                                            <p:tav tm="100000">
                                              <p:val>
                                                <p:strVal val="#ppt_x"/>
                                              </p:val>
                                            </p:tav>
                                          </p:tavLst>
                                        </p:anim>
                                        <p:anim calcmode="lin" valueType="num">
                                          <p:cBhvr additive="base">
                                            <p:cTn id="15" dur="1200" fill="hold"/>
                                            <p:tgtEl>
                                              <p:spTgt spid="1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1200" fill="hold"/>
                                            <p:tgtEl>
                                              <p:spTgt spid="41"/>
                                            </p:tgtEl>
                                            <p:attrNameLst>
                                              <p:attrName>ppt_x</p:attrName>
                                            </p:attrNameLst>
                                          </p:cBhvr>
                                          <p:tavLst>
                                            <p:tav tm="0">
                                              <p:val>
                                                <p:strVal val="0-#ppt_w/2"/>
                                              </p:val>
                                            </p:tav>
                                            <p:tav tm="100000">
                                              <p:val>
                                                <p:strVal val="#ppt_x"/>
                                              </p:val>
                                            </p:tav>
                                          </p:tavLst>
                                        </p:anim>
                                        <p:anim calcmode="lin" valueType="num">
                                          <p:cBhvr additive="base">
                                            <p:cTn id="19" dur="1200" fill="hold"/>
                                            <p:tgtEl>
                                              <p:spTgt spid="41"/>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62"/>
                                            </p:tgtEl>
                                            <p:attrNameLst>
                                              <p:attrName>style.visibility</p:attrName>
                                            </p:attrNameLst>
                                          </p:cBhvr>
                                          <p:to>
                                            <p:strVal val="visible"/>
                                          </p:to>
                                        </p:set>
                                        <p:anim calcmode="lin" valueType="num">
                                          <p:cBhvr additive="base">
                                            <p:cTn id="22" dur="1200" fill="hold"/>
                                            <p:tgtEl>
                                              <p:spTgt spid="62"/>
                                            </p:tgtEl>
                                            <p:attrNameLst>
                                              <p:attrName>ppt_x</p:attrName>
                                            </p:attrNameLst>
                                          </p:cBhvr>
                                          <p:tavLst>
                                            <p:tav tm="0">
                                              <p:val>
                                                <p:strVal val="0-#ppt_w/2"/>
                                              </p:val>
                                            </p:tav>
                                            <p:tav tm="100000">
                                              <p:val>
                                                <p:strVal val="#ppt_x"/>
                                              </p:val>
                                            </p:tav>
                                          </p:tavLst>
                                        </p:anim>
                                        <p:anim calcmode="lin" valueType="num">
                                          <p:cBhvr additive="base">
                                            <p:cTn id="23" dur="1200" fill="hold"/>
                                            <p:tgtEl>
                                              <p:spTgt spid="62"/>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63"/>
                                            </p:tgtEl>
                                            <p:attrNameLst>
                                              <p:attrName>style.visibility</p:attrName>
                                            </p:attrNameLst>
                                          </p:cBhvr>
                                          <p:to>
                                            <p:strVal val="visible"/>
                                          </p:to>
                                        </p:set>
                                        <p:anim calcmode="lin" valueType="num">
                                          <p:cBhvr additive="base">
                                            <p:cTn id="26" dur="1200" fill="hold"/>
                                            <p:tgtEl>
                                              <p:spTgt spid="63"/>
                                            </p:tgtEl>
                                            <p:attrNameLst>
                                              <p:attrName>ppt_x</p:attrName>
                                            </p:attrNameLst>
                                          </p:cBhvr>
                                          <p:tavLst>
                                            <p:tav tm="0">
                                              <p:val>
                                                <p:strVal val="0-#ppt_w/2"/>
                                              </p:val>
                                            </p:tav>
                                            <p:tav tm="100000">
                                              <p:val>
                                                <p:strVal val="#ppt_x"/>
                                              </p:val>
                                            </p:tav>
                                          </p:tavLst>
                                        </p:anim>
                                        <p:anim calcmode="lin" valueType="num">
                                          <p:cBhvr additive="base">
                                            <p:cTn id="27" dur="1200" fill="hold"/>
                                            <p:tgtEl>
                                              <p:spTgt spid="63"/>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additive="base">
                                            <p:cTn id="30" dur="1200" fill="hold"/>
                                            <p:tgtEl>
                                              <p:spTgt spid="64"/>
                                            </p:tgtEl>
                                            <p:attrNameLst>
                                              <p:attrName>ppt_x</p:attrName>
                                            </p:attrNameLst>
                                          </p:cBhvr>
                                          <p:tavLst>
                                            <p:tav tm="0">
                                              <p:val>
                                                <p:strVal val="0-#ppt_w/2"/>
                                              </p:val>
                                            </p:tav>
                                            <p:tav tm="100000">
                                              <p:val>
                                                <p:strVal val="#ppt_x"/>
                                              </p:val>
                                            </p:tav>
                                          </p:tavLst>
                                        </p:anim>
                                        <p:anim calcmode="lin" valueType="num">
                                          <p:cBhvr additive="base">
                                            <p:cTn id="31" dur="1200" fill="hold"/>
                                            <p:tgtEl>
                                              <p:spTgt spid="64"/>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additive="base">
                                            <p:cTn id="34" dur="1200" fill="hold"/>
                                            <p:tgtEl>
                                              <p:spTgt spid="49"/>
                                            </p:tgtEl>
                                            <p:attrNameLst>
                                              <p:attrName>ppt_x</p:attrName>
                                            </p:attrNameLst>
                                          </p:cBhvr>
                                          <p:tavLst>
                                            <p:tav tm="0">
                                              <p:val>
                                                <p:strVal val="1+#ppt_w/2"/>
                                              </p:val>
                                            </p:tav>
                                            <p:tav tm="100000">
                                              <p:val>
                                                <p:strVal val="#ppt_x"/>
                                              </p:val>
                                            </p:tav>
                                          </p:tavLst>
                                        </p:anim>
                                        <p:anim calcmode="lin" valueType="num">
                                          <p:cBhvr additive="base">
                                            <p:cTn id="35" dur="1200" fill="hold"/>
                                            <p:tgtEl>
                                              <p:spTgt spid="49"/>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65"/>
                                            </p:tgtEl>
                                            <p:attrNameLst>
                                              <p:attrName>style.visibility</p:attrName>
                                            </p:attrNameLst>
                                          </p:cBhvr>
                                          <p:to>
                                            <p:strVal val="visible"/>
                                          </p:to>
                                        </p:set>
                                        <p:anim calcmode="lin" valueType="num">
                                          <p:cBhvr additive="base">
                                            <p:cTn id="38" dur="1200" fill="hold"/>
                                            <p:tgtEl>
                                              <p:spTgt spid="65"/>
                                            </p:tgtEl>
                                            <p:attrNameLst>
                                              <p:attrName>ppt_x</p:attrName>
                                            </p:attrNameLst>
                                          </p:cBhvr>
                                          <p:tavLst>
                                            <p:tav tm="0">
                                              <p:val>
                                                <p:strVal val="1+#ppt_w/2"/>
                                              </p:val>
                                            </p:tav>
                                            <p:tav tm="100000">
                                              <p:val>
                                                <p:strVal val="#ppt_x"/>
                                              </p:val>
                                            </p:tav>
                                          </p:tavLst>
                                        </p:anim>
                                        <p:anim calcmode="lin" valueType="num">
                                          <p:cBhvr additive="base">
                                            <p:cTn id="39" dur="1200" fill="hold"/>
                                            <p:tgtEl>
                                              <p:spTgt spid="65"/>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1200" fill="hold"/>
                                            <p:tgtEl>
                                              <p:spTgt spid="20"/>
                                            </p:tgtEl>
                                            <p:attrNameLst>
                                              <p:attrName>ppt_x</p:attrName>
                                            </p:attrNameLst>
                                          </p:cBhvr>
                                          <p:tavLst>
                                            <p:tav tm="0">
                                              <p:val>
                                                <p:strVal val="1+#ppt_w/2"/>
                                              </p:val>
                                            </p:tav>
                                            <p:tav tm="100000">
                                              <p:val>
                                                <p:strVal val="#ppt_x"/>
                                              </p:val>
                                            </p:tav>
                                          </p:tavLst>
                                        </p:anim>
                                        <p:anim calcmode="lin" valueType="num">
                                          <p:cBhvr additive="base">
                                            <p:cTn id="43" dur="12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left)">
                                          <p:cBhvr>
                                            <p:cTn id="48" dur="500"/>
                                            <p:tgtEl>
                                              <p:spTgt spid="2"/>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right)">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5" grpId="0" animBg="1"/>
          <p:bldP spid="41" grpId="0"/>
          <p:bldP spid="49" grpId="0"/>
          <p:bldP spid="62" grpId="0"/>
          <p:bldP spid="63" grpId="0"/>
          <p:bldP spid="64" grpId="0"/>
          <p:bldP spid="65" grpId="0"/>
          <p:bldP spid="2" grpId="0" animBg="1"/>
          <p:bldP spid="18" grpId="0" animBg="1"/>
          <p:bldP spid="20"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培训方面</a:t>
            </a:r>
            <a:endParaRPr lang="zh-CN" altLang="en-US" dirty="0"/>
          </a:p>
        </p:txBody>
      </p:sp>
      <p:sp>
        <p:nvSpPr>
          <p:cNvPr id="34" name="Rectangle 22"/>
          <p:cNvSpPr/>
          <p:nvPr/>
        </p:nvSpPr>
        <p:spPr>
          <a:xfrm>
            <a:off x="1707472" y="1589757"/>
            <a:ext cx="8777056" cy="824713"/>
          </a:xfrm>
          <a:prstGeom prst="rect">
            <a:avLst/>
          </a:prstGeom>
          <a:noFill/>
        </p:spPr>
        <p:txBody>
          <a:bodyPr wrap="square" lIns="0" tIns="0" rIns="0" bIns="0" rtlCol="0" anchor="ctr">
            <a:spAutoFit/>
          </a:bodyPr>
          <a:lstStyle/>
          <a:p>
            <a:pPr algn="just">
              <a:lnSpc>
                <a:spcPts val="22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以内部培训为主，对新提拔业务主管的业务能力提升培训、新进人员入职培训、全员的综合素养提升培训等纳入全年培训工作范畴。同时，建立周期性的安全培训工作，时刻贯彻“安全第一，预防为主“的安全理念。</a:t>
            </a:r>
            <a:endPar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35" name="Rectangle 22"/>
          <p:cNvSpPr/>
          <p:nvPr/>
        </p:nvSpPr>
        <p:spPr>
          <a:xfrm>
            <a:off x="2162844" y="4759427"/>
            <a:ext cx="3145756" cy="463180"/>
          </a:xfrm>
          <a:prstGeom prst="rect">
            <a:avLst/>
          </a:prstGeom>
          <a:noFill/>
        </p:spPr>
        <p:txBody>
          <a:bodyPr wrap="square" lIns="0" tIns="0" rIns="0" bIns="0" rtlCol="0" anchor="ctr">
            <a:noAutofit/>
          </a:bodyPr>
          <a:lstStyle/>
          <a:p>
            <a:pPr algn="ctr"/>
            <a:r>
              <a:rPr lang="zh-CN" altLang="en-US" sz="2400" dirty="0">
                <a:solidFill>
                  <a:schemeClr val="accent5"/>
                </a:solidFill>
                <a:latin typeface="微软雅黑" panose="020B0503020204020204" pitchFamily="34" charset="-122"/>
                <a:ea typeface="微软雅黑" panose="020B0503020204020204" pitchFamily="34" charset="-122"/>
              </a:rPr>
              <a:t>主管能力提升培训</a:t>
            </a:r>
            <a:endParaRPr lang="en-US" altLang="zh-CN" sz="2400" dirty="0">
              <a:solidFill>
                <a:schemeClr val="accent5"/>
              </a:solidFill>
              <a:latin typeface="微软雅黑" panose="020B0503020204020204" pitchFamily="34" charset="-122"/>
              <a:ea typeface="微软雅黑" panose="020B0503020204020204" pitchFamily="34" charset="-122"/>
            </a:endParaRPr>
          </a:p>
        </p:txBody>
      </p:sp>
      <p:sp>
        <p:nvSpPr>
          <p:cNvPr id="36" name="Rectangle 22"/>
          <p:cNvSpPr/>
          <p:nvPr/>
        </p:nvSpPr>
        <p:spPr>
          <a:xfrm>
            <a:off x="2162844" y="5348524"/>
            <a:ext cx="3145756" cy="463180"/>
          </a:xfrm>
          <a:prstGeom prst="rect">
            <a:avLst/>
          </a:prstGeom>
          <a:noFill/>
        </p:spPr>
        <p:txBody>
          <a:bodyPr wrap="square" lIns="0" tIns="0" rIns="0" bIns="0" rtlCol="0" anchor="ctr">
            <a:noAutofit/>
          </a:bodyPr>
          <a:lstStyle/>
          <a:p>
            <a:pPr algn="ctr"/>
            <a:r>
              <a:rPr lang="zh-CN" altLang="en-US" sz="2400" dirty="0">
                <a:solidFill>
                  <a:schemeClr val="accent5"/>
                </a:solidFill>
                <a:latin typeface="微软雅黑" panose="020B0503020204020204" pitchFamily="34" charset="-122"/>
                <a:ea typeface="微软雅黑" panose="020B0503020204020204" pitchFamily="34" charset="-122"/>
              </a:rPr>
              <a:t>新员工入职培训</a:t>
            </a:r>
            <a:endParaRPr lang="en-US" altLang="zh-CN" sz="2400" dirty="0">
              <a:solidFill>
                <a:schemeClr val="accent5"/>
              </a:solidFill>
              <a:latin typeface="微软雅黑" panose="020B0503020204020204" pitchFamily="34" charset="-122"/>
              <a:ea typeface="微软雅黑" panose="020B0503020204020204" pitchFamily="34" charset="-122"/>
            </a:endParaRPr>
          </a:p>
        </p:txBody>
      </p:sp>
      <p:sp>
        <p:nvSpPr>
          <p:cNvPr id="38" name="Rectangle 22"/>
          <p:cNvSpPr/>
          <p:nvPr/>
        </p:nvSpPr>
        <p:spPr>
          <a:xfrm>
            <a:off x="2162844" y="5937620"/>
            <a:ext cx="3145756" cy="463180"/>
          </a:xfrm>
          <a:prstGeom prst="rect">
            <a:avLst/>
          </a:prstGeom>
          <a:noFill/>
        </p:spPr>
        <p:txBody>
          <a:bodyPr wrap="square" lIns="0" tIns="0" rIns="0" bIns="0" rtlCol="0" anchor="ctr">
            <a:noAutofit/>
          </a:bodyPr>
          <a:lstStyle/>
          <a:p>
            <a:pPr algn="ctr"/>
            <a:r>
              <a:rPr lang="zh-CN" altLang="en-US" sz="2400" dirty="0">
                <a:solidFill>
                  <a:schemeClr val="accent5"/>
                </a:solidFill>
                <a:latin typeface="微软雅黑" panose="020B0503020204020204" pitchFamily="34" charset="-122"/>
                <a:ea typeface="微软雅黑" panose="020B0503020204020204" pitchFamily="34" charset="-122"/>
              </a:rPr>
              <a:t>综合素养提升培训</a:t>
            </a:r>
            <a:endParaRPr lang="en-US" altLang="zh-CN" sz="2400" dirty="0">
              <a:solidFill>
                <a:schemeClr val="accent5"/>
              </a:solidFill>
              <a:latin typeface="微软雅黑" panose="020B0503020204020204" pitchFamily="34" charset="-122"/>
              <a:ea typeface="微软雅黑" panose="020B0503020204020204" pitchFamily="34" charset="-122"/>
            </a:endParaRPr>
          </a:p>
        </p:txBody>
      </p:sp>
      <p:sp>
        <p:nvSpPr>
          <p:cNvPr id="41" name="Rectangle 22"/>
          <p:cNvSpPr/>
          <p:nvPr/>
        </p:nvSpPr>
        <p:spPr>
          <a:xfrm>
            <a:off x="7054182" y="4700100"/>
            <a:ext cx="2775618" cy="745472"/>
          </a:xfrm>
          <a:prstGeom prst="rect">
            <a:avLst/>
          </a:prstGeom>
          <a:noFill/>
        </p:spPr>
        <p:txBody>
          <a:bodyPr wrap="square" lIns="0" tIns="0" rIns="0" bIns="0" rtlCol="0" anchor="ctr">
            <a:noAutofit/>
          </a:bodyPr>
          <a:lstStyle/>
          <a:p>
            <a:pPr algn="ctr"/>
            <a:r>
              <a:rPr lang="zh-CN" altLang="en-US" sz="2400" dirty="0">
                <a:solidFill>
                  <a:schemeClr val="accent5"/>
                </a:solidFill>
                <a:latin typeface="微软雅黑" panose="020B0503020204020204" pitchFamily="34" charset="-122"/>
                <a:ea typeface="微软雅黑" panose="020B0503020204020204" pitchFamily="34" charset="-122"/>
              </a:rPr>
              <a:t>安全培训工作</a:t>
            </a:r>
            <a:endParaRPr lang="en-US" altLang="zh-CN" sz="2400" dirty="0">
              <a:solidFill>
                <a:schemeClr val="accent5"/>
              </a:solidFill>
              <a:latin typeface="微软雅黑" panose="020B0503020204020204" pitchFamily="34" charset="-122"/>
              <a:ea typeface="微软雅黑" panose="020B0503020204020204" pitchFamily="34" charset="-122"/>
            </a:endParaRPr>
          </a:p>
        </p:txBody>
      </p:sp>
      <p:sp>
        <p:nvSpPr>
          <p:cNvPr id="3" name="椭圆 2"/>
          <p:cNvSpPr/>
          <p:nvPr/>
        </p:nvSpPr>
        <p:spPr>
          <a:xfrm>
            <a:off x="2757540" y="2531702"/>
            <a:ext cx="1927953" cy="192795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7478015" y="2530878"/>
            <a:ext cx="1927953" cy="192960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Rectangle 22"/>
          <p:cNvSpPr/>
          <p:nvPr/>
        </p:nvSpPr>
        <p:spPr>
          <a:xfrm>
            <a:off x="3084024" y="3095569"/>
            <a:ext cx="1274984" cy="800219"/>
          </a:xfrm>
          <a:prstGeom prst="rect">
            <a:avLst/>
          </a:prstGeom>
          <a:noFill/>
        </p:spPr>
        <p:txBody>
          <a:bodyPr wrap="square" lIns="0" tIns="0" rIns="0" bIns="0" rtlCol="0" anchor="ctr">
            <a:spAutoFit/>
          </a:bodyPr>
          <a:lstStyle/>
          <a:p>
            <a:pPr algn="ctr"/>
            <a:r>
              <a:rPr lang="zh-CN" altLang="en-US" sz="2600" b="1" dirty="0">
                <a:solidFill>
                  <a:schemeClr val="accent4"/>
                </a:solidFill>
                <a:latin typeface="微软雅黑" panose="020B0503020204020204" pitchFamily="34" charset="-122"/>
                <a:ea typeface="微软雅黑" panose="020B0503020204020204" pitchFamily="34" charset="-122"/>
              </a:rPr>
              <a:t>全年培训工作</a:t>
            </a:r>
            <a:endParaRPr lang="en-US" altLang="zh-CN" sz="2600" b="1" dirty="0">
              <a:solidFill>
                <a:schemeClr val="accent4"/>
              </a:solidFill>
              <a:latin typeface="微软雅黑" panose="020B0503020204020204" pitchFamily="34" charset="-122"/>
              <a:ea typeface="微软雅黑" panose="020B0503020204020204" pitchFamily="34" charset="-122"/>
            </a:endParaRPr>
          </a:p>
        </p:txBody>
      </p:sp>
      <p:sp>
        <p:nvSpPr>
          <p:cNvPr id="53" name="Rectangle 22"/>
          <p:cNvSpPr/>
          <p:nvPr/>
        </p:nvSpPr>
        <p:spPr>
          <a:xfrm>
            <a:off x="7804499" y="3095569"/>
            <a:ext cx="1274984" cy="800219"/>
          </a:xfrm>
          <a:prstGeom prst="rect">
            <a:avLst/>
          </a:prstGeom>
          <a:noFill/>
        </p:spPr>
        <p:txBody>
          <a:bodyPr wrap="square" lIns="0" tIns="0" rIns="0" bIns="0" rtlCol="0" anchor="ctr">
            <a:spAutoFit/>
          </a:bodyPr>
          <a:lstStyle/>
          <a:p>
            <a:pPr algn="ctr"/>
            <a:r>
              <a:rPr lang="zh-CN" altLang="en-US" sz="2600" b="1" dirty="0">
                <a:solidFill>
                  <a:schemeClr val="bg1"/>
                </a:solidFill>
                <a:latin typeface="微软雅黑" panose="020B0503020204020204" pitchFamily="34" charset="-122"/>
                <a:ea typeface="微软雅黑" panose="020B0503020204020204" pitchFamily="34" charset="-122"/>
              </a:rPr>
              <a:t>周期性培训</a:t>
            </a:r>
            <a:endParaRPr lang="en-US" altLang="zh-CN" sz="2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1000" fill="hold"/>
                                        <p:tgtEl>
                                          <p:spTgt spid="52"/>
                                        </p:tgtEl>
                                        <p:attrNameLst>
                                          <p:attrName>ppt_w</p:attrName>
                                        </p:attrNameLst>
                                      </p:cBhvr>
                                      <p:tavLst>
                                        <p:tav tm="0">
                                          <p:val>
                                            <p:fltVal val="0"/>
                                          </p:val>
                                        </p:tav>
                                        <p:tav tm="100000">
                                          <p:val>
                                            <p:strVal val="#ppt_w"/>
                                          </p:val>
                                        </p:tav>
                                      </p:tavLst>
                                    </p:anim>
                                    <p:anim calcmode="lin" valueType="num">
                                      <p:cBhvr>
                                        <p:cTn id="8" dur="1000" fill="hold"/>
                                        <p:tgtEl>
                                          <p:spTgt spid="52"/>
                                        </p:tgtEl>
                                        <p:attrNameLst>
                                          <p:attrName>ppt_h</p:attrName>
                                        </p:attrNameLst>
                                      </p:cBhvr>
                                      <p:tavLst>
                                        <p:tav tm="0">
                                          <p:val>
                                            <p:fltVal val="0"/>
                                          </p:val>
                                        </p:tav>
                                        <p:tav tm="100000">
                                          <p:val>
                                            <p:strVal val="#ppt_h"/>
                                          </p:val>
                                        </p:tav>
                                      </p:tavLst>
                                    </p:anim>
                                    <p:anim calcmode="lin" valueType="num">
                                      <p:cBhvr>
                                        <p:cTn id="9" dur="1000" fill="hold"/>
                                        <p:tgtEl>
                                          <p:spTgt spid="52"/>
                                        </p:tgtEl>
                                        <p:attrNameLst>
                                          <p:attrName>style.rotation</p:attrName>
                                        </p:attrNameLst>
                                      </p:cBhvr>
                                      <p:tavLst>
                                        <p:tav tm="0">
                                          <p:val>
                                            <p:fltVal val="90"/>
                                          </p:val>
                                        </p:tav>
                                        <p:tav tm="100000">
                                          <p:val>
                                            <p:fltVal val="0"/>
                                          </p:val>
                                        </p:tav>
                                      </p:tavLst>
                                    </p:anim>
                                    <p:animEffect transition="in" filter="fade">
                                      <p:cBhvr>
                                        <p:cTn id="10" dur="1000"/>
                                        <p:tgtEl>
                                          <p:spTgt spid="5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650"/>
                                        <p:tgtEl>
                                          <p:spTgt spid="35"/>
                                        </p:tgtEl>
                                      </p:cBhvr>
                                    </p:animEffect>
                                    <p:anim calcmode="lin" valueType="num">
                                      <p:cBhvr>
                                        <p:cTn id="21" dur="650" fill="hold"/>
                                        <p:tgtEl>
                                          <p:spTgt spid="35"/>
                                        </p:tgtEl>
                                        <p:attrNameLst>
                                          <p:attrName>ppt_x</p:attrName>
                                        </p:attrNameLst>
                                      </p:cBhvr>
                                      <p:tavLst>
                                        <p:tav tm="0">
                                          <p:val>
                                            <p:strVal val="#ppt_x"/>
                                          </p:val>
                                        </p:tav>
                                        <p:tav tm="100000">
                                          <p:val>
                                            <p:strVal val="#ppt_x"/>
                                          </p:val>
                                        </p:tav>
                                      </p:tavLst>
                                    </p:anim>
                                    <p:anim calcmode="lin" valueType="num">
                                      <p:cBhvr>
                                        <p:cTn id="22" dur="650" fill="hold"/>
                                        <p:tgtEl>
                                          <p:spTgt spid="3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650"/>
                                        <p:tgtEl>
                                          <p:spTgt spid="36"/>
                                        </p:tgtEl>
                                      </p:cBhvr>
                                    </p:animEffect>
                                    <p:anim calcmode="lin" valueType="num">
                                      <p:cBhvr>
                                        <p:cTn id="26" dur="650" fill="hold"/>
                                        <p:tgtEl>
                                          <p:spTgt spid="36"/>
                                        </p:tgtEl>
                                        <p:attrNameLst>
                                          <p:attrName>ppt_x</p:attrName>
                                        </p:attrNameLst>
                                      </p:cBhvr>
                                      <p:tavLst>
                                        <p:tav tm="0">
                                          <p:val>
                                            <p:strVal val="#ppt_x"/>
                                          </p:val>
                                        </p:tav>
                                        <p:tav tm="100000">
                                          <p:val>
                                            <p:strVal val="#ppt_x"/>
                                          </p:val>
                                        </p:tav>
                                      </p:tavLst>
                                    </p:anim>
                                    <p:anim calcmode="lin" valueType="num">
                                      <p:cBhvr>
                                        <p:cTn id="27" dur="650" fill="hold"/>
                                        <p:tgtEl>
                                          <p:spTgt spid="3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40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650"/>
                                        <p:tgtEl>
                                          <p:spTgt spid="38"/>
                                        </p:tgtEl>
                                      </p:cBhvr>
                                    </p:animEffect>
                                    <p:anim calcmode="lin" valueType="num">
                                      <p:cBhvr>
                                        <p:cTn id="31" dur="650" fill="hold"/>
                                        <p:tgtEl>
                                          <p:spTgt spid="38"/>
                                        </p:tgtEl>
                                        <p:attrNameLst>
                                          <p:attrName>ppt_x</p:attrName>
                                        </p:attrNameLst>
                                      </p:cBhvr>
                                      <p:tavLst>
                                        <p:tav tm="0">
                                          <p:val>
                                            <p:strVal val="#ppt_x"/>
                                          </p:val>
                                        </p:tav>
                                        <p:tav tm="100000">
                                          <p:val>
                                            <p:strVal val="#ppt_x"/>
                                          </p:val>
                                        </p:tav>
                                      </p:tavLst>
                                    </p:anim>
                                    <p:anim calcmode="lin" valueType="num">
                                      <p:cBhvr>
                                        <p:cTn id="32" dur="650" fill="hold"/>
                                        <p:tgtEl>
                                          <p:spTgt spid="38"/>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31" presetClass="entr" presetSubtype="0"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 calcmode="lin" valueType="num">
                                      <p:cBhvr>
                                        <p:cTn id="36" dur="1000" fill="hold"/>
                                        <p:tgtEl>
                                          <p:spTgt spid="42"/>
                                        </p:tgtEl>
                                        <p:attrNameLst>
                                          <p:attrName>ppt_w</p:attrName>
                                        </p:attrNameLst>
                                      </p:cBhvr>
                                      <p:tavLst>
                                        <p:tav tm="0">
                                          <p:val>
                                            <p:fltVal val="0"/>
                                          </p:val>
                                        </p:tav>
                                        <p:tav tm="100000">
                                          <p:val>
                                            <p:strVal val="#ppt_w"/>
                                          </p:val>
                                        </p:tav>
                                      </p:tavLst>
                                    </p:anim>
                                    <p:anim calcmode="lin" valueType="num">
                                      <p:cBhvr>
                                        <p:cTn id="37" dur="1000" fill="hold"/>
                                        <p:tgtEl>
                                          <p:spTgt spid="42"/>
                                        </p:tgtEl>
                                        <p:attrNameLst>
                                          <p:attrName>ppt_h</p:attrName>
                                        </p:attrNameLst>
                                      </p:cBhvr>
                                      <p:tavLst>
                                        <p:tav tm="0">
                                          <p:val>
                                            <p:fltVal val="0"/>
                                          </p:val>
                                        </p:tav>
                                        <p:tav tm="100000">
                                          <p:val>
                                            <p:strVal val="#ppt_h"/>
                                          </p:val>
                                        </p:tav>
                                      </p:tavLst>
                                    </p:anim>
                                    <p:anim calcmode="lin" valueType="num">
                                      <p:cBhvr>
                                        <p:cTn id="38" dur="1000" fill="hold"/>
                                        <p:tgtEl>
                                          <p:spTgt spid="42"/>
                                        </p:tgtEl>
                                        <p:attrNameLst>
                                          <p:attrName>style.rotation</p:attrName>
                                        </p:attrNameLst>
                                      </p:cBhvr>
                                      <p:tavLst>
                                        <p:tav tm="0">
                                          <p:val>
                                            <p:fltVal val="90"/>
                                          </p:val>
                                        </p:tav>
                                        <p:tav tm="100000">
                                          <p:val>
                                            <p:fltVal val="0"/>
                                          </p:val>
                                        </p:tav>
                                      </p:tavLst>
                                    </p:anim>
                                    <p:animEffect transition="in" filter="fade">
                                      <p:cBhvr>
                                        <p:cTn id="39" dur="1000"/>
                                        <p:tgtEl>
                                          <p:spTgt spid="42"/>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53"/>
                                        </p:tgtEl>
                                        <p:attrNameLst>
                                          <p:attrName>style.visibility</p:attrName>
                                        </p:attrNameLst>
                                      </p:cBhvr>
                                      <p:to>
                                        <p:strVal val="visible"/>
                                      </p:to>
                                    </p:set>
                                    <p:anim calcmode="lin" valueType="num">
                                      <p:cBhvr>
                                        <p:cTn id="42" dur="1000" fill="hold"/>
                                        <p:tgtEl>
                                          <p:spTgt spid="53"/>
                                        </p:tgtEl>
                                        <p:attrNameLst>
                                          <p:attrName>ppt_w</p:attrName>
                                        </p:attrNameLst>
                                      </p:cBhvr>
                                      <p:tavLst>
                                        <p:tav tm="0">
                                          <p:val>
                                            <p:fltVal val="0"/>
                                          </p:val>
                                        </p:tav>
                                        <p:tav tm="100000">
                                          <p:val>
                                            <p:strVal val="#ppt_w"/>
                                          </p:val>
                                        </p:tav>
                                      </p:tavLst>
                                    </p:anim>
                                    <p:anim calcmode="lin" valueType="num">
                                      <p:cBhvr>
                                        <p:cTn id="43" dur="1000" fill="hold"/>
                                        <p:tgtEl>
                                          <p:spTgt spid="53"/>
                                        </p:tgtEl>
                                        <p:attrNameLst>
                                          <p:attrName>ppt_h</p:attrName>
                                        </p:attrNameLst>
                                      </p:cBhvr>
                                      <p:tavLst>
                                        <p:tav tm="0">
                                          <p:val>
                                            <p:fltVal val="0"/>
                                          </p:val>
                                        </p:tav>
                                        <p:tav tm="100000">
                                          <p:val>
                                            <p:strVal val="#ppt_h"/>
                                          </p:val>
                                        </p:tav>
                                      </p:tavLst>
                                    </p:anim>
                                    <p:anim calcmode="lin" valueType="num">
                                      <p:cBhvr>
                                        <p:cTn id="44" dur="1000" fill="hold"/>
                                        <p:tgtEl>
                                          <p:spTgt spid="53"/>
                                        </p:tgtEl>
                                        <p:attrNameLst>
                                          <p:attrName>style.rotation</p:attrName>
                                        </p:attrNameLst>
                                      </p:cBhvr>
                                      <p:tavLst>
                                        <p:tav tm="0">
                                          <p:val>
                                            <p:fltVal val="90"/>
                                          </p:val>
                                        </p:tav>
                                        <p:tav tm="100000">
                                          <p:val>
                                            <p:fltVal val="0"/>
                                          </p:val>
                                        </p:tav>
                                      </p:tavLst>
                                    </p:anim>
                                    <p:animEffect transition="in" filter="fade">
                                      <p:cBhvr>
                                        <p:cTn id="45" dur="1000"/>
                                        <p:tgtEl>
                                          <p:spTgt spid="53"/>
                                        </p:tgtEl>
                                      </p:cBhvr>
                                    </p:animEffect>
                                  </p:childTnLst>
                                </p:cTn>
                              </p:par>
                            </p:childTnLst>
                          </p:cTn>
                        </p:par>
                        <p:par>
                          <p:cTn id="46" fill="hold">
                            <p:stCondLst>
                              <p:cond delay="3000"/>
                            </p:stCondLst>
                            <p:childTnLst>
                              <p:par>
                                <p:cTn id="47" presetID="42" presetClass="entr" presetSubtype="0"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1000"/>
                                        <p:tgtEl>
                                          <p:spTgt spid="41"/>
                                        </p:tgtEl>
                                      </p:cBhvr>
                                    </p:animEffect>
                                    <p:anim calcmode="lin" valueType="num">
                                      <p:cBhvr>
                                        <p:cTn id="50" dur="1000" fill="hold"/>
                                        <p:tgtEl>
                                          <p:spTgt spid="41"/>
                                        </p:tgtEl>
                                        <p:attrNameLst>
                                          <p:attrName>ppt_x</p:attrName>
                                        </p:attrNameLst>
                                      </p:cBhvr>
                                      <p:tavLst>
                                        <p:tav tm="0">
                                          <p:val>
                                            <p:strVal val="#ppt_x"/>
                                          </p:val>
                                        </p:tav>
                                        <p:tav tm="100000">
                                          <p:val>
                                            <p:strVal val="#ppt_x"/>
                                          </p:val>
                                        </p:tav>
                                      </p:tavLst>
                                    </p:anim>
                                    <p:anim calcmode="lin" valueType="num">
                                      <p:cBhvr>
                                        <p:cTn id="51"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8" grpId="0"/>
      <p:bldP spid="41" grpId="0"/>
      <p:bldP spid="3" grpId="0" animBg="1"/>
      <p:bldP spid="42" grpId="0" animBg="1"/>
      <p:bldP spid="52" grpId="0"/>
      <p:bldP spid="5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右箭头 7"/>
          <p:cNvSpPr/>
          <p:nvPr/>
        </p:nvSpPr>
        <p:spPr>
          <a:xfrm rot="5400000">
            <a:off x="4596499" y="5373054"/>
            <a:ext cx="3008856" cy="254000"/>
          </a:xfrm>
          <a:prstGeom prst="rightArrow">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zh-CN" dirty="0"/>
              <a:t>职业规划和员工成长方面</a:t>
            </a:r>
            <a:endParaRPr lang="zh-CN" altLang="en-US" dirty="0"/>
          </a:p>
        </p:txBody>
      </p:sp>
      <p:sp>
        <p:nvSpPr>
          <p:cNvPr id="19" name="Rectangle 22"/>
          <p:cNvSpPr/>
          <p:nvPr/>
        </p:nvSpPr>
        <p:spPr>
          <a:xfrm>
            <a:off x="977900" y="1463511"/>
            <a:ext cx="10236200" cy="846386"/>
          </a:xfrm>
          <a:prstGeom prst="rect">
            <a:avLst/>
          </a:prstGeom>
          <a:noFill/>
        </p:spPr>
        <p:txBody>
          <a:bodyPr wrap="square" lIns="0" tIns="0" rIns="0" bIns="0" rtlCol="0" anchor="ctr">
            <a:spAutoFit/>
          </a:bodyPr>
          <a:lstStyle/>
          <a:p>
            <a:pPr algn="just">
              <a:lnSpc>
                <a:spcPts val="2200"/>
              </a:lnSpc>
            </a:pPr>
            <a:r>
              <a:rPr lang="zh-CN" altLang="en-US" sz="1500" dirty="0">
                <a:solidFill>
                  <a:schemeClr val="tx1">
                    <a:lumMod val="65000"/>
                    <a:lumOff val="35000"/>
                  </a:schemeClr>
                </a:solidFill>
                <a:latin typeface="微软雅黑 Light" panose="020B0502040204020203" pitchFamily="34" charset="-122"/>
                <a:ea typeface="微软雅黑 Light" panose="020B0502040204020203" pitchFamily="34" charset="-122"/>
              </a:rPr>
              <a:t>通过人才测评、绩效评估、动态激励等人力资源管理机制的建立，真正地发现人才，做到能者上、庸者下、平者让。为适应当集团化管理思维要求，充分调动员工的积极性，培养员工的爱岗敬业精神，适当将一定的权力下放给员工，让员工发挥主观能动性，参与到公司的基层管理中去。</a:t>
            </a:r>
            <a:endParaRPr lang="en-US" altLang="zh-CN" sz="15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0" name="Rectangle 22"/>
          <p:cNvSpPr/>
          <p:nvPr/>
        </p:nvSpPr>
        <p:spPr>
          <a:xfrm>
            <a:off x="3632201" y="2616412"/>
            <a:ext cx="4724400" cy="430887"/>
          </a:xfrm>
          <a:prstGeom prst="rect">
            <a:avLst/>
          </a:prstGeom>
        </p:spPr>
        <p:txBody>
          <a:bodyPr wrap="square" lIns="0" tIns="0" rIns="0" bIns="0">
            <a:spAutoFit/>
          </a:bodyPr>
          <a:lstStyle/>
          <a:p>
            <a:pPr algn="ctr"/>
            <a:r>
              <a:rPr lang="zh-CN" altLang="en-US" sz="2800" b="1" dirty="0">
                <a:solidFill>
                  <a:schemeClr val="accent5"/>
                </a:solidFill>
                <a:latin typeface="微软雅黑" panose="020B0503020204020204" pitchFamily="34" charset="-122"/>
                <a:ea typeface="微软雅黑" panose="020B0503020204020204" pitchFamily="34" charset="-122"/>
              </a:rPr>
              <a:t>帮助员工成长的五点建议</a:t>
            </a:r>
            <a:endParaRPr lang="zh-CN" altLang="en-US" sz="2800" b="1" dirty="0">
              <a:solidFill>
                <a:schemeClr val="accent5"/>
              </a:solidFill>
              <a:latin typeface="微软雅黑" panose="020B0503020204020204" pitchFamily="34" charset="-122"/>
              <a:ea typeface="微软雅黑" panose="020B0503020204020204" pitchFamily="34" charset="-122"/>
            </a:endParaRPr>
          </a:p>
        </p:txBody>
      </p:sp>
      <p:sp>
        <p:nvSpPr>
          <p:cNvPr id="21" name="Rectangle 22"/>
          <p:cNvSpPr/>
          <p:nvPr/>
        </p:nvSpPr>
        <p:spPr>
          <a:xfrm>
            <a:off x="3621809" y="3645072"/>
            <a:ext cx="1327151" cy="276999"/>
          </a:xfrm>
          <a:prstGeom prst="rect">
            <a:avLst/>
          </a:prstGeom>
        </p:spPr>
        <p:txBody>
          <a:bodyPr wrap="square" lIns="0" tIns="0" rIns="0" bIns="0">
            <a:spAutoFit/>
          </a:bodyPr>
          <a:lstStyle/>
          <a:p>
            <a:r>
              <a:rPr lang="zh-CN" altLang="en-US" dirty="0">
                <a:solidFill>
                  <a:schemeClr val="accent5"/>
                </a:solidFill>
                <a:latin typeface="微软雅黑" panose="020B0503020204020204" pitchFamily="34" charset="-122"/>
                <a:ea typeface="微软雅黑" panose="020B0503020204020204" pitchFamily="34" charset="-122"/>
              </a:rPr>
              <a:t>善于给压力</a:t>
            </a:r>
            <a:endParaRPr lang="zh-CN" altLang="en-US" dirty="0">
              <a:solidFill>
                <a:schemeClr val="accent5"/>
              </a:solidFill>
              <a:latin typeface="微软雅黑" panose="020B0503020204020204" pitchFamily="34" charset="-122"/>
              <a:ea typeface="微软雅黑" panose="020B0503020204020204" pitchFamily="34" charset="-122"/>
            </a:endParaRPr>
          </a:p>
        </p:txBody>
      </p:sp>
      <p:sp>
        <p:nvSpPr>
          <p:cNvPr id="28" name="Rectangle 22"/>
          <p:cNvSpPr/>
          <p:nvPr/>
        </p:nvSpPr>
        <p:spPr>
          <a:xfrm>
            <a:off x="6892262" y="3418084"/>
            <a:ext cx="3140738" cy="769441"/>
          </a:xfrm>
          <a:prstGeom prst="rect">
            <a:avLst/>
          </a:prstGeom>
          <a:noFill/>
        </p:spPr>
        <p:txBody>
          <a:bodyPr wrap="square" lIns="0" tIns="0" rIns="0" bIns="0" rtlCol="0" anchor="t">
            <a:spAutoFit/>
          </a:bodyPr>
          <a:lstStyle/>
          <a:p>
            <a:pPr algn="just">
              <a:lnSpc>
                <a:spcPts val="2000"/>
              </a:lnSpc>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普遍能够主动学习的员工并不多，管理者通过适当施压让他们清楚知道该怎样去努力。</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9" name="Rectangle 22"/>
          <p:cNvSpPr/>
          <p:nvPr/>
        </p:nvSpPr>
        <p:spPr>
          <a:xfrm>
            <a:off x="7503167" y="5252369"/>
            <a:ext cx="1344611" cy="553998"/>
          </a:xfrm>
          <a:prstGeom prst="rect">
            <a:avLst/>
          </a:prstGeom>
        </p:spPr>
        <p:txBody>
          <a:bodyPr wrap="square" lIns="0" tIns="0" rIns="0" bIns="0">
            <a:spAutoFit/>
          </a:bodyPr>
          <a:lstStyle/>
          <a:p>
            <a:r>
              <a:rPr lang="zh-CN" altLang="en-US" dirty="0">
                <a:solidFill>
                  <a:schemeClr val="accent5"/>
                </a:solidFill>
                <a:latin typeface="微软雅黑" panose="020B0503020204020204" pitchFamily="34" charset="-122"/>
                <a:ea typeface="微软雅黑" panose="020B0503020204020204" pitchFamily="34" charset="-122"/>
              </a:rPr>
              <a:t>给下属树立典范</a:t>
            </a:r>
            <a:endParaRPr lang="zh-CN" altLang="en-US" dirty="0">
              <a:solidFill>
                <a:schemeClr val="accent5"/>
              </a:solidFill>
              <a:latin typeface="微软雅黑" panose="020B0503020204020204" pitchFamily="34" charset="-122"/>
              <a:ea typeface="微软雅黑" panose="020B0503020204020204" pitchFamily="34" charset="-122"/>
            </a:endParaRPr>
          </a:p>
        </p:txBody>
      </p:sp>
      <p:sp>
        <p:nvSpPr>
          <p:cNvPr id="30" name="Rectangle 22"/>
          <p:cNvSpPr/>
          <p:nvPr/>
        </p:nvSpPr>
        <p:spPr>
          <a:xfrm>
            <a:off x="2190723" y="5144648"/>
            <a:ext cx="3140738" cy="769441"/>
          </a:xfrm>
          <a:prstGeom prst="rect">
            <a:avLst/>
          </a:prstGeom>
          <a:noFill/>
        </p:spPr>
        <p:txBody>
          <a:bodyPr wrap="square" lIns="0" tIns="0" rIns="0" bIns="0" rtlCol="0" anchor="t">
            <a:spAutoFit/>
          </a:bodyPr>
          <a:lstStyle/>
          <a:p>
            <a:pPr algn="just">
              <a:lnSpc>
                <a:spcPts val="2000"/>
              </a:lnSpc>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以自身来影响员工，让员工看到一个正在往前奋斗的榜样，这种影响力远胜过无数口舌。</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43" name="TextBox 6"/>
          <p:cNvSpPr txBox="1"/>
          <p:nvPr/>
        </p:nvSpPr>
        <p:spPr>
          <a:xfrm>
            <a:off x="5764723" y="3458267"/>
            <a:ext cx="672408" cy="672408"/>
          </a:xfrm>
          <a:prstGeom prst="ellipse">
            <a:avLst/>
          </a:prstGeom>
          <a:solidFill>
            <a:schemeClr val="accent5"/>
          </a:solidFill>
        </p:spPr>
        <p:txBody>
          <a:bodyPr wrap="square" lIns="0" tIns="0" rIns="0" bIns="0" rtlCol="0" anchor="ctr">
            <a:noAutofit/>
          </a:bodyPr>
          <a:lstStyle/>
          <a:p>
            <a:pPr lvl="0" algn="ctr"/>
            <a:r>
              <a:rPr lang="en-US" altLang="ko-KR" sz="2400" dirty="0">
                <a:solidFill>
                  <a:srgbClr val="FFFFFF"/>
                </a:solidFill>
                <a:latin typeface="Bebas Neue Regular" panose="00000500000000000000" pitchFamily="50" charset="0"/>
                <a:cs typeface="Lemon/Milk"/>
              </a:rPr>
              <a:t>01</a:t>
            </a:r>
            <a:endParaRPr lang="ko-KR" altLang="en-US" sz="2400" dirty="0">
              <a:solidFill>
                <a:srgbClr val="FFFFFF"/>
              </a:solidFill>
              <a:latin typeface="Bebas Neue Regular" panose="00000500000000000000" pitchFamily="50" charset="0"/>
              <a:cs typeface="Lemon/Milk"/>
            </a:endParaRPr>
          </a:p>
        </p:txBody>
      </p:sp>
      <p:sp>
        <p:nvSpPr>
          <p:cNvPr id="52" name="TextBox 6"/>
          <p:cNvSpPr txBox="1"/>
          <p:nvPr/>
        </p:nvSpPr>
        <p:spPr>
          <a:xfrm>
            <a:off x="5764723" y="5119101"/>
            <a:ext cx="672408" cy="672408"/>
          </a:xfrm>
          <a:prstGeom prst="ellipse">
            <a:avLst/>
          </a:prstGeom>
          <a:solidFill>
            <a:schemeClr val="accent5"/>
          </a:solidFill>
        </p:spPr>
        <p:txBody>
          <a:bodyPr wrap="square" lIns="0" tIns="0" rIns="0" bIns="0" rtlCol="0" anchor="ctr">
            <a:noAutofit/>
          </a:bodyPr>
          <a:lstStyle/>
          <a:p>
            <a:pPr lvl="0" algn="ctr"/>
            <a:r>
              <a:rPr lang="en-US" altLang="ko-KR" sz="2400" dirty="0">
                <a:solidFill>
                  <a:srgbClr val="FFFFFF"/>
                </a:solidFill>
                <a:latin typeface="Bebas Neue Regular" panose="00000500000000000000" pitchFamily="50" charset="0"/>
                <a:cs typeface="Lemon/Milk"/>
              </a:rPr>
              <a:t>02</a:t>
            </a:r>
            <a:endParaRPr lang="ko-KR" altLang="en-US" sz="2400" dirty="0">
              <a:solidFill>
                <a:srgbClr val="FFFFFF"/>
              </a:solidFill>
              <a:latin typeface="Bebas Neue Regular" panose="00000500000000000000" pitchFamily="50" charset="0"/>
              <a:cs typeface="Lemon/Milk"/>
            </a:endParaRPr>
          </a:p>
        </p:txBody>
      </p:sp>
      <p:sp>
        <p:nvSpPr>
          <p:cNvPr id="32" name="任意多边形 31"/>
          <p:cNvSpPr/>
          <p:nvPr/>
        </p:nvSpPr>
        <p:spPr>
          <a:xfrm>
            <a:off x="3239309" y="3345660"/>
            <a:ext cx="2092152" cy="875825"/>
          </a:xfrm>
          <a:custGeom>
            <a:avLst/>
            <a:gdLst>
              <a:gd name="connsiteX0" fmla="*/ 145974 w 2092152"/>
              <a:gd name="connsiteY0" fmla="*/ 0 h 875825"/>
              <a:gd name="connsiteX1" fmla="*/ 1720794 w 2092152"/>
              <a:gd name="connsiteY1" fmla="*/ 0 h 875825"/>
              <a:gd name="connsiteX2" fmla="*/ 1866768 w 2092152"/>
              <a:gd name="connsiteY2" fmla="*/ 145974 h 875825"/>
              <a:gd name="connsiteX3" fmla="*/ 1866768 w 2092152"/>
              <a:gd name="connsiteY3" fmla="*/ 362986 h 875825"/>
              <a:gd name="connsiteX4" fmla="*/ 2092152 w 2092152"/>
              <a:gd name="connsiteY4" fmla="*/ 437913 h 875825"/>
              <a:gd name="connsiteX5" fmla="*/ 1866768 w 2092152"/>
              <a:gd name="connsiteY5" fmla="*/ 512839 h 875825"/>
              <a:gd name="connsiteX6" fmla="*/ 1866768 w 2092152"/>
              <a:gd name="connsiteY6" fmla="*/ 729851 h 875825"/>
              <a:gd name="connsiteX7" fmla="*/ 1720794 w 2092152"/>
              <a:gd name="connsiteY7" fmla="*/ 875825 h 875825"/>
              <a:gd name="connsiteX8" fmla="*/ 145974 w 2092152"/>
              <a:gd name="connsiteY8" fmla="*/ 875825 h 875825"/>
              <a:gd name="connsiteX9" fmla="*/ 0 w 2092152"/>
              <a:gd name="connsiteY9" fmla="*/ 729851 h 875825"/>
              <a:gd name="connsiteX10" fmla="*/ 0 w 2092152"/>
              <a:gd name="connsiteY10" fmla="*/ 145974 h 875825"/>
              <a:gd name="connsiteX11" fmla="*/ 145974 w 2092152"/>
              <a:gd name="connsiteY11" fmla="*/ 0 h 87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92152" h="875825">
                <a:moveTo>
                  <a:pt x="145974" y="0"/>
                </a:moveTo>
                <a:lnTo>
                  <a:pt x="1720794" y="0"/>
                </a:lnTo>
                <a:cubicBezTo>
                  <a:pt x="1801413" y="0"/>
                  <a:pt x="1866768" y="65355"/>
                  <a:pt x="1866768" y="145974"/>
                </a:cubicBezTo>
                <a:lnTo>
                  <a:pt x="1866768" y="362986"/>
                </a:lnTo>
                <a:lnTo>
                  <a:pt x="2092152" y="437913"/>
                </a:lnTo>
                <a:lnTo>
                  <a:pt x="1866768" y="512839"/>
                </a:lnTo>
                <a:lnTo>
                  <a:pt x="1866768" y="729851"/>
                </a:lnTo>
                <a:cubicBezTo>
                  <a:pt x="1866768" y="810470"/>
                  <a:pt x="1801413" y="875825"/>
                  <a:pt x="1720794" y="875825"/>
                </a:cubicBezTo>
                <a:lnTo>
                  <a:pt x="145974" y="875825"/>
                </a:lnTo>
                <a:cubicBezTo>
                  <a:pt x="65355" y="875825"/>
                  <a:pt x="0" y="810470"/>
                  <a:pt x="0" y="729851"/>
                </a:cubicBezTo>
                <a:lnTo>
                  <a:pt x="0" y="145974"/>
                </a:lnTo>
                <a:cubicBezTo>
                  <a:pt x="0" y="65355"/>
                  <a:pt x="65355" y="0"/>
                  <a:pt x="145974" y="0"/>
                </a:cubicBezTo>
                <a:close/>
              </a:path>
            </a:pathLst>
          </a:cu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9" name="任意多边形 38"/>
          <p:cNvSpPr/>
          <p:nvPr/>
        </p:nvSpPr>
        <p:spPr>
          <a:xfrm flipH="1">
            <a:off x="6978343" y="5091456"/>
            <a:ext cx="2092152" cy="875825"/>
          </a:xfrm>
          <a:custGeom>
            <a:avLst/>
            <a:gdLst>
              <a:gd name="connsiteX0" fmla="*/ 145974 w 2092152"/>
              <a:gd name="connsiteY0" fmla="*/ 0 h 875825"/>
              <a:gd name="connsiteX1" fmla="*/ 1720794 w 2092152"/>
              <a:gd name="connsiteY1" fmla="*/ 0 h 875825"/>
              <a:gd name="connsiteX2" fmla="*/ 1866768 w 2092152"/>
              <a:gd name="connsiteY2" fmla="*/ 145974 h 875825"/>
              <a:gd name="connsiteX3" fmla="*/ 1866768 w 2092152"/>
              <a:gd name="connsiteY3" fmla="*/ 362986 h 875825"/>
              <a:gd name="connsiteX4" fmla="*/ 2092152 w 2092152"/>
              <a:gd name="connsiteY4" fmla="*/ 437913 h 875825"/>
              <a:gd name="connsiteX5" fmla="*/ 1866768 w 2092152"/>
              <a:gd name="connsiteY5" fmla="*/ 512839 h 875825"/>
              <a:gd name="connsiteX6" fmla="*/ 1866768 w 2092152"/>
              <a:gd name="connsiteY6" fmla="*/ 729851 h 875825"/>
              <a:gd name="connsiteX7" fmla="*/ 1720794 w 2092152"/>
              <a:gd name="connsiteY7" fmla="*/ 875825 h 875825"/>
              <a:gd name="connsiteX8" fmla="*/ 145974 w 2092152"/>
              <a:gd name="connsiteY8" fmla="*/ 875825 h 875825"/>
              <a:gd name="connsiteX9" fmla="*/ 0 w 2092152"/>
              <a:gd name="connsiteY9" fmla="*/ 729851 h 875825"/>
              <a:gd name="connsiteX10" fmla="*/ 0 w 2092152"/>
              <a:gd name="connsiteY10" fmla="*/ 145974 h 875825"/>
              <a:gd name="connsiteX11" fmla="*/ 145974 w 2092152"/>
              <a:gd name="connsiteY11" fmla="*/ 0 h 87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92152" h="875825">
                <a:moveTo>
                  <a:pt x="145974" y="0"/>
                </a:moveTo>
                <a:lnTo>
                  <a:pt x="1720794" y="0"/>
                </a:lnTo>
                <a:cubicBezTo>
                  <a:pt x="1801413" y="0"/>
                  <a:pt x="1866768" y="65355"/>
                  <a:pt x="1866768" y="145974"/>
                </a:cubicBezTo>
                <a:lnTo>
                  <a:pt x="1866768" y="362986"/>
                </a:lnTo>
                <a:lnTo>
                  <a:pt x="2092152" y="437913"/>
                </a:lnTo>
                <a:lnTo>
                  <a:pt x="1866768" y="512839"/>
                </a:lnTo>
                <a:lnTo>
                  <a:pt x="1866768" y="729851"/>
                </a:lnTo>
                <a:cubicBezTo>
                  <a:pt x="1866768" y="810470"/>
                  <a:pt x="1801413" y="875825"/>
                  <a:pt x="1720794" y="875825"/>
                </a:cubicBezTo>
                <a:lnTo>
                  <a:pt x="145974" y="875825"/>
                </a:lnTo>
                <a:cubicBezTo>
                  <a:pt x="65355" y="875825"/>
                  <a:pt x="0" y="810470"/>
                  <a:pt x="0" y="729851"/>
                </a:cubicBezTo>
                <a:lnTo>
                  <a:pt x="0" y="145974"/>
                </a:lnTo>
                <a:cubicBezTo>
                  <a:pt x="0" y="65355"/>
                  <a:pt x="65355" y="0"/>
                  <a:pt x="145974" y="0"/>
                </a:cubicBezTo>
                <a:close/>
              </a:path>
            </a:pathLst>
          </a:cu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6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66000">
                                          <p:cBhvr additive="base">
                                            <p:cTn id="7" dur="1000" fill="hold"/>
                                            <p:tgtEl>
                                              <p:spTgt spid="21"/>
                                            </p:tgtEl>
                                            <p:attrNameLst>
                                              <p:attrName>ppt_x</p:attrName>
                                            </p:attrNameLst>
                                          </p:cBhvr>
                                          <p:tavLst>
                                            <p:tav tm="0">
                                              <p:val>
                                                <p:strVal val="0-#ppt_w/2"/>
                                              </p:val>
                                            </p:tav>
                                            <p:tav tm="100000">
                                              <p:val>
                                                <p:strVal val="#ppt_x"/>
                                              </p:val>
                                            </p:tav>
                                          </p:tavLst>
                                        </p:anim>
                                        <p:anim calcmode="lin" valueType="num" p14:bounceEnd="66000">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66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66000">
                                          <p:cBhvr additive="base">
                                            <p:cTn id="11" dur="1000" fill="hold"/>
                                            <p:tgtEl>
                                              <p:spTgt spid="29"/>
                                            </p:tgtEl>
                                            <p:attrNameLst>
                                              <p:attrName>ppt_x</p:attrName>
                                            </p:attrNameLst>
                                          </p:cBhvr>
                                          <p:tavLst>
                                            <p:tav tm="0">
                                              <p:val>
                                                <p:strVal val="1+#ppt_w/2"/>
                                              </p:val>
                                            </p:tav>
                                            <p:tav tm="100000">
                                              <p:val>
                                                <p:strVal val="#ppt_x"/>
                                              </p:val>
                                            </p:tav>
                                          </p:tavLst>
                                        </p:anim>
                                        <p:anim calcmode="lin" valueType="num" p14:bounceEnd="66000">
                                          <p:cBhvr additive="base">
                                            <p:cTn id="12" dur="10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66000">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14:bounceEnd="66000">
                                          <p:cBhvr additive="base">
                                            <p:cTn id="15" dur="1000" fill="hold"/>
                                            <p:tgtEl>
                                              <p:spTgt spid="32"/>
                                            </p:tgtEl>
                                            <p:attrNameLst>
                                              <p:attrName>ppt_x</p:attrName>
                                            </p:attrNameLst>
                                          </p:cBhvr>
                                          <p:tavLst>
                                            <p:tav tm="0">
                                              <p:val>
                                                <p:strVal val="0-#ppt_w/2"/>
                                              </p:val>
                                            </p:tav>
                                            <p:tav tm="100000">
                                              <p:val>
                                                <p:strVal val="#ppt_x"/>
                                              </p:val>
                                            </p:tav>
                                          </p:tavLst>
                                        </p:anim>
                                        <p:anim calcmode="lin" valueType="num" p14:bounceEnd="66000">
                                          <p:cBhvr additive="base">
                                            <p:cTn id="16" dur="10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66000">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14:bounceEnd="66000">
                                          <p:cBhvr additive="base">
                                            <p:cTn id="19" dur="1000" fill="hold"/>
                                            <p:tgtEl>
                                              <p:spTgt spid="39"/>
                                            </p:tgtEl>
                                            <p:attrNameLst>
                                              <p:attrName>ppt_x</p:attrName>
                                            </p:attrNameLst>
                                          </p:cBhvr>
                                          <p:tavLst>
                                            <p:tav tm="0">
                                              <p:val>
                                                <p:strVal val="1+#ppt_w/2"/>
                                              </p:val>
                                            </p:tav>
                                            <p:tav tm="100000">
                                              <p:val>
                                                <p:strVal val="#ppt_x"/>
                                              </p:val>
                                            </p:tav>
                                          </p:tavLst>
                                        </p:anim>
                                        <p:anim calcmode="lin" valueType="num" p14:bounceEnd="66000">
                                          <p:cBhvr additive="base">
                                            <p:cTn id="20" dur="10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9" grpId="0"/>
          <p:bldP spid="32" grpId="0" animBg="1"/>
          <p:bldP spid="39"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0-#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000" fill="hold"/>
                                            <p:tgtEl>
                                              <p:spTgt spid="29"/>
                                            </p:tgtEl>
                                            <p:attrNameLst>
                                              <p:attrName>ppt_x</p:attrName>
                                            </p:attrNameLst>
                                          </p:cBhvr>
                                          <p:tavLst>
                                            <p:tav tm="0">
                                              <p:val>
                                                <p:strVal val="1+#ppt_w/2"/>
                                              </p:val>
                                            </p:tav>
                                            <p:tav tm="100000">
                                              <p:val>
                                                <p:strVal val="#ppt_x"/>
                                              </p:val>
                                            </p:tav>
                                          </p:tavLst>
                                        </p:anim>
                                        <p:anim calcmode="lin" valueType="num">
                                          <p:cBhvr additive="base">
                                            <p:cTn id="12" dur="10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1000" fill="hold"/>
                                            <p:tgtEl>
                                              <p:spTgt spid="32"/>
                                            </p:tgtEl>
                                            <p:attrNameLst>
                                              <p:attrName>ppt_x</p:attrName>
                                            </p:attrNameLst>
                                          </p:cBhvr>
                                          <p:tavLst>
                                            <p:tav tm="0">
                                              <p:val>
                                                <p:strVal val="0-#ppt_w/2"/>
                                              </p:val>
                                            </p:tav>
                                            <p:tav tm="100000">
                                              <p:val>
                                                <p:strVal val="#ppt_x"/>
                                              </p:val>
                                            </p:tav>
                                          </p:tavLst>
                                        </p:anim>
                                        <p:anim calcmode="lin" valueType="num">
                                          <p:cBhvr additive="base">
                                            <p:cTn id="16" dur="10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1000" fill="hold"/>
                                            <p:tgtEl>
                                              <p:spTgt spid="39"/>
                                            </p:tgtEl>
                                            <p:attrNameLst>
                                              <p:attrName>ppt_x</p:attrName>
                                            </p:attrNameLst>
                                          </p:cBhvr>
                                          <p:tavLst>
                                            <p:tav tm="0">
                                              <p:val>
                                                <p:strVal val="1+#ppt_w/2"/>
                                              </p:val>
                                            </p:tav>
                                            <p:tav tm="100000">
                                              <p:val>
                                                <p:strVal val="#ppt_x"/>
                                              </p:val>
                                            </p:tav>
                                          </p:tavLst>
                                        </p:anim>
                                        <p:anim calcmode="lin" valueType="num">
                                          <p:cBhvr additive="base">
                                            <p:cTn id="20" dur="10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9" grpId="0"/>
          <p:bldP spid="32" grpId="0" animBg="1"/>
          <p:bldP spid="39"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右箭头 29"/>
          <p:cNvSpPr/>
          <p:nvPr/>
        </p:nvSpPr>
        <p:spPr>
          <a:xfrm rot="5400000">
            <a:off x="2678294" y="3302000"/>
            <a:ext cx="6858000" cy="254000"/>
          </a:xfrm>
          <a:prstGeom prst="rightArrow">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Rectangle 22"/>
          <p:cNvSpPr/>
          <p:nvPr/>
        </p:nvSpPr>
        <p:spPr>
          <a:xfrm>
            <a:off x="3469259" y="1270338"/>
            <a:ext cx="1410378" cy="553998"/>
          </a:xfrm>
          <a:prstGeom prst="rect">
            <a:avLst/>
          </a:prstGeom>
        </p:spPr>
        <p:txBody>
          <a:bodyPr wrap="square" lIns="0" tIns="0" rIns="0" bIns="0">
            <a:spAutoFit/>
          </a:bodyPr>
          <a:lstStyle/>
          <a:p>
            <a:r>
              <a:rPr lang="zh-CN" altLang="en-US" dirty="0">
                <a:solidFill>
                  <a:schemeClr val="accent5"/>
                </a:solidFill>
                <a:latin typeface="微软雅黑" panose="020B0503020204020204" pitchFamily="34" charset="-122"/>
                <a:ea typeface="微软雅黑" panose="020B0503020204020204" pitchFamily="34" charset="-122"/>
              </a:rPr>
              <a:t>要放手，更要督导</a:t>
            </a:r>
            <a:endParaRPr lang="zh-CN" altLang="en-US" dirty="0">
              <a:solidFill>
                <a:schemeClr val="accent5"/>
              </a:solidFill>
              <a:latin typeface="微软雅黑" panose="020B0503020204020204" pitchFamily="34" charset="-122"/>
              <a:ea typeface="微软雅黑" panose="020B0503020204020204" pitchFamily="34" charset="-122"/>
            </a:endParaRPr>
          </a:p>
        </p:txBody>
      </p:sp>
      <p:sp>
        <p:nvSpPr>
          <p:cNvPr id="20" name="Rectangle 22"/>
          <p:cNvSpPr/>
          <p:nvPr/>
        </p:nvSpPr>
        <p:spPr>
          <a:xfrm>
            <a:off x="6911989" y="1162616"/>
            <a:ext cx="3140738" cy="769441"/>
          </a:xfrm>
          <a:prstGeom prst="rect">
            <a:avLst/>
          </a:prstGeom>
          <a:noFill/>
        </p:spPr>
        <p:txBody>
          <a:bodyPr wrap="square" lIns="0" tIns="0" rIns="0" bIns="0" rtlCol="0" anchor="t">
            <a:spAutoFit/>
          </a:bodyPr>
          <a:lstStyle/>
          <a:p>
            <a:pPr algn="just">
              <a:lnSpc>
                <a:spcPts val="2000"/>
              </a:lnSpc>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放手是必要的，但放手的同时也就需要不定时的进行确认和指导，更好的发挥管理者的责任。</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1" name="Rectangle 22"/>
          <p:cNvSpPr/>
          <p:nvPr/>
        </p:nvSpPr>
        <p:spPr>
          <a:xfrm>
            <a:off x="7505610" y="3136903"/>
            <a:ext cx="1199239" cy="553998"/>
          </a:xfrm>
          <a:prstGeom prst="rect">
            <a:avLst/>
          </a:prstGeom>
        </p:spPr>
        <p:txBody>
          <a:bodyPr wrap="square" lIns="0" tIns="0" rIns="0" bIns="0">
            <a:spAutoFit/>
          </a:bodyPr>
          <a:lstStyle/>
          <a:p>
            <a:r>
              <a:rPr lang="zh-CN" altLang="en-US" dirty="0">
                <a:solidFill>
                  <a:schemeClr val="accent5"/>
                </a:solidFill>
                <a:latin typeface="微软雅黑" panose="020B0503020204020204" pitchFamily="34" charset="-122"/>
                <a:ea typeface="微软雅黑" panose="020B0503020204020204" pitchFamily="34" charset="-122"/>
              </a:rPr>
              <a:t>培养员工的自信心</a:t>
            </a:r>
            <a:endParaRPr lang="zh-CN" altLang="en-US" dirty="0">
              <a:solidFill>
                <a:schemeClr val="accent5"/>
              </a:solidFill>
              <a:latin typeface="微软雅黑" panose="020B0503020204020204" pitchFamily="34" charset="-122"/>
              <a:ea typeface="微软雅黑" panose="020B0503020204020204" pitchFamily="34" charset="-122"/>
            </a:endParaRPr>
          </a:p>
        </p:txBody>
      </p:sp>
      <p:sp>
        <p:nvSpPr>
          <p:cNvPr id="22" name="Rectangle 22"/>
          <p:cNvSpPr/>
          <p:nvPr/>
        </p:nvSpPr>
        <p:spPr>
          <a:xfrm>
            <a:off x="2190723" y="3022959"/>
            <a:ext cx="3140738" cy="769441"/>
          </a:xfrm>
          <a:prstGeom prst="rect">
            <a:avLst/>
          </a:prstGeom>
          <a:noFill/>
        </p:spPr>
        <p:txBody>
          <a:bodyPr wrap="square" lIns="0" tIns="0" rIns="0" bIns="0" rtlCol="0" anchor="t">
            <a:spAutoFit/>
          </a:bodyPr>
          <a:lstStyle/>
          <a:p>
            <a:pPr algn="just">
              <a:lnSpc>
                <a:spcPts val="2000"/>
              </a:lnSpc>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员工的自信心如何与管理者能否正确引导和激励是很有关系的，千万别说员工不行。</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3" name="Rectangle 22"/>
          <p:cNvSpPr/>
          <p:nvPr/>
        </p:nvSpPr>
        <p:spPr>
          <a:xfrm>
            <a:off x="3469259" y="4991022"/>
            <a:ext cx="1496897" cy="553998"/>
          </a:xfrm>
          <a:prstGeom prst="rect">
            <a:avLst/>
          </a:prstGeom>
        </p:spPr>
        <p:txBody>
          <a:bodyPr wrap="square" lIns="0" tIns="0" rIns="0" bIns="0">
            <a:spAutoFit/>
          </a:bodyPr>
          <a:lstStyle/>
          <a:p>
            <a:r>
              <a:rPr lang="zh-CN" altLang="en-US" dirty="0">
                <a:solidFill>
                  <a:schemeClr val="accent5"/>
                </a:solidFill>
                <a:latin typeface="微软雅黑" panose="020B0503020204020204" pitchFamily="34" charset="-122"/>
                <a:ea typeface="微软雅黑" panose="020B0503020204020204" pitchFamily="34" charset="-122"/>
              </a:rPr>
              <a:t>培养员工独立思考的习惯</a:t>
            </a:r>
            <a:endParaRPr lang="zh-CN" altLang="en-US" dirty="0">
              <a:solidFill>
                <a:schemeClr val="accent5"/>
              </a:solidFill>
              <a:latin typeface="微软雅黑" panose="020B0503020204020204" pitchFamily="34" charset="-122"/>
              <a:ea typeface="微软雅黑" panose="020B0503020204020204" pitchFamily="34" charset="-122"/>
            </a:endParaRPr>
          </a:p>
        </p:txBody>
      </p:sp>
      <p:sp>
        <p:nvSpPr>
          <p:cNvPr id="24" name="Rectangle 22"/>
          <p:cNvSpPr/>
          <p:nvPr/>
        </p:nvSpPr>
        <p:spPr>
          <a:xfrm>
            <a:off x="6911989" y="4882595"/>
            <a:ext cx="3140738" cy="769441"/>
          </a:xfrm>
          <a:prstGeom prst="rect">
            <a:avLst/>
          </a:prstGeom>
          <a:noFill/>
        </p:spPr>
        <p:txBody>
          <a:bodyPr wrap="square" lIns="0" tIns="0" rIns="0" bIns="0" rtlCol="0" anchor="t">
            <a:spAutoFit/>
          </a:bodyPr>
          <a:lstStyle/>
          <a:p>
            <a:pPr algn="just">
              <a:lnSpc>
                <a:spcPts val="2000"/>
              </a:lnSpc>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通过问题来锻炼员工的独立思考能力，当他们能自主的思考问题时，他们的成长也是迅速的。</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5" name="TextBox 6"/>
          <p:cNvSpPr txBox="1"/>
          <p:nvPr/>
        </p:nvSpPr>
        <p:spPr>
          <a:xfrm>
            <a:off x="5755005" y="1210153"/>
            <a:ext cx="674370" cy="674370"/>
          </a:xfrm>
          <a:prstGeom prst="ellipse">
            <a:avLst/>
          </a:prstGeom>
          <a:solidFill>
            <a:schemeClr val="accent5"/>
          </a:solidFill>
        </p:spPr>
        <p:txBody>
          <a:bodyPr wrap="square" lIns="0" tIns="0" rIns="0" bIns="0" rtlCol="0" anchor="ctr">
            <a:noAutofit/>
          </a:bodyPr>
          <a:lstStyle/>
          <a:p>
            <a:pPr lvl="0" algn="ctr"/>
            <a:r>
              <a:rPr lang="en-US" altLang="ko-KR" sz="2400" dirty="0">
                <a:solidFill>
                  <a:srgbClr val="FFFFFF"/>
                </a:solidFill>
                <a:latin typeface="Bebas Neue Regular" panose="00000500000000000000" pitchFamily="50" charset="0"/>
                <a:cs typeface="Lemon/Milk"/>
              </a:rPr>
              <a:t>03</a:t>
            </a:r>
            <a:endParaRPr lang="ko-KR" altLang="en-US" sz="2400" dirty="0">
              <a:solidFill>
                <a:srgbClr val="FFFFFF"/>
              </a:solidFill>
              <a:latin typeface="Bebas Neue Regular" panose="00000500000000000000" pitchFamily="50" charset="0"/>
              <a:cs typeface="Lemon/Milk"/>
            </a:endParaRPr>
          </a:p>
        </p:txBody>
      </p:sp>
      <p:sp>
        <p:nvSpPr>
          <p:cNvPr id="26" name="TextBox 6"/>
          <p:cNvSpPr txBox="1"/>
          <p:nvPr/>
        </p:nvSpPr>
        <p:spPr>
          <a:xfrm>
            <a:off x="5766299" y="3070495"/>
            <a:ext cx="674370" cy="674370"/>
          </a:xfrm>
          <a:prstGeom prst="ellipse">
            <a:avLst/>
          </a:prstGeom>
          <a:solidFill>
            <a:schemeClr val="accent5"/>
          </a:solidFill>
        </p:spPr>
        <p:txBody>
          <a:bodyPr wrap="square" lIns="0" tIns="0" rIns="0" bIns="0" rtlCol="0" anchor="ctr">
            <a:noAutofit/>
          </a:bodyPr>
          <a:lstStyle/>
          <a:p>
            <a:pPr lvl="0" algn="ctr"/>
            <a:r>
              <a:rPr lang="en-US" altLang="ko-KR" sz="2400" dirty="0">
                <a:solidFill>
                  <a:srgbClr val="FFFFFF"/>
                </a:solidFill>
                <a:latin typeface="Bebas Neue Regular" panose="00000500000000000000" pitchFamily="50" charset="0"/>
                <a:cs typeface="Lemon/Milk"/>
              </a:rPr>
              <a:t>04</a:t>
            </a:r>
            <a:endParaRPr lang="ko-KR" altLang="en-US" sz="2400" dirty="0">
              <a:solidFill>
                <a:srgbClr val="FFFFFF"/>
              </a:solidFill>
              <a:latin typeface="Bebas Neue Regular" panose="00000500000000000000" pitchFamily="50" charset="0"/>
              <a:cs typeface="Lemon/Milk"/>
            </a:endParaRPr>
          </a:p>
        </p:txBody>
      </p:sp>
      <p:sp>
        <p:nvSpPr>
          <p:cNvPr id="27" name="TextBox 6"/>
          <p:cNvSpPr txBox="1"/>
          <p:nvPr/>
        </p:nvSpPr>
        <p:spPr>
          <a:xfrm>
            <a:off x="5770109" y="4930131"/>
            <a:ext cx="674370" cy="674370"/>
          </a:xfrm>
          <a:prstGeom prst="ellipse">
            <a:avLst/>
          </a:prstGeom>
          <a:solidFill>
            <a:schemeClr val="accent5"/>
          </a:solidFill>
        </p:spPr>
        <p:txBody>
          <a:bodyPr wrap="square" lIns="0" tIns="0" rIns="0" bIns="0" rtlCol="0" anchor="ctr">
            <a:noAutofit/>
          </a:bodyPr>
          <a:lstStyle/>
          <a:p>
            <a:pPr lvl="0" algn="ctr"/>
            <a:r>
              <a:rPr lang="en-US" altLang="ko-KR" sz="2400" dirty="0">
                <a:solidFill>
                  <a:srgbClr val="FFFFFF"/>
                </a:solidFill>
                <a:latin typeface="Bebas Neue Regular" panose="00000500000000000000" pitchFamily="50" charset="0"/>
                <a:cs typeface="Lemon/Milk"/>
              </a:rPr>
              <a:t>05</a:t>
            </a:r>
            <a:endParaRPr lang="ko-KR" altLang="en-US" sz="2400" dirty="0">
              <a:solidFill>
                <a:srgbClr val="FFFFFF"/>
              </a:solidFill>
              <a:latin typeface="Bebas Neue Regular" panose="00000500000000000000" pitchFamily="50" charset="0"/>
              <a:cs typeface="Lemon/Milk"/>
            </a:endParaRPr>
          </a:p>
        </p:txBody>
      </p:sp>
      <p:sp>
        <p:nvSpPr>
          <p:cNvPr id="38" name="任意多边形 37"/>
          <p:cNvSpPr/>
          <p:nvPr/>
        </p:nvSpPr>
        <p:spPr>
          <a:xfrm>
            <a:off x="3239309" y="1109425"/>
            <a:ext cx="2092152" cy="875825"/>
          </a:xfrm>
          <a:custGeom>
            <a:avLst/>
            <a:gdLst>
              <a:gd name="connsiteX0" fmla="*/ 145974 w 2092152"/>
              <a:gd name="connsiteY0" fmla="*/ 0 h 875825"/>
              <a:gd name="connsiteX1" fmla="*/ 1720794 w 2092152"/>
              <a:gd name="connsiteY1" fmla="*/ 0 h 875825"/>
              <a:gd name="connsiteX2" fmla="*/ 1866768 w 2092152"/>
              <a:gd name="connsiteY2" fmla="*/ 145974 h 875825"/>
              <a:gd name="connsiteX3" fmla="*/ 1866768 w 2092152"/>
              <a:gd name="connsiteY3" fmla="*/ 362986 h 875825"/>
              <a:gd name="connsiteX4" fmla="*/ 2092152 w 2092152"/>
              <a:gd name="connsiteY4" fmla="*/ 437913 h 875825"/>
              <a:gd name="connsiteX5" fmla="*/ 1866768 w 2092152"/>
              <a:gd name="connsiteY5" fmla="*/ 512839 h 875825"/>
              <a:gd name="connsiteX6" fmla="*/ 1866768 w 2092152"/>
              <a:gd name="connsiteY6" fmla="*/ 729851 h 875825"/>
              <a:gd name="connsiteX7" fmla="*/ 1720794 w 2092152"/>
              <a:gd name="connsiteY7" fmla="*/ 875825 h 875825"/>
              <a:gd name="connsiteX8" fmla="*/ 145974 w 2092152"/>
              <a:gd name="connsiteY8" fmla="*/ 875825 h 875825"/>
              <a:gd name="connsiteX9" fmla="*/ 0 w 2092152"/>
              <a:gd name="connsiteY9" fmla="*/ 729851 h 875825"/>
              <a:gd name="connsiteX10" fmla="*/ 0 w 2092152"/>
              <a:gd name="connsiteY10" fmla="*/ 145974 h 875825"/>
              <a:gd name="connsiteX11" fmla="*/ 145974 w 2092152"/>
              <a:gd name="connsiteY11" fmla="*/ 0 h 87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92152" h="875825">
                <a:moveTo>
                  <a:pt x="145974" y="0"/>
                </a:moveTo>
                <a:lnTo>
                  <a:pt x="1720794" y="0"/>
                </a:lnTo>
                <a:cubicBezTo>
                  <a:pt x="1801413" y="0"/>
                  <a:pt x="1866768" y="65355"/>
                  <a:pt x="1866768" y="145974"/>
                </a:cubicBezTo>
                <a:lnTo>
                  <a:pt x="1866768" y="362986"/>
                </a:lnTo>
                <a:lnTo>
                  <a:pt x="2092152" y="437913"/>
                </a:lnTo>
                <a:lnTo>
                  <a:pt x="1866768" y="512839"/>
                </a:lnTo>
                <a:lnTo>
                  <a:pt x="1866768" y="729851"/>
                </a:lnTo>
                <a:cubicBezTo>
                  <a:pt x="1866768" y="810470"/>
                  <a:pt x="1801413" y="875825"/>
                  <a:pt x="1720794" y="875825"/>
                </a:cubicBezTo>
                <a:lnTo>
                  <a:pt x="145974" y="875825"/>
                </a:lnTo>
                <a:cubicBezTo>
                  <a:pt x="65355" y="875825"/>
                  <a:pt x="0" y="810470"/>
                  <a:pt x="0" y="729851"/>
                </a:cubicBezTo>
                <a:lnTo>
                  <a:pt x="0" y="145974"/>
                </a:lnTo>
                <a:cubicBezTo>
                  <a:pt x="0" y="65355"/>
                  <a:pt x="65355" y="0"/>
                  <a:pt x="145974" y="0"/>
                </a:cubicBezTo>
                <a:close/>
              </a:path>
            </a:pathLst>
          </a:cu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9" name="任意多边形 38"/>
          <p:cNvSpPr/>
          <p:nvPr/>
        </p:nvSpPr>
        <p:spPr>
          <a:xfrm flipH="1">
            <a:off x="6911989" y="2975990"/>
            <a:ext cx="2092152" cy="875825"/>
          </a:xfrm>
          <a:custGeom>
            <a:avLst/>
            <a:gdLst>
              <a:gd name="connsiteX0" fmla="*/ 145974 w 2092152"/>
              <a:gd name="connsiteY0" fmla="*/ 0 h 875825"/>
              <a:gd name="connsiteX1" fmla="*/ 1720794 w 2092152"/>
              <a:gd name="connsiteY1" fmla="*/ 0 h 875825"/>
              <a:gd name="connsiteX2" fmla="*/ 1866768 w 2092152"/>
              <a:gd name="connsiteY2" fmla="*/ 145974 h 875825"/>
              <a:gd name="connsiteX3" fmla="*/ 1866768 w 2092152"/>
              <a:gd name="connsiteY3" fmla="*/ 362986 h 875825"/>
              <a:gd name="connsiteX4" fmla="*/ 2092152 w 2092152"/>
              <a:gd name="connsiteY4" fmla="*/ 437913 h 875825"/>
              <a:gd name="connsiteX5" fmla="*/ 1866768 w 2092152"/>
              <a:gd name="connsiteY5" fmla="*/ 512839 h 875825"/>
              <a:gd name="connsiteX6" fmla="*/ 1866768 w 2092152"/>
              <a:gd name="connsiteY6" fmla="*/ 729851 h 875825"/>
              <a:gd name="connsiteX7" fmla="*/ 1720794 w 2092152"/>
              <a:gd name="connsiteY7" fmla="*/ 875825 h 875825"/>
              <a:gd name="connsiteX8" fmla="*/ 145974 w 2092152"/>
              <a:gd name="connsiteY8" fmla="*/ 875825 h 875825"/>
              <a:gd name="connsiteX9" fmla="*/ 0 w 2092152"/>
              <a:gd name="connsiteY9" fmla="*/ 729851 h 875825"/>
              <a:gd name="connsiteX10" fmla="*/ 0 w 2092152"/>
              <a:gd name="connsiteY10" fmla="*/ 145974 h 875825"/>
              <a:gd name="connsiteX11" fmla="*/ 145974 w 2092152"/>
              <a:gd name="connsiteY11" fmla="*/ 0 h 87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92152" h="875825">
                <a:moveTo>
                  <a:pt x="145974" y="0"/>
                </a:moveTo>
                <a:lnTo>
                  <a:pt x="1720794" y="0"/>
                </a:lnTo>
                <a:cubicBezTo>
                  <a:pt x="1801413" y="0"/>
                  <a:pt x="1866768" y="65355"/>
                  <a:pt x="1866768" y="145974"/>
                </a:cubicBezTo>
                <a:lnTo>
                  <a:pt x="1866768" y="362986"/>
                </a:lnTo>
                <a:lnTo>
                  <a:pt x="2092152" y="437913"/>
                </a:lnTo>
                <a:lnTo>
                  <a:pt x="1866768" y="512839"/>
                </a:lnTo>
                <a:lnTo>
                  <a:pt x="1866768" y="729851"/>
                </a:lnTo>
                <a:cubicBezTo>
                  <a:pt x="1866768" y="810470"/>
                  <a:pt x="1801413" y="875825"/>
                  <a:pt x="1720794" y="875825"/>
                </a:cubicBezTo>
                <a:lnTo>
                  <a:pt x="145974" y="875825"/>
                </a:lnTo>
                <a:cubicBezTo>
                  <a:pt x="65355" y="875825"/>
                  <a:pt x="0" y="810470"/>
                  <a:pt x="0" y="729851"/>
                </a:cubicBezTo>
                <a:lnTo>
                  <a:pt x="0" y="145974"/>
                </a:lnTo>
                <a:cubicBezTo>
                  <a:pt x="0" y="65355"/>
                  <a:pt x="65355" y="0"/>
                  <a:pt x="145974" y="0"/>
                </a:cubicBezTo>
                <a:close/>
              </a:path>
            </a:pathLst>
          </a:cu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0" name="任意多边形 39"/>
          <p:cNvSpPr/>
          <p:nvPr/>
        </p:nvSpPr>
        <p:spPr>
          <a:xfrm>
            <a:off x="3239309" y="4830109"/>
            <a:ext cx="2092152" cy="875825"/>
          </a:xfrm>
          <a:custGeom>
            <a:avLst/>
            <a:gdLst>
              <a:gd name="connsiteX0" fmla="*/ 145974 w 2092152"/>
              <a:gd name="connsiteY0" fmla="*/ 0 h 875825"/>
              <a:gd name="connsiteX1" fmla="*/ 1720794 w 2092152"/>
              <a:gd name="connsiteY1" fmla="*/ 0 h 875825"/>
              <a:gd name="connsiteX2" fmla="*/ 1866768 w 2092152"/>
              <a:gd name="connsiteY2" fmla="*/ 145974 h 875825"/>
              <a:gd name="connsiteX3" fmla="*/ 1866768 w 2092152"/>
              <a:gd name="connsiteY3" fmla="*/ 362986 h 875825"/>
              <a:gd name="connsiteX4" fmla="*/ 2092152 w 2092152"/>
              <a:gd name="connsiteY4" fmla="*/ 437913 h 875825"/>
              <a:gd name="connsiteX5" fmla="*/ 1866768 w 2092152"/>
              <a:gd name="connsiteY5" fmla="*/ 512839 h 875825"/>
              <a:gd name="connsiteX6" fmla="*/ 1866768 w 2092152"/>
              <a:gd name="connsiteY6" fmla="*/ 729851 h 875825"/>
              <a:gd name="connsiteX7" fmla="*/ 1720794 w 2092152"/>
              <a:gd name="connsiteY7" fmla="*/ 875825 h 875825"/>
              <a:gd name="connsiteX8" fmla="*/ 145974 w 2092152"/>
              <a:gd name="connsiteY8" fmla="*/ 875825 h 875825"/>
              <a:gd name="connsiteX9" fmla="*/ 0 w 2092152"/>
              <a:gd name="connsiteY9" fmla="*/ 729851 h 875825"/>
              <a:gd name="connsiteX10" fmla="*/ 0 w 2092152"/>
              <a:gd name="connsiteY10" fmla="*/ 145974 h 875825"/>
              <a:gd name="connsiteX11" fmla="*/ 145974 w 2092152"/>
              <a:gd name="connsiteY11" fmla="*/ 0 h 87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92152" h="875825">
                <a:moveTo>
                  <a:pt x="145974" y="0"/>
                </a:moveTo>
                <a:lnTo>
                  <a:pt x="1720794" y="0"/>
                </a:lnTo>
                <a:cubicBezTo>
                  <a:pt x="1801413" y="0"/>
                  <a:pt x="1866768" y="65355"/>
                  <a:pt x="1866768" y="145974"/>
                </a:cubicBezTo>
                <a:lnTo>
                  <a:pt x="1866768" y="362986"/>
                </a:lnTo>
                <a:lnTo>
                  <a:pt x="2092152" y="437913"/>
                </a:lnTo>
                <a:lnTo>
                  <a:pt x="1866768" y="512839"/>
                </a:lnTo>
                <a:lnTo>
                  <a:pt x="1866768" y="729851"/>
                </a:lnTo>
                <a:cubicBezTo>
                  <a:pt x="1866768" y="810470"/>
                  <a:pt x="1801413" y="875825"/>
                  <a:pt x="1720794" y="875825"/>
                </a:cubicBezTo>
                <a:lnTo>
                  <a:pt x="145974" y="875825"/>
                </a:lnTo>
                <a:cubicBezTo>
                  <a:pt x="65355" y="875825"/>
                  <a:pt x="0" y="810470"/>
                  <a:pt x="0" y="729851"/>
                </a:cubicBezTo>
                <a:lnTo>
                  <a:pt x="0" y="145974"/>
                </a:lnTo>
                <a:cubicBezTo>
                  <a:pt x="0" y="65355"/>
                  <a:pt x="65355" y="0"/>
                  <a:pt x="145974" y="0"/>
                </a:cubicBezTo>
                <a:close/>
              </a:path>
            </a:pathLst>
          </a:cu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transition spd="slow" advTm="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6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66000">
                                          <p:cBhvr additive="base">
                                            <p:cTn id="7" dur="1000" fill="hold"/>
                                            <p:tgtEl>
                                              <p:spTgt spid="19"/>
                                            </p:tgtEl>
                                            <p:attrNameLst>
                                              <p:attrName>ppt_x</p:attrName>
                                            </p:attrNameLst>
                                          </p:cBhvr>
                                          <p:tavLst>
                                            <p:tav tm="0">
                                              <p:val>
                                                <p:strVal val="0-#ppt_w/2"/>
                                              </p:val>
                                            </p:tav>
                                            <p:tav tm="100000">
                                              <p:val>
                                                <p:strVal val="#ppt_x"/>
                                              </p:val>
                                            </p:tav>
                                          </p:tavLst>
                                        </p:anim>
                                        <p:anim calcmode="lin" valueType="num" p14:bounceEnd="66000">
                                          <p:cBhvr additive="base">
                                            <p:cTn id="8" dur="10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66000">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14:bounceEnd="66000">
                                          <p:cBhvr additive="base">
                                            <p:cTn id="11" dur="1000" fill="hold"/>
                                            <p:tgtEl>
                                              <p:spTgt spid="21"/>
                                            </p:tgtEl>
                                            <p:attrNameLst>
                                              <p:attrName>ppt_x</p:attrName>
                                            </p:attrNameLst>
                                          </p:cBhvr>
                                          <p:tavLst>
                                            <p:tav tm="0">
                                              <p:val>
                                                <p:strVal val="1+#ppt_w/2"/>
                                              </p:val>
                                            </p:tav>
                                            <p:tav tm="100000">
                                              <p:val>
                                                <p:strVal val="#ppt_x"/>
                                              </p:val>
                                            </p:tav>
                                          </p:tavLst>
                                        </p:anim>
                                        <p:anim calcmode="lin" valueType="num" p14:bounceEnd="66000">
                                          <p:cBhvr additive="base">
                                            <p:cTn id="12" dur="10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66000">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14:bounceEnd="66000">
                                          <p:cBhvr additive="base">
                                            <p:cTn id="15" dur="1000" fill="hold"/>
                                            <p:tgtEl>
                                              <p:spTgt spid="23"/>
                                            </p:tgtEl>
                                            <p:attrNameLst>
                                              <p:attrName>ppt_x</p:attrName>
                                            </p:attrNameLst>
                                          </p:cBhvr>
                                          <p:tavLst>
                                            <p:tav tm="0">
                                              <p:val>
                                                <p:strVal val="0-#ppt_w/2"/>
                                              </p:val>
                                            </p:tav>
                                            <p:tav tm="100000">
                                              <p:val>
                                                <p:strVal val="#ppt_x"/>
                                              </p:val>
                                            </p:tav>
                                          </p:tavLst>
                                        </p:anim>
                                        <p:anim calcmode="lin" valueType="num" p14:bounceEnd="66000">
                                          <p:cBhvr additive="base">
                                            <p:cTn id="16" dur="10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66000">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14:bounceEnd="66000">
                                          <p:cBhvr additive="base">
                                            <p:cTn id="19" dur="1000" fill="hold"/>
                                            <p:tgtEl>
                                              <p:spTgt spid="38"/>
                                            </p:tgtEl>
                                            <p:attrNameLst>
                                              <p:attrName>ppt_x</p:attrName>
                                            </p:attrNameLst>
                                          </p:cBhvr>
                                          <p:tavLst>
                                            <p:tav tm="0">
                                              <p:val>
                                                <p:strVal val="0-#ppt_w/2"/>
                                              </p:val>
                                            </p:tav>
                                            <p:tav tm="100000">
                                              <p:val>
                                                <p:strVal val="#ppt_x"/>
                                              </p:val>
                                            </p:tav>
                                          </p:tavLst>
                                        </p:anim>
                                        <p:anim calcmode="lin" valueType="num" p14:bounceEnd="66000">
                                          <p:cBhvr additive="base">
                                            <p:cTn id="20" dur="1000" fill="hold"/>
                                            <p:tgtEl>
                                              <p:spTgt spid="3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14:presetBounceEnd="66000">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14:bounceEnd="66000">
                                          <p:cBhvr additive="base">
                                            <p:cTn id="23" dur="1000" fill="hold"/>
                                            <p:tgtEl>
                                              <p:spTgt spid="39"/>
                                            </p:tgtEl>
                                            <p:attrNameLst>
                                              <p:attrName>ppt_x</p:attrName>
                                            </p:attrNameLst>
                                          </p:cBhvr>
                                          <p:tavLst>
                                            <p:tav tm="0">
                                              <p:val>
                                                <p:strVal val="1+#ppt_w/2"/>
                                              </p:val>
                                            </p:tav>
                                            <p:tav tm="100000">
                                              <p:val>
                                                <p:strVal val="#ppt_x"/>
                                              </p:val>
                                            </p:tav>
                                          </p:tavLst>
                                        </p:anim>
                                        <p:anim calcmode="lin" valueType="num" p14:bounceEnd="66000">
                                          <p:cBhvr additive="base">
                                            <p:cTn id="24" dur="1000" fill="hold"/>
                                            <p:tgtEl>
                                              <p:spTgt spid="3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14:presetBounceEnd="66000">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14:bounceEnd="66000">
                                          <p:cBhvr additive="base">
                                            <p:cTn id="27" dur="1000" fill="hold"/>
                                            <p:tgtEl>
                                              <p:spTgt spid="40"/>
                                            </p:tgtEl>
                                            <p:attrNameLst>
                                              <p:attrName>ppt_x</p:attrName>
                                            </p:attrNameLst>
                                          </p:cBhvr>
                                          <p:tavLst>
                                            <p:tav tm="0">
                                              <p:val>
                                                <p:strVal val="0-#ppt_w/2"/>
                                              </p:val>
                                            </p:tav>
                                            <p:tav tm="100000">
                                              <p:val>
                                                <p:strVal val="#ppt_x"/>
                                              </p:val>
                                            </p:tav>
                                          </p:tavLst>
                                        </p:anim>
                                        <p:anim calcmode="lin" valueType="num" p14:bounceEnd="66000">
                                          <p:cBhvr additive="base">
                                            <p:cTn id="28" dur="1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3" grpId="0"/>
          <p:bldP spid="38" grpId="0" animBg="1"/>
          <p:bldP spid="39" grpId="0" animBg="1"/>
          <p:bldP spid="4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0-#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1+#ppt_w/2"/>
                                              </p:val>
                                            </p:tav>
                                            <p:tav tm="100000">
                                              <p:val>
                                                <p:strVal val="#ppt_x"/>
                                              </p:val>
                                            </p:tav>
                                          </p:tavLst>
                                        </p:anim>
                                        <p:anim calcmode="lin" valueType="num">
                                          <p:cBhvr additive="base">
                                            <p:cTn id="12" dur="10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0-#ppt_w/2"/>
                                              </p:val>
                                            </p:tav>
                                            <p:tav tm="100000">
                                              <p:val>
                                                <p:strVal val="#ppt_x"/>
                                              </p:val>
                                            </p:tav>
                                          </p:tavLst>
                                        </p:anim>
                                        <p:anim calcmode="lin" valueType="num">
                                          <p:cBhvr additive="base">
                                            <p:cTn id="16" dur="10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1000" fill="hold"/>
                                            <p:tgtEl>
                                              <p:spTgt spid="38"/>
                                            </p:tgtEl>
                                            <p:attrNameLst>
                                              <p:attrName>ppt_x</p:attrName>
                                            </p:attrNameLst>
                                          </p:cBhvr>
                                          <p:tavLst>
                                            <p:tav tm="0">
                                              <p:val>
                                                <p:strVal val="0-#ppt_w/2"/>
                                              </p:val>
                                            </p:tav>
                                            <p:tav tm="100000">
                                              <p:val>
                                                <p:strVal val="#ppt_x"/>
                                              </p:val>
                                            </p:tav>
                                          </p:tavLst>
                                        </p:anim>
                                        <p:anim calcmode="lin" valueType="num">
                                          <p:cBhvr additive="base">
                                            <p:cTn id="20" dur="1000" fill="hold"/>
                                            <p:tgtEl>
                                              <p:spTgt spid="3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additive="base">
                                            <p:cTn id="23" dur="1000" fill="hold"/>
                                            <p:tgtEl>
                                              <p:spTgt spid="39"/>
                                            </p:tgtEl>
                                            <p:attrNameLst>
                                              <p:attrName>ppt_x</p:attrName>
                                            </p:attrNameLst>
                                          </p:cBhvr>
                                          <p:tavLst>
                                            <p:tav tm="0">
                                              <p:val>
                                                <p:strVal val="1+#ppt_w/2"/>
                                              </p:val>
                                            </p:tav>
                                            <p:tav tm="100000">
                                              <p:val>
                                                <p:strVal val="#ppt_x"/>
                                              </p:val>
                                            </p:tav>
                                          </p:tavLst>
                                        </p:anim>
                                        <p:anim calcmode="lin" valueType="num">
                                          <p:cBhvr additive="base">
                                            <p:cTn id="24" dur="1000" fill="hold"/>
                                            <p:tgtEl>
                                              <p:spTgt spid="3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1000" fill="hold"/>
                                            <p:tgtEl>
                                              <p:spTgt spid="40"/>
                                            </p:tgtEl>
                                            <p:attrNameLst>
                                              <p:attrName>ppt_x</p:attrName>
                                            </p:attrNameLst>
                                          </p:cBhvr>
                                          <p:tavLst>
                                            <p:tav tm="0">
                                              <p:val>
                                                <p:strVal val="0-#ppt_w/2"/>
                                              </p:val>
                                            </p:tav>
                                            <p:tav tm="100000">
                                              <p:val>
                                                <p:strVal val="#ppt_x"/>
                                              </p:val>
                                            </p:tav>
                                          </p:tavLst>
                                        </p:anim>
                                        <p:anim calcmode="lin" valueType="num">
                                          <p:cBhvr additive="base">
                                            <p:cTn id="28" dur="1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3" grpId="0"/>
          <p:bldP spid="38" grpId="0" animBg="1"/>
          <p:bldP spid="39" grpId="0" animBg="1"/>
          <p:bldP spid="40"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椭圆 71"/>
          <p:cNvSpPr/>
          <p:nvPr/>
        </p:nvSpPr>
        <p:spPr>
          <a:xfrm>
            <a:off x="2266108" y="2157739"/>
            <a:ext cx="1077580" cy="1075591"/>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603" tIns="45803" rIns="91603" bIns="45803" rtlCol="0" anchor="ctr"/>
          <a:lstStyle/>
          <a:p>
            <a:pPr algn="ctr"/>
            <a:endParaRPr lang="zh-CN" altLang="en-US" sz="3200"/>
          </a:p>
        </p:txBody>
      </p:sp>
      <p:sp>
        <p:nvSpPr>
          <p:cNvPr id="73" name="椭圆 72"/>
          <p:cNvSpPr/>
          <p:nvPr/>
        </p:nvSpPr>
        <p:spPr>
          <a:xfrm>
            <a:off x="8674109" y="4349714"/>
            <a:ext cx="1077580" cy="1075591"/>
          </a:xfrm>
          <a:prstGeom prst="ellipse">
            <a:avLst/>
          </a:prstGeom>
          <a:solidFill>
            <a:schemeClr val="accent5">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603" tIns="45803" rIns="91603" bIns="45803" rtlCol="0" anchor="ctr"/>
          <a:lstStyle/>
          <a:p>
            <a:pPr algn="ctr"/>
            <a:endParaRPr lang="zh-CN" altLang="en-US" sz="3200"/>
          </a:p>
        </p:txBody>
      </p:sp>
      <p:sp>
        <p:nvSpPr>
          <p:cNvPr id="74" name="TextBox 7"/>
          <p:cNvSpPr txBox="1"/>
          <p:nvPr/>
        </p:nvSpPr>
        <p:spPr>
          <a:xfrm>
            <a:off x="2069591" y="3385405"/>
            <a:ext cx="1436291" cy="430887"/>
          </a:xfrm>
          <a:prstGeom prst="rect">
            <a:avLst/>
          </a:prstGeom>
          <a:noFill/>
        </p:spPr>
        <p:txBody>
          <a:bodyPr wrap="none" lIns="0" tIns="0" rIns="0" bIns="0" rtlCol="0">
            <a:spAutoFit/>
          </a:bodyPr>
          <a:lstStyle>
            <a:defPPr>
              <a:defRPr lang="zh-CN"/>
            </a:defPPr>
            <a:lvl1pPr>
              <a:defRPr sz="2000" b="1">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2800" dirty="0"/>
              <a:t>团队建设</a:t>
            </a:r>
            <a:endParaRPr lang="zh-CN" altLang="en-US" sz="2800" dirty="0"/>
          </a:p>
        </p:txBody>
      </p:sp>
      <p:sp>
        <p:nvSpPr>
          <p:cNvPr id="75" name="TextBox 9"/>
          <p:cNvSpPr txBox="1"/>
          <p:nvPr/>
        </p:nvSpPr>
        <p:spPr>
          <a:xfrm>
            <a:off x="8479464" y="5569906"/>
            <a:ext cx="1436291" cy="430887"/>
          </a:xfrm>
          <a:prstGeom prst="rect">
            <a:avLst/>
          </a:prstGeom>
          <a:noFill/>
        </p:spPr>
        <p:txBody>
          <a:bodyPr wrap="none" lIns="0" tIns="0" rIns="0" bIns="0" rtlCol="0">
            <a:spAutoFit/>
          </a:bodyPr>
          <a:lstStyle>
            <a:defPPr>
              <a:defRPr lang="zh-CN"/>
            </a:defPPr>
            <a:lvl1pPr>
              <a:defRPr sz="2800" b="1">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accent5">
                    <a:lumMod val="60000"/>
                    <a:lumOff val="40000"/>
                  </a:schemeClr>
                </a:solidFill>
              </a:rPr>
              <a:t>日常管理</a:t>
            </a:r>
            <a:endParaRPr lang="zh-CN" altLang="en-US" dirty="0">
              <a:solidFill>
                <a:schemeClr val="accent5">
                  <a:lumMod val="60000"/>
                  <a:lumOff val="40000"/>
                </a:schemeClr>
              </a:solidFill>
            </a:endParaRPr>
          </a:p>
        </p:txBody>
      </p:sp>
      <p:cxnSp>
        <p:nvCxnSpPr>
          <p:cNvPr id="79" name="直接连接符 78"/>
          <p:cNvCxnSpPr/>
          <p:nvPr/>
        </p:nvCxnSpPr>
        <p:spPr>
          <a:xfrm>
            <a:off x="4368757" y="2243218"/>
            <a:ext cx="0" cy="1381773"/>
          </a:xfrm>
          <a:prstGeom prst="line">
            <a:avLst/>
          </a:prstGeom>
          <a:ln w="12700">
            <a:solidFill>
              <a:schemeClr val="tx1">
                <a:lumMod val="65000"/>
                <a:lumOff val="3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7839092" y="4490410"/>
            <a:ext cx="0" cy="1381773"/>
          </a:xfrm>
          <a:prstGeom prst="line">
            <a:avLst/>
          </a:prstGeom>
          <a:ln w="12700">
            <a:solidFill>
              <a:schemeClr val="accent5">
                <a:lumMod val="60000"/>
                <a:lumOff val="40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82" name="右箭头 81"/>
          <p:cNvSpPr/>
          <p:nvPr/>
        </p:nvSpPr>
        <p:spPr>
          <a:xfrm>
            <a:off x="2270158" y="1744687"/>
            <a:ext cx="8792048" cy="256208"/>
          </a:xfrm>
          <a:prstGeom prst="rightArrow">
            <a:avLst>
              <a:gd name="adj1" fmla="val 51382"/>
              <a:gd name="adj2"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任意多边形 88"/>
          <p:cNvSpPr/>
          <p:nvPr/>
        </p:nvSpPr>
        <p:spPr>
          <a:xfrm>
            <a:off x="2270158" y="3991878"/>
            <a:ext cx="3816424" cy="131644"/>
          </a:xfrm>
          <a:custGeom>
            <a:avLst/>
            <a:gdLst>
              <a:gd name="connsiteX0" fmla="*/ 0 w 3816424"/>
              <a:gd name="connsiteY0" fmla="*/ 0 h 131644"/>
              <a:gd name="connsiteX1" fmla="*/ 3816424 w 3816424"/>
              <a:gd name="connsiteY1" fmla="*/ 0 h 131644"/>
              <a:gd name="connsiteX2" fmla="*/ 3816424 w 3816424"/>
              <a:gd name="connsiteY2" fmla="*/ 131644 h 131644"/>
              <a:gd name="connsiteX3" fmla="*/ 0 w 3816424"/>
              <a:gd name="connsiteY3" fmla="*/ 131644 h 131644"/>
            </a:gdLst>
            <a:ahLst/>
            <a:cxnLst>
              <a:cxn ang="0">
                <a:pos x="connsiteX0" y="connsiteY0"/>
              </a:cxn>
              <a:cxn ang="0">
                <a:pos x="connsiteX1" y="connsiteY1"/>
              </a:cxn>
              <a:cxn ang="0">
                <a:pos x="connsiteX2" y="connsiteY2"/>
              </a:cxn>
              <a:cxn ang="0">
                <a:pos x="connsiteX3" y="connsiteY3"/>
              </a:cxn>
            </a:cxnLst>
            <a:rect l="l" t="t" r="r" b="b"/>
            <a:pathLst>
              <a:path w="3816424" h="131644">
                <a:moveTo>
                  <a:pt x="0" y="0"/>
                </a:moveTo>
                <a:lnTo>
                  <a:pt x="3816424" y="0"/>
                </a:lnTo>
                <a:lnTo>
                  <a:pt x="3816424" y="131644"/>
                </a:lnTo>
                <a:lnTo>
                  <a:pt x="0" y="131644"/>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任意多边形 89"/>
          <p:cNvSpPr>
            <a:spLocks noChangeAspect="1"/>
          </p:cNvSpPr>
          <p:nvPr/>
        </p:nvSpPr>
        <p:spPr>
          <a:xfrm>
            <a:off x="1110796" y="1805122"/>
            <a:ext cx="1159200" cy="2318400"/>
          </a:xfrm>
          <a:custGeom>
            <a:avLst/>
            <a:gdLst>
              <a:gd name="connsiteX0" fmla="*/ 1159200 w 1159200"/>
              <a:gd name="connsiteY0" fmla="*/ 0 h 2318400"/>
              <a:gd name="connsiteX1" fmla="*/ 1159200 w 1159200"/>
              <a:gd name="connsiteY1" fmla="*/ 126000 h 2318400"/>
              <a:gd name="connsiteX2" fmla="*/ 126000 w 1159200"/>
              <a:gd name="connsiteY2" fmla="*/ 1159200 h 2318400"/>
              <a:gd name="connsiteX3" fmla="*/ 1159200 w 1159200"/>
              <a:gd name="connsiteY3" fmla="*/ 2192400 h 2318400"/>
              <a:gd name="connsiteX4" fmla="*/ 1159200 w 1159200"/>
              <a:gd name="connsiteY4" fmla="*/ 2318400 h 2318400"/>
              <a:gd name="connsiteX5" fmla="*/ 0 w 1159200"/>
              <a:gd name="connsiteY5" fmla="*/ 1159200 h 2318400"/>
              <a:gd name="connsiteX6" fmla="*/ 1159200 w 1159200"/>
              <a:gd name="connsiteY6" fmla="*/ 0 h 231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9200" h="2318400">
                <a:moveTo>
                  <a:pt x="1159200" y="0"/>
                </a:moveTo>
                <a:lnTo>
                  <a:pt x="1159200" y="126000"/>
                </a:lnTo>
                <a:cubicBezTo>
                  <a:pt x="588579" y="126000"/>
                  <a:pt x="126000" y="588579"/>
                  <a:pt x="126000" y="1159200"/>
                </a:cubicBezTo>
                <a:cubicBezTo>
                  <a:pt x="126000" y="1729821"/>
                  <a:pt x="588579" y="2192400"/>
                  <a:pt x="1159200" y="2192400"/>
                </a:cubicBezTo>
                <a:lnTo>
                  <a:pt x="1159200" y="2318400"/>
                </a:lnTo>
                <a:cubicBezTo>
                  <a:pt x="518992" y="2318400"/>
                  <a:pt x="0" y="1799408"/>
                  <a:pt x="0" y="1159200"/>
                </a:cubicBezTo>
                <a:cubicBezTo>
                  <a:pt x="0" y="518992"/>
                  <a:pt x="518992" y="0"/>
                  <a:pt x="11592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右箭头 90"/>
          <p:cNvSpPr/>
          <p:nvPr/>
        </p:nvSpPr>
        <p:spPr>
          <a:xfrm rot="10800000">
            <a:off x="1110796" y="6120855"/>
            <a:ext cx="8792048" cy="256208"/>
          </a:xfrm>
          <a:prstGeom prst="rightArrow">
            <a:avLst>
              <a:gd name="adj1" fmla="val 51382"/>
              <a:gd name="adj2"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91"/>
          <p:cNvSpPr/>
          <p:nvPr/>
        </p:nvSpPr>
        <p:spPr>
          <a:xfrm rot="10800000">
            <a:off x="6086420" y="3991878"/>
            <a:ext cx="3816424" cy="131644"/>
          </a:xfrm>
          <a:custGeom>
            <a:avLst/>
            <a:gdLst>
              <a:gd name="connsiteX0" fmla="*/ 0 w 3816424"/>
              <a:gd name="connsiteY0" fmla="*/ 0 h 131644"/>
              <a:gd name="connsiteX1" fmla="*/ 3816424 w 3816424"/>
              <a:gd name="connsiteY1" fmla="*/ 0 h 131644"/>
              <a:gd name="connsiteX2" fmla="*/ 3816424 w 3816424"/>
              <a:gd name="connsiteY2" fmla="*/ 131644 h 131644"/>
              <a:gd name="connsiteX3" fmla="*/ 0 w 3816424"/>
              <a:gd name="connsiteY3" fmla="*/ 131644 h 131644"/>
            </a:gdLst>
            <a:ahLst/>
            <a:cxnLst>
              <a:cxn ang="0">
                <a:pos x="connsiteX0" y="connsiteY0"/>
              </a:cxn>
              <a:cxn ang="0">
                <a:pos x="connsiteX1" y="connsiteY1"/>
              </a:cxn>
              <a:cxn ang="0">
                <a:pos x="connsiteX2" y="connsiteY2"/>
              </a:cxn>
              <a:cxn ang="0">
                <a:pos x="connsiteX3" y="connsiteY3"/>
              </a:cxn>
            </a:cxnLst>
            <a:rect l="l" t="t" r="r" b="b"/>
            <a:pathLst>
              <a:path w="3816424" h="131644">
                <a:moveTo>
                  <a:pt x="0" y="0"/>
                </a:moveTo>
                <a:lnTo>
                  <a:pt x="3816424" y="0"/>
                </a:lnTo>
                <a:lnTo>
                  <a:pt x="3816424" y="131644"/>
                </a:lnTo>
                <a:lnTo>
                  <a:pt x="0" y="131644"/>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任意多边形 92"/>
          <p:cNvSpPr>
            <a:spLocks noChangeAspect="1"/>
          </p:cNvSpPr>
          <p:nvPr/>
        </p:nvSpPr>
        <p:spPr>
          <a:xfrm rot="10800000">
            <a:off x="9903006" y="3991878"/>
            <a:ext cx="1159200" cy="2318400"/>
          </a:xfrm>
          <a:custGeom>
            <a:avLst/>
            <a:gdLst>
              <a:gd name="connsiteX0" fmla="*/ 1159200 w 1159200"/>
              <a:gd name="connsiteY0" fmla="*/ 0 h 2318400"/>
              <a:gd name="connsiteX1" fmla="*/ 1159200 w 1159200"/>
              <a:gd name="connsiteY1" fmla="*/ 126000 h 2318400"/>
              <a:gd name="connsiteX2" fmla="*/ 126000 w 1159200"/>
              <a:gd name="connsiteY2" fmla="*/ 1159200 h 2318400"/>
              <a:gd name="connsiteX3" fmla="*/ 1159200 w 1159200"/>
              <a:gd name="connsiteY3" fmla="*/ 2192400 h 2318400"/>
              <a:gd name="connsiteX4" fmla="*/ 1159200 w 1159200"/>
              <a:gd name="connsiteY4" fmla="*/ 2318400 h 2318400"/>
              <a:gd name="connsiteX5" fmla="*/ 0 w 1159200"/>
              <a:gd name="connsiteY5" fmla="*/ 1159200 h 2318400"/>
              <a:gd name="connsiteX6" fmla="*/ 1159200 w 1159200"/>
              <a:gd name="connsiteY6" fmla="*/ 0 h 231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9200" h="2318400">
                <a:moveTo>
                  <a:pt x="1159200" y="0"/>
                </a:moveTo>
                <a:lnTo>
                  <a:pt x="1159200" y="126000"/>
                </a:lnTo>
                <a:cubicBezTo>
                  <a:pt x="588579" y="126000"/>
                  <a:pt x="126000" y="588579"/>
                  <a:pt x="126000" y="1159200"/>
                </a:cubicBezTo>
                <a:cubicBezTo>
                  <a:pt x="126000" y="1729821"/>
                  <a:pt x="588579" y="2192400"/>
                  <a:pt x="1159200" y="2192400"/>
                </a:cubicBezTo>
                <a:lnTo>
                  <a:pt x="1159200" y="2318400"/>
                </a:lnTo>
                <a:cubicBezTo>
                  <a:pt x="518992" y="2318400"/>
                  <a:pt x="0" y="1799408"/>
                  <a:pt x="0" y="1159200"/>
                </a:cubicBezTo>
                <a:cubicBezTo>
                  <a:pt x="0" y="518992"/>
                  <a:pt x="518992" y="0"/>
                  <a:pt x="1159200" y="0"/>
                </a:cubicBez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dirty="0"/>
              <a:t>加强</a:t>
            </a:r>
            <a:r>
              <a:rPr lang="zh-CN" altLang="zh-CN" dirty="0"/>
              <a:t>团队建设与</a:t>
            </a:r>
            <a:r>
              <a:rPr lang="zh-CN" altLang="en-US" dirty="0"/>
              <a:t>日常管理</a:t>
            </a:r>
            <a:endParaRPr lang="zh-CN" altLang="en-US" dirty="0"/>
          </a:p>
        </p:txBody>
      </p:sp>
      <p:sp>
        <p:nvSpPr>
          <p:cNvPr id="10" name="Rectangle 22"/>
          <p:cNvSpPr/>
          <p:nvPr/>
        </p:nvSpPr>
        <p:spPr>
          <a:xfrm>
            <a:off x="5005123" y="2279651"/>
            <a:ext cx="5447169" cy="1231106"/>
          </a:xfrm>
          <a:prstGeom prst="rect">
            <a:avLst/>
          </a:prstGeom>
          <a:noFill/>
        </p:spPr>
        <p:txBody>
          <a:bodyPr wrap="square" lIns="0" tIns="0" rIns="0" bIns="0" rtlCol="0" anchor="ctr">
            <a:spAutoFit/>
          </a:bodyPr>
          <a:lstStyle/>
          <a:p>
            <a:pPr algn="just">
              <a:lnSpc>
                <a:spcPts val="24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在公司重大事项运作中，充分发挥团队的作用，强化文化的熏陶作用，用企业精神统领干部员工思想，力争用优秀的企业文化感化人，用科学合理的福利待遇留住人，用宽广的发展平台吸引人，培养员工对公司的认同感、归属感和忠诚度。</a:t>
            </a:r>
            <a:endPar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1" name="Rectangle 22"/>
          <p:cNvSpPr/>
          <p:nvPr/>
        </p:nvSpPr>
        <p:spPr>
          <a:xfrm>
            <a:off x="1774098" y="4546387"/>
            <a:ext cx="5447170" cy="1231106"/>
          </a:xfrm>
          <a:prstGeom prst="rect">
            <a:avLst/>
          </a:prstGeom>
          <a:noFill/>
        </p:spPr>
        <p:txBody>
          <a:bodyPr wrap="square" lIns="0" tIns="0" rIns="0" bIns="0" rtlCol="0" anchor="ctr">
            <a:spAutoFit/>
          </a:bodyPr>
          <a:lstStyle/>
          <a:p>
            <a:pPr algn="just">
              <a:lnSpc>
                <a:spcPts val="2400"/>
              </a:lnSpc>
            </a:pPr>
            <a:r>
              <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rPr>
              <a:t>做好人力资源管理的基础和日常管理工作，完成上级部门和公司领导交办的各项工作任务。按规定及时填报人事报表、考勤；为公司新进员工办理入职手续，并负责公司员工劳动合同的签订及管理工作。</a:t>
            </a:r>
            <a:endPar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29" name="组合 28"/>
          <p:cNvGrpSpPr/>
          <p:nvPr/>
        </p:nvGrpSpPr>
        <p:grpSpPr>
          <a:xfrm>
            <a:off x="2510676" y="2428875"/>
            <a:ext cx="611382" cy="562294"/>
            <a:chOff x="10628051" y="3169376"/>
            <a:chExt cx="567582" cy="522010"/>
          </a:xfrm>
        </p:grpSpPr>
        <p:sp>
          <p:nvSpPr>
            <p:cNvPr id="30" name="Freeform 165"/>
            <p:cNvSpPr>
              <a:spLocks noEditPoints="1"/>
            </p:cNvSpPr>
            <p:nvPr/>
          </p:nvSpPr>
          <p:spPr bwMode="auto">
            <a:xfrm>
              <a:off x="10628051" y="3504953"/>
              <a:ext cx="189194" cy="64906"/>
            </a:xfrm>
            <a:custGeom>
              <a:avLst/>
              <a:gdLst>
                <a:gd name="T0" fmla="*/ 66 w 69"/>
                <a:gd name="T1" fmla="*/ 10 h 24"/>
                <a:gd name="T2" fmla="*/ 35 w 69"/>
                <a:gd name="T3" fmla="*/ 0 h 24"/>
                <a:gd name="T4" fmla="*/ 3 w 69"/>
                <a:gd name="T5" fmla="*/ 10 h 24"/>
                <a:gd name="T6" fmla="*/ 34 w 69"/>
                <a:gd name="T7" fmla="*/ 24 h 24"/>
                <a:gd name="T8" fmla="*/ 66 w 69"/>
                <a:gd name="T9" fmla="*/ 10 h 24"/>
                <a:gd name="T10" fmla="*/ 35 w 69"/>
                <a:gd name="T11" fmla="*/ 19 h 24"/>
                <a:gd name="T12" fmla="*/ 11 w 69"/>
                <a:gd name="T13" fmla="*/ 9 h 24"/>
                <a:gd name="T14" fmla="*/ 35 w 69"/>
                <a:gd name="T15" fmla="*/ 2 h 24"/>
                <a:gd name="T16" fmla="*/ 58 w 69"/>
                <a:gd name="T17" fmla="*/ 9 h 24"/>
                <a:gd name="T18" fmla="*/ 35 w 69"/>
                <a:gd name="T19" fmla="*/ 1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24">
                  <a:moveTo>
                    <a:pt x="66" y="10"/>
                  </a:moveTo>
                  <a:cubicBezTo>
                    <a:pt x="63" y="3"/>
                    <a:pt x="49" y="0"/>
                    <a:pt x="35" y="0"/>
                  </a:cubicBezTo>
                  <a:cubicBezTo>
                    <a:pt x="21" y="0"/>
                    <a:pt x="6" y="4"/>
                    <a:pt x="3" y="10"/>
                  </a:cubicBezTo>
                  <a:cubicBezTo>
                    <a:pt x="0" y="16"/>
                    <a:pt x="14" y="24"/>
                    <a:pt x="34" y="24"/>
                  </a:cubicBezTo>
                  <a:cubicBezTo>
                    <a:pt x="55" y="24"/>
                    <a:pt x="69" y="16"/>
                    <a:pt x="66" y="10"/>
                  </a:cubicBezTo>
                  <a:close/>
                  <a:moveTo>
                    <a:pt x="35" y="19"/>
                  </a:moveTo>
                  <a:cubicBezTo>
                    <a:pt x="20" y="19"/>
                    <a:pt x="9" y="13"/>
                    <a:pt x="11" y="9"/>
                  </a:cubicBezTo>
                  <a:cubicBezTo>
                    <a:pt x="13" y="5"/>
                    <a:pt x="24" y="2"/>
                    <a:pt x="35" y="2"/>
                  </a:cubicBezTo>
                  <a:cubicBezTo>
                    <a:pt x="46" y="2"/>
                    <a:pt x="57" y="5"/>
                    <a:pt x="58" y="9"/>
                  </a:cubicBezTo>
                  <a:cubicBezTo>
                    <a:pt x="60" y="13"/>
                    <a:pt x="50" y="19"/>
                    <a:pt x="35" y="19"/>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31" name="Freeform 166"/>
            <p:cNvSpPr/>
            <p:nvPr/>
          </p:nvSpPr>
          <p:spPr bwMode="auto">
            <a:xfrm>
              <a:off x="10760625" y="3556049"/>
              <a:ext cx="48334" cy="27620"/>
            </a:xfrm>
            <a:custGeom>
              <a:avLst/>
              <a:gdLst>
                <a:gd name="T0" fmla="*/ 10 w 35"/>
                <a:gd name="T1" fmla="*/ 0 h 20"/>
                <a:gd name="T2" fmla="*/ 35 w 35"/>
                <a:gd name="T3" fmla="*/ 8 h 20"/>
                <a:gd name="T4" fmla="*/ 20 w 35"/>
                <a:gd name="T5" fmla="*/ 20 h 20"/>
                <a:gd name="T6" fmla="*/ 0 w 35"/>
                <a:gd name="T7" fmla="*/ 4 h 20"/>
                <a:gd name="T8" fmla="*/ 10 w 35"/>
                <a:gd name="T9" fmla="*/ 0 h 20"/>
              </a:gdLst>
              <a:ahLst/>
              <a:cxnLst>
                <a:cxn ang="0">
                  <a:pos x="T0" y="T1"/>
                </a:cxn>
                <a:cxn ang="0">
                  <a:pos x="T2" y="T3"/>
                </a:cxn>
                <a:cxn ang="0">
                  <a:pos x="T4" y="T5"/>
                </a:cxn>
                <a:cxn ang="0">
                  <a:pos x="T6" y="T7"/>
                </a:cxn>
                <a:cxn ang="0">
                  <a:pos x="T8" y="T9"/>
                </a:cxn>
              </a:cxnLst>
              <a:rect l="0" t="0" r="r" b="b"/>
              <a:pathLst>
                <a:path w="35" h="20">
                  <a:moveTo>
                    <a:pt x="10" y="0"/>
                  </a:moveTo>
                  <a:lnTo>
                    <a:pt x="35" y="8"/>
                  </a:lnTo>
                  <a:lnTo>
                    <a:pt x="20" y="20"/>
                  </a:lnTo>
                  <a:lnTo>
                    <a:pt x="0" y="4"/>
                  </a:lnTo>
                  <a:lnTo>
                    <a:pt x="10" y="0"/>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32" name="Freeform 167"/>
            <p:cNvSpPr>
              <a:spLocks noEditPoints="1"/>
            </p:cNvSpPr>
            <p:nvPr/>
          </p:nvSpPr>
          <p:spPr bwMode="auto">
            <a:xfrm>
              <a:off x="11003677" y="3504953"/>
              <a:ext cx="191956" cy="64906"/>
            </a:xfrm>
            <a:custGeom>
              <a:avLst/>
              <a:gdLst>
                <a:gd name="T0" fmla="*/ 66 w 70"/>
                <a:gd name="T1" fmla="*/ 10 h 24"/>
                <a:gd name="T2" fmla="*/ 35 w 70"/>
                <a:gd name="T3" fmla="*/ 0 h 24"/>
                <a:gd name="T4" fmla="*/ 3 w 70"/>
                <a:gd name="T5" fmla="*/ 10 h 24"/>
                <a:gd name="T6" fmla="*/ 35 w 70"/>
                <a:gd name="T7" fmla="*/ 24 h 24"/>
                <a:gd name="T8" fmla="*/ 66 w 70"/>
                <a:gd name="T9" fmla="*/ 10 h 24"/>
                <a:gd name="T10" fmla="*/ 35 w 70"/>
                <a:gd name="T11" fmla="*/ 19 h 24"/>
                <a:gd name="T12" fmla="*/ 11 w 70"/>
                <a:gd name="T13" fmla="*/ 9 h 24"/>
                <a:gd name="T14" fmla="*/ 35 w 70"/>
                <a:gd name="T15" fmla="*/ 2 h 24"/>
                <a:gd name="T16" fmla="*/ 58 w 70"/>
                <a:gd name="T17" fmla="*/ 9 h 24"/>
                <a:gd name="T18" fmla="*/ 35 w 70"/>
                <a:gd name="T19" fmla="*/ 1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24">
                  <a:moveTo>
                    <a:pt x="66" y="10"/>
                  </a:moveTo>
                  <a:cubicBezTo>
                    <a:pt x="63" y="4"/>
                    <a:pt x="49" y="0"/>
                    <a:pt x="35" y="0"/>
                  </a:cubicBezTo>
                  <a:cubicBezTo>
                    <a:pt x="21" y="0"/>
                    <a:pt x="7" y="3"/>
                    <a:pt x="3" y="10"/>
                  </a:cubicBezTo>
                  <a:cubicBezTo>
                    <a:pt x="0" y="16"/>
                    <a:pt x="14" y="24"/>
                    <a:pt x="35" y="24"/>
                  </a:cubicBezTo>
                  <a:cubicBezTo>
                    <a:pt x="56" y="24"/>
                    <a:pt x="70" y="16"/>
                    <a:pt x="66" y="10"/>
                  </a:cubicBezTo>
                  <a:close/>
                  <a:moveTo>
                    <a:pt x="35" y="19"/>
                  </a:moveTo>
                  <a:cubicBezTo>
                    <a:pt x="20" y="19"/>
                    <a:pt x="9" y="13"/>
                    <a:pt x="11" y="9"/>
                  </a:cubicBezTo>
                  <a:cubicBezTo>
                    <a:pt x="13" y="5"/>
                    <a:pt x="23" y="2"/>
                    <a:pt x="35" y="2"/>
                  </a:cubicBezTo>
                  <a:cubicBezTo>
                    <a:pt x="46" y="2"/>
                    <a:pt x="56" y="5"/>
                    <a:pt x="58" y="9"/>
                  </a:cubicBezTo>
                  <a:cubicBezTo>
                    <a:pt x="60" y="13"/>
                    <a:pt x="50" y="19"/>
                    <a:pt x="35" y="19"/>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33" name="Freeform 168"/>
            <p:cNvSpPr/>
            <p:nvPr/>
          </p:nvSpPr>
          <p:spPr bwMode="auto">
            <a:xfrm>
              <a:off x="11014724" y="3556049"/>
              <a:ext cx="46953" cy="27620"/>
            </a:xfrm>
            <a:custGeom>
              <a:avLst/>
              <a:gdLst>
                <a:gd name="T0" fmla="*/ 24 w 34"/>
                <a:gd name="T1" fmla="*/ 0 h 20"/>
                <a:gd name="T2" fmla="*/ 0 w 34"/>
                <a:gd name="T3" fmla="*/ 8 h 20"/>
                <a:gd name="T4" fmla="*/ 14 w 34"/>
                <a:gd name="T5" fmla="*/ 20 h 20"/>
                <a:gd name="T6" fmla="*/ 34 w 34"/>
                <a:gd name="T7" fmla="*/ 4 h 20"/>
                <a:gd name="T8" fmla="*/ 24 w 34"/>
                <a:gd name="T9" fmla="*/ 0 h 20"/>
              </a:gdLst>
              <a:ahLst/>
              <a:cxnLst>
                <a:cxn ang="0">
                  <a:pos x="T0" y="T1"/>
                </a:cxn>
                <a:cxn ang="0">
                  <a:pos x="T2" y="T3"/>
                </a:cxn>
                <a:cxn ang="0">
                  <a:pos x="T4" y="T5"/>
                </a:cxn>
                <a:cxn ang="0">
                  <a:pos x="T6" y="T7"/>
                </a:cxn>
                <a:cxn ang="0">
                  <a:pos x="T8" y="T9"/>
                </a:cxn>
              </a:cxnLst>
              <a:rect l="0" t="0" r="r" b="b"/>
              <a:pathLst>
                <a:path w="34" h="20">
                  <a:moveTo>
                    <a:pt x="24" y="0"/>
                  </a:moveTo>
                  <a:lnTo>
                    <a:pt x="0" y="8"/>
                  </a:lnTo>
                  <a:lnTo>
                    <a:pt x="14" y="20"/>
                  </a:lnTo>
                  <a:lnTo>
                    <a:pt x="34" y="4"/>
                  </a:lnTo>
                  <a:lnTo>
                    <a:pt x="24" y="0"/>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34" name="Freeform 169"/>
            <p:cNvSpPr>
              <a:spLocks noEditPoints="1"/>
            </p:cNvSpPr>
            <p:nvPr/>
          </p:nvSpPr>
          <p:spPr bwMode="auto">
            <a:xfrm>
              <a:off x="10724719" y="3550526"/>
              <a:ext cx="372864" cy="140860"/>
            </a:xfrm>
            <a:custGeom>
              <a:avLst/>
              <a:gdLst>
                <a:gd name="T0" fmla="*/ 129 w 136"/>
                <a:gd name="T1" fmla="*/ 21 h 51"/>
                <a:gd name="T2" fmla="*/ 69 w 136"/>
                <a:gd name="T3" fmla="*/ 0 h 51"/>
                <a:gd name="T4" fmla="*/ 7 w 136"/>
                <a:gd name="T5" fmla="*/ 21 h 51"/>
                <a:gd name="T6" fmla="*/ 68 w 136"/>
                <a:gd name="T7" fmla="*/ 51 h 51"/>
                <a:gd name="T8" fmla="*/ 129 w 136"/>
                <a:gd name="T9" fmla="*/ 21 h 51"/>
                <a:gd name="T10" fmla="*/ 68 w 136"/>
                <a:gd name="T11" fmla="*/ 39 h 51"/>
                <a:gd name="T12" fmla="*/ 22 w 136"/>
                <a:gd name="T13" fmla="*/ 19 h 51"/>
                <a:gd name="T14" fmla="*/ 69 w 136"/>
                <a:gd name="T15" fmla="*/ 5 h 51"/>
                <a:gd name="T16" fmla="*/ 115 w 136"/>
                <a:gd name="T17" fmla="*/ 19 h 51"/>
                <a:gd name="T18" fmla="*/ 68 w 136"/>
                <a:gd name="T19" fmla="*/ 3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51">
                  <a:moveTo>
                    <a:pt x="129" y="21"/>
                  </a:moveTo>
                  <a:cubicBezTo>
                    <a:pt x="123" y="8"/>
                    <a:pt x="96" y="0"/>
                    <a:pt x="69" y="0"/>
                  </a:cubicBezTo>
                  <a:cubicBezTo>
                    <a:pt x="41" y="0"/>
                    <a:pt x="13" y="8"/>
                    <a:pt x="7" y="21"/>
                  </a:cubicBezTo>
                  <a:cubicBezTo>
                    <a:pt x="0" y="33"/>
                    <a:pt x="28" y="51"/>
                    <a:pt x="68" y="51"/>
                  </a:cubicBezTo>
                  <a:cubicBezTo>
                    <a:pt x="108" y="51"/>
                    <a:pt x="136" y="33"/>
                    <a:pt x="129" y="21"/>
                  </a:cubicBezTo>
                  <a:close/>
                  <a:moveTo>
                    <a:pt x="68" y="39"/>
                  </a:moveTo>
                  <a:cubicBezTo>
                    <a:pt x="39" y="39"/>
                    <a:pt x="19" y="28"/>
                    <a:pt x="22" y="19"/>
                  </a:cubicBezTo>
                  <a:cubicBezTo>
                    <a:pt x="26" y="10"/>
                    <a:pt x="47" y="5"/>
                    <a:pt x="69" y="5"/>
                  </a:cubicBezTo>
                  <a:cubicBezTo>
                    <a:pt x="91" y="5"/>
                    <a:pt x="111" y="10"/>
                    <a:pt x="115" y="19"/>
                  </a:cubicBezTo>
                  <a:cubicBezTo>
                    <a:pt x="118" y="28"/>
                    <a:pt x="98" y="39"/>
                    <a:pt x="68" y="39"/>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35" name="Freeform 170"/>
            <p:cNvSpPr/>
            <p:nvPr/>
          </p:nvSpPr>
          <p:spPr bwMode="auto">
            <a:xfrm>
              <a:off x="10855912" y="3438666"/>
              <a:ext cx="55239" cy="183670"/>
            </a:xfrm>
            <a:custGeom>
              <a:avLst/>
              <a:gdLst>
                <a:gd name="T0" fmla="*/ 0 w 20"/>
                <a:gd name="T1" fmla="*/ 0 h 67"/>
                <a:gd name="T2" fmla="*/ 2 w 20"/>
                <a:gd name="T3" fmla="*/ 67 h 67"/>
                <a:gd name="T4" fmla="*/ 19 w 20"/>
                <a:gd name="T5" fmla="*/ 67 h 67"/>
                <a:gd name="T6" fmla="*/ 19 w 20"/>
                <a:gd name="T7" fmla="*/ 0 h 67"/>
                <a:gd name="T8" fmla="*/ 0 w 20"/>
                <a:gd name="T9" fmla="*/ 0 h 67"/>
              </a:gdLst>
              <a:ahLst/>
              <a:cxnLst>
                <a:cxn ang="0">
                  <a:pos x="T0" y="T1"/>
                </a:cxn>
                <a:cxn ang="0">
                  <a:pos x="T2" y="T3"/>
                </a:cxn>
                <a:cxn ang="0">
                  <a:pos x="T4" y="T5"/>
                </a:cxn>
                <a:cxn ang="0">
                  <a:pos x="T6" y="T7"/>
                </a:cxn>
                <a:cxn ang="0">
                  <a:pos x="T8" y="T9"/>
                </a:cxn>
              </a:cxnLst>
              <a:rect l="0" t="0" r="r" b="b"/>
              <a:pathLst>
                <a:path w="20" h="67">
                  <a:moveTo>
                    <a:pt x="0" y="0"/>
                  </a:moveTo>
                  <a:cubicBezTo>
                    <a:pt x="2" y="67"/>
                    <a:pt x="2" y="67"/>
                    <a:pt x="2" y="67"/>
                  </a:cubicBezTo>
                  <a:cubicBezTo>
                    <a:pt x="19" y="67"/>
                    <a:pt x="19" y="67"/>
                    <a:pt x="19" y="67"/>
                  </a:cubicBezTo>
                  <a:cubicBezTo>
                    <a:pt x="20" y="44"/>
                    <a:pt x="19" y="0"/>
                    <a:pt x="19" y="0"/>
                  </a:cubicBezTo>
                  <a:cubicBezTo>
                    <a:pt x="19" y="0"/>
                    <a:pt x="7" y="0"/>
                    <a:pt x="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36" name="Freeform 171"/>
            <p:cNvSpPr/>
            <p:nvPr/>
          </p:nvSpPr>
          <p:spPr bwMode="auto">
            <a:xfrm>
              <a:off x="10913913" y="3438666"/>
              <a:ext cx="55239" cy="183670"/>
            </a:xfrm>
            <a:custGeom>
              <a:avLst/>
              <a:gdLst>
                <a:gd name="T0" fmla="*/ 0 w 20"/>
                <a:gd name="T1" fmla="*/ 0 h 67"/>
                <a:gd name="T2" fmla="*/ 2 w 20"/>
                <a:gd name="T3" fmla="*/ 67 h 67"/>
                <a:gd name="T4" fmla="*/ 19 w 20"/>
                <a:gd name="T5" fmla="*/ 67 h 67"/>
                <a:gd name="T6" fmla="*/ 19 w 20"/>
                <a:gd name="T7" fmla="*/ 0 h 67"/>
                <a:gd name="T8" fmla="*/ 0 w 20"/>
                <a:gd name="T9" fmla="*/ 0 h 67"/>
              </a:gdLst>
              <a:ahLst/>
              <a:cxnLst>
                <a:cxn ang="0">
                  <a:pos x="T0" y="T1"/>
                </a:cxn>
                <a:cxn ang="0">
                  <a:pos x="T2" y="T3"/>
                </a:cxn>
                <a:cxn ang="0">
                  <a:pos x="T4" y="T5"/>
                </a:cxn>
                <a:cxn ang="0">
                  <a:pos x="T6" y="T7"/>
                </a:cxn>
                <a:cxn ang="0">
                  <a:pos x="T8" y="T9"/>
                </a:cxn>
              </a:cxnLst>
              <a:rect l="0" t="0" r="r" b="b"/>
              <a:pathLst>
                <a:path w="20" h="67">
                  <a:moveTo>
                    <a:pt x="0" y="0"/>
                  </a:moveTo>
                  <a:cubicBezTo>
                    <a:pt x="2" y="67"/>
                    <a:pt x="2" y="67"/>
                    <a:pt x="2" y="67"/>
                  </a:cubicBezTo>
                  <a:cubicBezTo>
                    <a:pt x="19" y="67"/>
                    <a:pt x="19" y="67"/>
                    <a:pt x="19" y="67"/>
                  </a:cubicBezTo>
                  <a:cubicBezTo>
                    <a:pt x="20" y="44"/>
                    <a:pt x="19" y="0"/>
                    <a:pt x="19" y="0"/>
                  </a:cubicBezTo>
                  <a:cubicBezTo>
                    <a:pt x="19" y="0"/>
                    <a:pt x="7" y="0"/>
                    <a:pt x="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37" name="Oval 172"/>
            <p:cNvSpPr>
              <a:spLocks noChangeArrowheads="1"/>
            </p:cNvSpPr>
            <p:nvPr/>
          </p:nvSpPr>
          <p:spPr bwMode="auto">
            <a:xfrm>
              <a:off x="10875246" y="3169376"/>
              <a:ext cx="71811" cy="85621"/>
            </a:xfrm>
            <a:prstGeom prst="ellipse">
              <a:avLst/>
            </a:pr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38" name="Rectangle 173"/>
            <p:cNvSpPr>
              <a:spLocks noChangeArrowheads="1"/>
            </p:cNvSpPr>
            <p:nvPr/>
          </p:nvSpPr>
          <p:spPr bwMode="auto">
            <a:xfrm>
              <a:off x="10911151" y="3377903"/>
              <a:ext cx="1381" cy="1381"/>
            </a:xfrm>
            <a:prstGeom prst="rect">
              <a:avLst/>
            </a:pr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39" name="Freeform 174"/>
            <p:cNvSpPr/>
            <p:nvPr/>
          </p:nvSpPr>
          <p:spPr bwMode="auto">
            <a:xfrm>
              <a:off x="10828292" y="3266044"/>
              <a:ext cx="167098" cy="186432"/>
            </a:xfrm>
            <a:custGeom>
              <a:avLst/>
              <a:gdLst>
                <a:gd name="T0" fmla="*/ 56 w 61"/>
                <a:gd name="T1" fmla="*/ 8 h 68"/>
                <a:gd name="T2" fmla="*/ 49 w 61"/>
                <a:gd name="T3" fmla="*/ 1 h 68"/>
                <a:gd name="T4" fmla="*/ 41 w 61"/>
                <a:gd name="T5" fmla="*/ 0 h 68"/>
                <a:gd name="T6" fmla="*/ 41 w 61"/>
                <a:gd name="T7" fmla="*/ 0 h 68"/>
                <a:gd name="T8" fmla="*/ 46 w 61"/>
                <a:gd name="T9" fmla="*/ 5 h 68"/>
                <a:gd name="T10" fmla="*/ 40 w 61"/>
                <a:gd name="T11" fmla="*/ 8 h 68"/>
                <a:gd name="T12" fmla="*/ 43 w 61"/>
                <a:gd name="T13" fmla="*/ 13 h 68"/>
                <a:gd name="T14" fmla="*/ 30 w 61"/>
                <a:gd name="T15" fmla="*/ 41 h 68"/>
                <a:gd name="T16" fmla="*/ 30 w 61"/>
                <a:gd name="T17" fmla="*/ 41 h 68"/>
                <a:gd name="T18" fmla="*/ 30 w 61"/>
                <a:gd name="T19" fmla="*/ 41 h 68"/>
                <a:gd name="T20" fmla="*/ 30 w 61"/>
                <a:gd name="T21" fmla="*/ 41 h 68"/>
                <a:gd name="T22" fmla="*/ 30 w 61"/>
                <a:gd name="T23" fmla="*/ 41 h 68"/>
                <a:gd name="T24" fmla="*/ 17 w 61"/>
                <a:gd name="T25" fmla="*/ 13 h 68"/>
                <a:gd name="T26" fmla="*/ 20 w 61"/>
                <a:gd name="T27" fmla="*/ 8 h 68"/>
                <a:gd name="T28" fmla="*/ 14 w 61"/>
                <a:gd name="T29" fmla="*/ 5 h 68"/>
                <a:gd name="T30" fmla="*/ 19 w 61"/>
                <a:gd name="T31" fmla="*/ 0 h 68"/>
                <a:gd name="T32" fmla="*/ 19 w 61"/>
                <a:gd name="T33" fmla="*/ 0 h 68"/>
                <a:gd name="T34" fmla="*/ 12 w 61"/>
                <a:gd name="T35" fmla="*/ 1 h 68"/>
                <a:gd name="T36" fmla="*/ 12 w 61"/>
                <a:gd name="T37" fmla="*/ 1 h 68"/>
                <a:gd name="T38" fmla="*/ 5 w 61"/>
                <a:gd name="T39" fmla="*/ 8 h 68"/>
                <a:gd name="T40" fmla="*/ 0 w 61"/>
                <a:gd name="T41" fmla="*/ 68 h 68"/>
                <a:gd name="T42" fmla="*/ 8 w 61"/>
                <a:gd name="T43" fmla="*/ 68 h 68"/>
                <a:gd name="T44" fmla="*/ 8 w 61"/>
                <a:gd name="T45" fmla="*/ 68 h 68"/>
                <a:gd name="T46" fmla="*/ 9 w 61"/>
                <a:gd name="T47" fmla="*/ 68 h 68"/>
                <a:gd name="T48" fmla="*/ 18 w 61"/>
                <a:gd name="T49" fmla="*/ 68 h 68"/>
                <a:gd name="T50" fmla="*/ 18 w 61"/>
                <a:gd name="T51" fmla="*/ 68 h 68"/>
                <a:gd name="T52" fmla="*/ 43 w 61"/>
                <a:gd name="T53" fmla="*/ 68 h 68"/>
                <a:gd name="T54" fmla="*/ 43 w 61"/>
                <a:gd name="T55" fmla="*/ 68 h 68"/>
                <a:gd name="T56" fmla="*/ 52 w 61"/>
                <a:gd name="T57" fmla="*/ 68 h 68"/>
                <a:gd name="T58" fmla="*/ 52 w 61"/>
                <a:gd name="T59" fmla="*/ 68 h 68"/>
                <a:gd name="T60" fmla="*/ 52 w 61"/>
                <a:gd name="T61" fmla="*/ 68 h 68"/>
                <a:gd name="T62" fmla="*/ 61 w 61"/>
                <a:gd name="T63" fmla="*/ 68 h 68"/>
                <a:gd name="T64" fmla="*/ 56 w 61"/>
                <a:gd name="T65" fmla="*/ 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 h="68">
                  <a:moveTo>
                    <a:pt x="56" y="8"/>
                  </a:moveTo>
                  <a:cubicBezTo>
                    <a:pt x="56" y="4"/>
                    <a:pt x="53" y="1"/>
                    <a:pt x="49" y="1"/>
                  </a:cubicBezTo>
                  <a:cubicBezTo>
                    <a:pt x="48" y="1"/>
                    <a:pt x="43" y="0"/>
                    <a:pt x="41" y="0"/>
                  </a:cubicBezTo>
                  <a:cubicBezTo>
                    <a:pt x="41" y="0"/>
                    <a:pt x="41" y="0"/>
                    <a:pt x="41" y="0"/>
                  </a:cubicBezTo>
                  <a:cubicBezTo>
                    <a:pt x="46" y="5"/>
                    <a:pt x="46" y="5"/>
                    <a:pt x="46" y="5"/>
                  </a:cubicBezTo>
                  <a:cubicBezTo>
                    <a:pt x="40" y="8"/>
                    <a:pt x="40" y="8"/>
                    <a:pt x="40" y="8"/>
                  </a:cubicBezTo>
                  <a:cubicBezTo>
                    <a:pt x="43" y="13"/>
                    <a:pt x="43" y="13"/>
                    <a:pt x="43" y="13"/>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17" y="13"/>
                    <a:pt x="17" y="13"/>
                    <a:pt x="17" y="13"/>
                  </a:cubicBezTo>
                  <a:cubicBezTo>
                    <a:pt x="20" y="8"/>
                    <a:pt x="20" y="8"/>
                    <a:pt x="20" y="8"/>
                  </a:cubicBezTo>
                  <a:cubicBezTo>
                    <a:pt x="14" y="5"/>
                    <a:pt x="14" y="5"/>
                    <a:pt x="14" y="5"/>
                  </a:cubicBezTo>
                  <a:cubicBezTo>
                    <a:pt x="19" y="0"/>
                    <a:pt x="19" y="0"/>
                    <a:pt x="19" y="0"/>
                  </a:cubicBezTo>
                  <a:cubicBezTo>
                    <a:pt x="19" y="0"/>
                    <a:pt x="19" y="0"/>
                    <a:pt x="19" y="0"/>
                  </a:cubicBezTo>
                  <a:cubicBezTo>
                    <a:pt x="17" y="0"/>
                    <a:pt x="13" y="0"/>
                    <a:pt x="12" y="1"/>
                  </a:cubicBezTo>
                  <a:cubicBezTo>
                    <a:pt x="12" y="1"/>
                    <a:pt x="12" y="1"/>
                    <a:pt x="12" y="1"/>
                  </a:cubicBezTo>
                  <a:cubicBezTo>
                    <a:pt x="8" y="1"/>
                    <a:pt x="5" y="4"/>
                    <a:pt x="5" y="8"/>
                  </a:cubicBezTo>
                  <a:cubicBezTo>
                    <a:pt x="0" y="68"/>
                    <a:pt x="0" y="68"/>
                    <a:pt x="0" y="68"/>
                  </a:cubicBezTo>
                  <a:cubicBezTo>
                    <a:pt x="3" y="68"/>
                    <a:pt x="5" y="68"/>
                    <a:pt x="8" y="68"/>
                  </a:cubicBezTo>
                  <a:cubicBezTo>
                    <a:pt x="8" y="68"/>
                    <a:pt x="8" y="68"/>
                    <a:pt x="8" y="68"/>
                  </a:cubicBezTo>
                  <a:cubicBezTo>
                    <a:pt x="8" y="68"/>
                    <a:pt x="9" y="68"/>
                    <a:pt x="9" y="68"/>
                  </a:cubicBezTo>
                  <a:cubicBezTo>
                    <a:pt x="12" y="68"/>
                    <a:pt x="15" y="68"/>
                    <a:pt x="18" y="68"/>
                  </a:cubicBezTo>
                  <a:cubicBezTo>
                    <a:pt x="18" y="68"/>
                    <a:pt x="18" y="68"/>
                    <a:pt x="18" y="68"/>
                  </a:cubicBezTo>
                  <a:cubicBezTo>
                    <a:pt x="26" y="68"/>
                    <a:pt x="35" y="68"/>
                    <a:pt x="43" y="68"/>
                  </a:cubicBezTo>
                  <a:cubicBezTo>
                    <a:pt x="43" y="68"/>
                    <a:pt x="43" y="68"/>
                    <a:pt x="43" y="68"/>
                  </a:cubicBezTo>
                  <a:cubicBezTo>
                    <a:pt x="46" y="68"/>
                    <a:pt x="49" y="68"/>
                    <a:pt x="52" y="68"/>
                  </a:cubicBezTo>
                  <a:cubicBezTo>
                    <a:pt x="52" y="68"/>
                    <a:pt x="52" y="68"/>
                    <a:pt x="52" y="68"/>
                  </a:cubicBezTo>
                  <a:cubicBezTo>
                    <a:pt x="52" y="68"/>
                    <a:pt x="52" y="68"/>
                    <a:pt x="52" y="68"/>
                  </a:cubicBezTo>
                  <a:cubicBezTo>
                    <a:pt x="55" y="68"/>
                    <a:pt x="58" y="68"/>
                    <a:pt x="61" y="68"/>
                  </a:cubicBezTo>
                  <a:lnTo>
                    <a:pt x="56" y="8"/>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40" name="Freeform 175"/>
            <p:cNvSpPr/>
            <p:nvPr/>
          </p:nvSpPr>
          <p:spPr bwMode="auto">
            <a:xfrm>
              <a:off x="10900103" y="3263282"/>
              <a:ext cx="22096" cy="27620"/>
            </a:xfrm>
            <a:custGeom>
              <a:avLst/>
              <a:gdLst>
                <a:gd name="T0" fmla="*/ 14 w 16"/>
                <a:gd name="T1" fmla="*/ 0 h 20"/>
                <a:gd name="T2" fmla="*/ 16 w 16"/>
                <a:gd name="T3" fmla="*/ 12 h 20"/>
                <a:gd name="T4" fmla="*/ 8 w 16"/>
                <a:gd name="T5" fmla="*/ 20 h 20"/>
                <a:gd name="T6" fmla="*/ 0 w 16"/>
                <a:gd name="T7" fmla="*/ 12 h 20"/>
                <a:gd name="T8" fmla="*/ 4 w 16"/>
                <a:gd name="T9" fmla="*/ 0 h 20"/>
                <a:gd name="T10" fmla="*/ 14 w 16"/>
                <a:gd name="T11" fmla="*/ 0 h 20"/>
              </a:gdLst>
              <a:ahLst/>
              <a:cxnLst>
                <a:cxn ang="0">
                  <a:pos x="T0" y="T1"/>
                </a:cxn>
                <a:cxn ang="0">
                  <a:pos x="T2" y="T3"/>
                </a:cxn>
                <a:cxn ang="0">
                  <a:pos x="T4" y="T5"/>
                </a:cxn>
                <a:cxn ang="0">
                  <a:pos x="T6" y="T7"/>
                </a:cxn>
                <a:cxn ang="0">
                  <a:pos x="T8" y="T9"/>
                </a:cxn>
                <a:cxn ang="0">
                  <a:pos x="T10" y="T11"/>
                </a:cxn>
              </a:cxnLst>
              <a:rect l="0" t="0" r="r" b="b"/>
              <a:pathLst>
                <a:path w="16" h="20">
                  <a:moveTo>
                    <a:pt x="14" y="0"/>
                  </a:moveTo>
                  <a:lnTo>
                    <a:pt x="16" y="12"/>
                  </a:lnTo>
                  <a:lnTo>
                    <a:pt x="8" y="20"/>
                  </a:lnTo>
                  <a:lnTo>
                    <a:pt x="0" y="12"/>
                  </a:lnTo>
                  <a:lnTo>
                    <a:pt x="4" y="0"/>
                  </a:lnTo>
                  <a:lnTo>
                    <a:pt x="14" y="0"/>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41" name="Freeform 176"/>
            <p:cNvSpPr/>
            <p:nvPr/>
          </p:nvSpPr>
          <p:spPr bwMode="auto">
            <a:xfrm>
              <a:off x="10897341" y="3282616"/>
              <a:ext cx="27620" cy="106335"/>
            </a:xfrm>
            <a:custGeom>
              <a:avLst/>
              <a:gdLst>
                <a:gd name="T0" fmla="*/ 16 w 20"/>
                <a:gd name="T1" fmla="*/ 0 h 77"/>
                <a:gd name="T2" fmla="*/ 20 w 20"/>
                <a:gd name="T3" fmla="*/ 69 h 77"/>
                <a:gd name="T4" fmla="*/ 10 w 20"/>
                <a:gd name="T5" fmla="*/ 77 h 77"/>
                <a:gd name="T6" fmla="*/ 0 w 20"/>
                <a:gd name="T7" fmla="*/ 69 h 77"/>
                <a:gd name="T8" fmla="*/ 4 w 20"/>
                <a:gd name="T9" fmla="*/ 0 h 77"/>
                <a:gd name="T10" fmla="*/ 16 w 20"/>
                <a:gd name="T11" fmla="*/ 0 h 77"/>
              </a:gdLst>
              <a:ahLst/>
              <a:cxnLst>
                <a:cxn ang="0">
                  <a:pos x="T0" y="T1"/>
                </a:cxn>
                <a:cxn ang="0">
                  <a:pos x="T2" y="T3"/>
                </a:cxn>
                <a:cxn ang="0">
                  <a:pos x="T4" y="T5"/>
                </a:cxn>
                <a:cxn ang="0">
                  <a:pos x="T6" y="T7"/>
                </a:cxn>
                <a:cxn ang="0">
                  <a:pos x="T8" y="T9"/>
                </a:cxn>
                <a:cxn ang="0">
                  <a:pos x="T10" y="T11"/>
                </a:cxn>
              </a:cxnLst>
              <a:rect l="0" t="0" r="r" b="b"/>
              <a:pathLst>
                <a:path w="20" h="77">
                  <a:moveTo>
                    <a:pt x="16" y="0"/>
                  </a:moveTo>
                  <a:lnTo>
                    <a:pt x="20" y="69"/>
                  </a:lnTo>
                  <a:lnTo>
                    <a:pt x="10" y="77"/>
                  </a:lnTo>
                  <a:lnTo>
                    <a:pt x="0" y="69"/>
                  </a:lnTo>
                  <a:lnTo>
                    <a:pt x="4" y="0"/>
                  </a:lnTo>
                  <a:lnTo>
                    <a:pt x="16" y="0"/>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42" name="Freeform 177"/>
            <p:cNvSpPr/>
            <p:nvPr/>
          </p:nvSpPr>
          <p:spPr bwMode="auto">
            <a:xfrm>
              <a:off x="10724719" y="3419333"/>
              <a:ext cx="35905" cy="114621"/>
            </a:xfrm>
            <a:custGeom>
              <a:avLst/>
              <a:gdLst>
                <a:gd name="T0" fmla="*/ 0 w 13"/>
                <a:gd name="T1" fmla="*/ 0 h 42"/>
                <a:gd name="T2" fmla="*/ 1 w 13"/>
                <a:gd name="T3" fmla="*/ 42 h 42"/>
                <a:gd name="T4" fmla="*/ 12 w 13"/>
                <a:gd name="T5" fmla="*/ 42 h 42"/>
                <a:gd name="T6" fmla="*/ 12 w 13"/>
                <a:gd name="T7" fmla="*/ 0 h 42"/>
                <a:gd name="T8" fmla="*/ 0 w 13"/>
                <a:gd name="T9" fmla="*/ 0 h 42"/>
              </a:gdLst>
              <a:ahLst/>
              <a:cxnLst>
                <a:cxn ang="0">
                  <a:pos x="T0" y="T1"/>
                </a:cxn>
                <a:cxn ang="0">
                  <a:pos x="T2" y="T3"/>
                </a:cxn>
                <a:cxn ang="0">
                  <a:pos x="T4" y="T5"/>
                </a:cxn>
                <a:cxn ang="0">
                  <a:pos x="T6" y="T7"/>
                </a:cxn>
                <a:cxn ang="0">
                  <a:pos x="T8" y="T9"/>
                </a:cxn>
              </a:cxnLst>
              <a:rect l="0" t="0" r="r" b="b"/>
              <a:pathLst>
                <a:path w="13" h="42">
                  <a:moveTo>
                    <a:pt x="0" y="0"/>
                  </a:moveTo>
                  <a:cubicBezTo>
                    <a:pt x="1" y="42"/>
                    <a:pt x="1" y="42"/>
                    <a:pt x="1" y="42"/>
                  </a:cubicBezTo>
                  <a:cubicBezTo>
                    <a:pt x="12" y="42"/>
                    <a:pt x="12" y="42"/>
                    <a:pt x="12" y="42"/>
                  </a:cubicBezTo>
                  <a:cubicBezTo>
                    <a:pt x="13" y="28"/>
                    <a:pt x="12" y="0"/>
                    <a:pt x="12" y="0"/>
                  </a:cubicBezTo>
                  <a:cubicBezTo>
                    <a:pt x="12" y="0"/>
                    <a:pt x="5" y="0"/>
                    <a:pt x="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43" name="Freeform 178"/>
            <p:cNvSpPr/>
            <p:nvPr/>
          </p:nvSpPr>
          <p:spPr bwMode="auto">
            <a:xfrm>
              <a:off x="10686052" y="3419333"/>
              <a:ext cx="35905" cy="114621"/>
            </a:xfrm>
            <a:custGeom>
              <a:avLst/>
              <a:gdLst>
                <a:gd name="T0" fmla="*/ 0 w 13"/>
                <a:gd name="T1" fmla="*/ 0 h 42"/>
                <a:gd name="T2" fmla="*/ 2 w 13"/>
                <a:gd name="T3" fmla="*/ 42 h 42"/>
                <a:gd name="T4" fmla="*/ 13 w 13"/>
                <a:gd name="T5" fmla="*/ 42 h 42"/>
                <a:gd name="T6" fmla="*/ 13 w 13"/>
                <a:gd name="T7" fmla="*/ 0 h 42"/>
                <a:gd name="T8" fmla="*/ 0 w 13"/>
                <a:gd name="T9" fmla="*/ 0 h 42"/>
              </a:gdLst>
              <a:ahLst/>
              <a:cxnLst>
                <a:cxn ang="0">
                  <a:pos x="T0" y="T1"/>
                </a:cxn>
                <a:cxn ang="0">
                  <a:pos x="T2" y="T3"/>
                </a:cxn>
                <a:cxn ang="0">
                  <a:pos x="T4" y="T5"/>
                </a:cxn>
                <a:cxn ang="0">
                  <a:pos x="T6" y="T7"/>
                </a:cxn>
                <a:cxn ang="0">
                  <a:pos x="T8" y="T9"/>
                </a:cxn>
              </a:cxnLst>
              <a:rect l="0" t="0" r="r" b="b"/>
              <a:pathLst>
                <a:path w="13" h="42">
                  <a:moveTo>
                    <a:pt x="0" y="0"/>
                  </a:moveTo>
                  <a:cubicBezTo>
                    <a:pt x="2" y="42"/>
                    <a:pt x="2" y="42"/>
                    <a:pt x="2" y="42"/>
                  </a:cubicBezTo>
                  <a:cubicBezTo>
                    <a:pt x="13" y="42"/>
                    <a:pt x="13" y="42"/>
                    <a:pt x="13" y="42"/>
                  </a:cubicBezTo>
                  <a:cubicBezTo>
                    <a:pt x="13" y="28"/>
                    <a:pt x="13" y="0"/>
                    <a:pt x="13" y="0"/>
                  </a:cubicBezTo>
                  <a:cubicBezTo>
                    <a:pt x="13" y="0"/>
                    <a:pt x="5" y="0"/>
                    <a:pt x="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44" name="Oval 179"/>
            <p:cNvSpPr>
              <a:spLocks noChangeArrowheads="1"/>
            </p:cNvSpPr>
            <p:nvPr/>
          </p:nvSpPr>
          <p:spPr bwMode="auto">
            <a:xfrm>
              <a:off x="10699862" y="3249472"/>
              <a:ext cx="46953" cy="55239"/>
            </a:xfrm>
            <a:prstGeom prst="ellipse">
              <a:avLst/>
            </a:pr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45" name="Rectangle 180"/>
            <p:cNvSpPr>
              <a:spLocks noChangeArrowheads="1"/>
            </p:cNvSpPr>
            <p:nvPr/>
          </p:nvSpPr>
          <p:spPr bwMode="auto">
            <a:xfrm>
              <a:off x="10721957" y="3380665"/>
              <a:ext cx="2762" cy="1381"/>
            </a:xfrm>
            <a:prstGeom prst="rect">
              <a:avLst/>
            </a:pr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46" name="Freeform 181"/>
            <p:cNvSpPr>
              <a:spLocks noEditPoints="1"/>
            </p:cNvSpPr>
            <p:nvPr/>
          </p:nvSpPr>
          <p:spPr bwMode="auto">
            <a:xfrm>
              <a:off x="10661194" y="3310235"/>
              <a:ext cx="142241" cy="125669"/>
            </a:xfrm>
            <a:custGeom>
              <a:avLst/>
              <a:gdLst>
                <a:gd name="T0" fmla="*/ 51 w 52"/>
                <a:gd name="T1" fmla="*/ 17 h 46"/>
                <a:gd name="T2" fmla="*/ 51 w 52"/>
                <a:gd name="T3" fmla="*/ 17 h 46"/>
                <a:gd name="T4" fmla="*/ 51 w 52"/>
                <a:gd name="T5" fmla="*/ 17 h 46"/>
                <a:gd name="T6" fmla="*/ 37 w 52"/>
                <a:gd name="T7" fmla="*/ 2 h 46"/>
                <a:gd name="T8" fmla="*/ 34 w 52"/>
                <a:gd name="T9" fmla="*/ 0 h 46"/>
                <a:gd name="T10" fmla="*/ 29 w 52"/>
                <a:gd name="T11" fmla="*/ 0 h 46"/>
                <a:gd name="T12" fmla="*/ 29 w 52"/>
                <a:gd name="T13" fmla="*/ 0 h 46"/>
                <a:gd name="T14" fmla="*/ 33 w 52"/>
                <a:gd name="T15" fmla="*/ 3 h 46"/>
                <a:gd name="T16" fmla="*/ 29 w 52"/>
                <a:gd name="T17" fmla="*/ 5 h 46"/>
                <a:gd name="T18" fmla="*/ 31 w 52"/>
                <a:gd name="T19" fmla="*/ 9 h 46"/>
                <a:gd name="T20" fmla="*/ 23 w 52"/>
                <a:gd name="T21" fmla="*/ 26 h 46"/>
                <a:gd name="T22" fmla="*/ 23 w 52"/>
                <a:gd name="T23" fmla="*/ 26 h 46"/>
                <a:gd name="T24" fmla="*/ 22 w 52"/>
                <a:gd name="T25" fmla="*/ 26 h 46"/>
                <a:gd name="T26" fmla="*/ 22 w 52"/>
                <a:gd name="T27" fmla="*/ 26 h 46"/>
                <a:gd name="T28" fmla="*/ 22 w 52"/>
                <a:gd name="T29" fmla="*/ 26 h 46"/>
                <a:gd name="T30" fmla="*/ 14 w 52"/>
                <a:gd name="T31" fmla="*/ 9 h 46"/>
                <a:gd name="T32" fmla="*/ 16 w 52"/>
                <a:gd name="T33" fmla="*/ 5 h 46"/>
                <a:gd name="T34" fmla="*/ 12 w 52"/>
                <a:gd name="T35" fmla="*/ 3 h 46"/>
                <a:gd name="T36" fmla="*/ 16 w 52"/>
                <a:gd name="T37" fmla="*/ 0 h 46"/>
                <a:gd name="T38" fmla="*/ 16 w 52"/>
                <a:gd name="T39" fmla="*/ 0 h 46"/>
                <a:gd name="T40" fmla="*/ 11 w 52"/>
                <a:gd name="T41" fmla="*/ 0 h 46"/>
                <a:gd name="T42" fmla="*/ 7 w 52"/>
                <a:gd name="T43" fmla="*/ 4 h 46"/>
                <a:gd name="T44" fmla="*/ 0 w 52"/>
                <a:gd name="T45" fmla="*/ 23 h 46"/>
                <a:gd name="T46" fmla="*/ 8 w 52"/>
                <a:gd name="T47" fmla="*/ 46 h 46"/>
                <a:gd name="T48" fmla="*/ 13 w 52"/>
                <a:gd name="T49" fmla="*/ 44 h 46"/>
                <a:gd name="T50" fmla="*/ 37 w 52"/>
                <a:gd name="T51" fmla="*/ 44 h 46"/>
                <a:gd name="T52" fmla="*/ 37 w 52"/>
                <a:gd name="T53" fmla="*/ 43 h 46"/>
                <a:gd name="T54" fmla="*/ 36 w 52"/>
                <a:gd name="T55" fmla="*/ 38 h 46"/>
                <a:gd name="T56" fmla="*/ 43 w 52"/>
                <a:gd name="T57" fmla="*/ 41 h 46"/>
                <a:gd name="T58" fmla="*/ 47 w 52"/>
                <a:gd name="T59" fmla="*/ 32 h 46"/>
                <a:gd name="T60" fmla="*/ 49 w 52"/>
                <a:gd name="T61" fmla="*/ 27 h 46"/>
                <a:gd name="T62" fmla="*/ 51 w 52"/>
                <a:gd name="T63" fmla="*/ 25 h 46"/>
                <a:gd name="T64" fmla="*/ 51 w 52"/>
                <a:gd name="T65" fmla="*/ 24 h 46"/>
                <a:gd name="T66" fmla="*/ 51 w 52"/>
                <a:gd name="T67" fmla="*/ 23 h 46"/>
                <a:gd name="T68" fmla="*/ 52 w 52"/>
                <a:gd name="T69" fmla="*/ 23 h 46"/>
                <a:gd name="T70" fmla="*/ 52 w 52"/>
                <a:gd name="T71" fmla="*/ 23 h 46"/>
                <a:gd name="T72" fmla="*/ 52 w 52"/>
                <a:gd name="T73" fmla="*/ 23 h 46"/>
                <a:gd name="T74" fmla="*/ 52 w 52"/>
                <a:gd name="T75" fmla="*/ 23 h 46"/>
                <a:gd name="T76" fmla="*/ 51 w 52"/>
                <a:gd name="T77" fmla="*/ 17 h 46"/>
                <a:gd name="T78" fmla="*/ 40 w 52"/>
                <a:gd name="T79" fmla="*/ 22 h 46"/>
                <a:gd name="T80" fmla="*/ 38 w 52"/>
                <a:gd name="T81" fmla="*/ 27 h 46"/>
                <a:gd name="T82" fmla="*/ 36 w 52"/>
                <a:gd name="T83" fmla="*/ 29 h 46"/>
                <a:gd name="T84" fmla="*/ 36 w 52"/>
                <a:gd name="T85" fmla="*/ 15 h 46"/>
                <a:gd name="T86" fmla="*/ 41 w 52"/>
                <a:gd name="T87" fmla="*/ 21 h 46"/>
                <a:gd name="T88" fmla="*/ 40 w 52"/>
                <a:gd name="T89" fmla="*/ 2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 h="46">
                  <a:moveTo>
                    <a:pt x="51" y="17"/>
                  </a:moveTo>
                  <a:cubicBezTo>
                    <a:pt x="51" y="17"/>
                    <a:pt x="51" y="17"/>
                    <a:pt x="51" y="17"/>
                  </a:cubicBezTo>
                  <a:cubicBezTo>
                    <a:pt x="51" y="17"/>
                    <a:pt x="51" y="17"/>
                    <a:pt x="51" y="17"/>
                  </a:cubicBezTo>
                  <a:cubicBezTo>
                    <a:pt x="37" y="2"/>
                    <a:pt x="37" y="2"/>
                    <a:pt x="37" y="2"/>
                  </a:cubicBezTo>
                  <a:cubicBezTo>
                    <a:pt x="36" y="1"/>
                    <a:pt x="35" y="1"/>
                    <a:pt x="34" y="0"/>
                  </a:cubicBezTo>
                  <a:cubicBezTo>
                    <a:pt x="34" y="0"/>
                    <a:pt x="31" y="0"/>
                    <a:pt x="29" y="0"/>
                  </a:cubicBezTo>
                  <a:cubicBezTo>
                    <a:pt x="29" y="0"/>
                    <a:pt x="29" y="0"/>
                    <a:pt x="29" y="0"/>
                  </a:cubicBezTo>
                  <a:cubicBezTo>
                    <a:pt x="33" y="3"/>
                    <a:pt x="33" y="3"/>
                    <a:pt x="33" y="3"/>
                  </a:cubicBezTo>
                  <a:cubicBezTo>
                    <a:pt x="29" y="5"/>
                    <a:pt x="29" y="5"/>
                    <a:pt x="29" y="5"/>
                  </a:cubicBezTo>
                  <a:cubicBezTo>
                    <a:pt x="31" y="9"/>
                    <a:pt x="31" y="9"/>
                    <a:pt x="31" y="9"/>
                  </a:cubicBezTo>
                  <a:cubicBezTo>
                    <a:pt x="23" y="26"/>
                    <a:pt x="23" y="26"/>
                    <a:pt x="23" y="26"/>
                  </a:cubicBezTo>
                  <a:cubicBezTo>
                    <a:pt x="23" y="26"/>
                    <a:pt x="23" y="26"/>
                    <a:pt x="23" y="26"/>
                  </a:cubicBezTo>
                  <a:cubicBezTo>
                    <a:pt x="22" y="26"/>
                    <a:pt x="22" y="26"/>
                    <a:pt x="22" y="26"/>
                  </a:cubicBezTo>
                  <a:cubicBezTo>
                    <a:pt x="22" y="26"/>
                    <a:pt x="22" y="26"/>
                    <a:pt x="22" y="26"/>
                  </a:cubicBezTo>
                  <a:cubicBezTo>
                    <a:pt x="22" y="26"/>
                    <a:pt x="22" y="26"/>
                    <a:pt x="22" y="26"/>
                  </a:cubicBezTo>
                  <a:cubicBezTo>
                    <a:pt x="14" y="9"/>
                    <a:pt x="14" y="9"/>
                    <a:pt x="14" y="9"/>
                  </a:cubicBezTo>
                  <a:cubicBezTo>
                    <a:pt x="16" y="5"/>
                    <a:pt x="16" y="5"/>
                    <a:pt x="16" y="5"/>
                  </a:cubicBezTo>
                  <a:cubicBezTo>
                    <a:pt x="12" y="3"/>
                    <a:pt x="12" y="3"/>
                    <a:pt x="12" y="3"/>
                  </a:cubicBezTo>
                  <a:cubicBezTo>
                    <a:pt x="16" y="0"/>
                    <a:pt x="16" y="0"/>
                    <a:pt x="16" y="0"/>
                  </a:cubicBezTo>
                  <a:cubicBezTo>
                    <a:pt x="16" y="0"/>
                    <a:pt x="16" y="0"/>
                    <a:pt x="16" y="0"/>
                  </a:cubicBezTo>
                  <a:cubicBezTo>
                    <a:pt x="14" y="0"/>
                    <a:pt x="12" y="0"/>
                    <a:pt x="11" y="0"/>
                  </a:cubicBezTo>
                  <a:cubicBezTo>
                    <a:pt x="10" y="1"/>
                    <a:pt x="8" y="2"/>
                    <a:pt x="7" y="4"/>
                  </a:cubicBezTo>
                  <a:cubicBezTo>
                    <a:pt x="0" y="23"/>
                    <a:pt x="0" y="23"/>
                    <a:pt x="0" y="23"/>
                  </a:cubicBezTo>
                  <a:cubicBezTo>
                    <a:pt x="2" y="37"/>
                    <a:pt x="5" y="38"/>
                    <a:pt x="8" y="46"/>
                  </a:cubicBezTo>
                  <a:cubicBezTo>
                    <a:pt x="9" y="45"/>
                    <a:pt x="11" y="44"/>
                    <a:pt x="13" y="44"/>
                  </a:cubicBezTo>
                  <a:cubicBezTo>
                    <a:pt x="21" y="44"/>
                    <a:pt x="29" y="44"/>
                    <a:pt x="37" y="44"/>
                  </a:cubicBezTo>
                  <a:cubicBezTo>
                    <a:pt x="37" y="43"/>
                    <a:pt x="37" y="43"/>
                    <a:pt x="37" y="43"/>
                  </a:cubicBezTo>
                  <a:cubicBezTo>
                    <a:pt x="37" y="41"/>
                    <a:pt x="36" y="39"/>
                    <a:pt x="36" y="38"/>
                  </a:cubicBezTo>
                  <a:cubicBezTo>
                    <a:pt x="38" y="39"/>
                    <a:pt x="41" y="40"/>
                    <a:pt x="43" y="41"/>
                  </a:cubicBezTo>
                  <a:cubicBezTo>
                    <a:pt x="47" y="32"/>
                    <a:pt x="47" y="32"/>
                    <a:pt x="47" y="32"/>
                  </a:cubicBezTo>
                  <a:cubicBezTo>
                    <a:pt x="49" y="27"/>
                    <a:pt x="49" y="27"/>
                    <a:pt x="49" y="27"/>
                  </a:cubicBezTo>
                  <a:cubicBezTo>
                    <a:pt x="51" y="25"/>
                    <a:pt x="51" y="25"/>
                    <a:pt x="51" y="25"/>
                  </a:cubicBezTo>
                  <a:cubicBezTo>
                    <a:pt x="51" y="24"/>
                    <a:pt x="51" y="24"/>
                    <a:pt x="51" y="24"/>
                  </a:cubicBezTo>
                  <a:cubicBezTo>
                    <a:pt x="51" y="23"/>
                    <a:pt x="51" y="23"/>
                    <a:pt x="51" y="23"/>
                  </a:cubicBezTo>
                  <a:cubicBezTo>
                    <a:pt x="52" y="23"/>
                    <a:pt x="52" y="23"/>
                    <a:pt x="52" y="23"/>
                  </a:cubicBezTo>
                  <a:cubicBezTo>
                    <a:pt x="52" y="23"/>
                    <a:pt x="52" y="23"/>
                    <a:pt x="52" y="23"/>
                  </a:cubicBezTo>
                  <a:cubicBezTo>
                    <a:pt x="52" y="23"/>
                    <a:pt x="52" y="23"/>
                    <a:pt x="52" y="23"/>
                  </a:cubicBezTo>
                  <a:cubicBezTo>
                    <a:pt x="52" y="23"/>
                    <a:pt x="52" y="23"/>
                    <a:pt x="52" y="23"/>
                  </a:cubicBezTo>
                  <a:cubicBezTo>
                    <a:pt x="51" y="20"/>
                    <a:pt x="52" y="29"/>
                    <a:pt x="51" y="17"/>
                  </a:cubicBezTo>
                  <a:close/>
                  <a:moveTo>
                    <a:pt x="40" y="22"/>
                  </a:moveTo>
                  <a:cubicBezTo>
                    <a:pt x="38" y="27"/>
                    <a:pt x="38" y="27"/>
                    <a:pt x="38" y="27"/>
                  </a:cubicBezTo>
                  <a:cubicBezTo>
                    <a:pt x="36" y="29"/>
                    <a:pt x="36" y="29"/>
                    <a:pt x="36" y="29"/>
                  </a:cubicBezTo>
                  <a:cubicBezTo>
                    <a:pt x="36" y="24"/>
                    <a:pt x="36" y="20"/>
                    <a:pt x="36" y="15"/>
                  </a:cubicBezTo>
                  <a:cubicBezTo>
                    <a:pt x="41" y="21"/>
                    <a:pt x="41" y="21"/>
                    <a:pt x="41" y="21"/>
                  </a:cubicBezTo>
                  <a:lnTo>
                    <a:pt x="40" y="22"/>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47" name="Freeform 182"/>
            <p:cNvSpPr/>
            <p:nvPr/>
          </p:nvSpPr>
          <p:spPr bwMode="auto">
            <a:xfrm>
              <a:off x="10716433" y="3307473"/>
              <a:ext cx="13810" cy="16572"/>
            </a:xfrm>
            <a:custGeom>
              <a:avLst/>
              <a:gdLst>
                <a:gd name="T0" fmla="*/ 2 w 10"/>
                <a:gd name="T1" fmla="*/ 0 h 12"/>
                <a:gd name="T2" fmla="*/ 0 w 10"/>
                <a:gd name="T3" fmla="*/ 8 h 12"/>
                <a:gd name="T4" fmla="*/ 4 w 10"/>
                <a:gd name="T5" fmla="*/ 12 h 12"/>
                <a:gd name="T6" fmla="*/ 10 w 10"/>
                <a:gd name="T7" fmla="*/ 8 h 12"/>
                <a:gd name="T8" fmla="*/ 8 w 10"/>
                <a:gd name="T9" fmla="*/ 0 h 12"/>
                <a:gd name="T10" fmla="*/ 2 w 10"/>
                <a:gd name="T11" fmla="*/ 0 h 12"/>
              </a:gdLst>
              <a:ahLst/>
              <a:cxnLst>
                <a:cxn ang="0">
                  <a:pos x="T0" y="T1"/>
                </a:cxn>
                <a:cxn ang="0">
                  <a:pos x="T2" y="T3"/>
                </a:cxn>
                <a:cxn ang="0">
                  <a:pos x="T4" y="T5"/>
                </a:cxn>
                <a:cxn ang="0">
                  <a:pos x="T6" y="T7"/>
                </a:cxn>
                <a:cxn ang="0">
                  <a:pos x="T8" y="T9"/>
                </a:cxn>
                <a:cxn ang="0">
                  <a:pos x="T10" y="T11"/>
                </a:cxn>
              </a:cxnLst>
              <a:rect l="0" t="0" r="r" b="b"/>
              <a:pathLst>
                <a:path w="10" h="12">
                  <a:moveTo>
                    <a:pt x="2" y="0"/>
                  </a:moveTo>
                  <a:lnTo>
                    <a:pt x="0" y="8"/>
                  </a:lnTo>
                  <a:lnTo>
                    <a:pt x="4" y="12"/>
                  </a:lnTo>
                  <a:lnTo>
                    <a:pt x="10" y="8"/>
                  </a:lnTo>
                  <a:lnTo>
                    <a:pt x="8" y="0"/>
                  </a:lnTo>
                  <a:lnTo>
                    <a:pt x="2" y="0"/>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48" name="Freeform 183"/>
            <p:cNvSpPr/>
            <p:nvPr/>
          </p:nvSpPr>
          <p:spPr bwMode="auto">
            <a:xfrm>
              <a:off x="10713671" y="3318521"/>
              <a:ext cx="19334" cy="67668"/>
            </a:xfrm>
            <a:custGeom>
              <a:avLst/>
              <a:gdLst>
                <a:gd name="T0" fmla="*/ 4 w 14"/>
                <a:gd name="T1" fmla="*/ 0 h 49"/>
                <a:gd name="T2" fmla="*/ 0 w 14"/>
                <a:gd name="T3" fmla="*/ 45 h 49"/>
                <a:gd name="T4" fmla="*/ 6 w 14"/>
                <a:gd name="T5" fmla="*/ 49 h 49"/>
                <a:gd name="T6" fmla="*/ 14 w 14"/>
                <a:gd name="T7" fmla="*/ 45 h 49"/>
                <a:gd name="T8" fmla="*/ 10 w 14"/>
                <a:gd name="T9" fmla="*/ 0 h 49"/>
                <a:gd name="T10" fmla="*/ 4 w 14"/>
                <a:gd name="T11" fmla="*/ 0 h 49"/>
              </a:gdLst>
              <a:ahLst/>
              <a:cxnLst>
                <a:cxn ang="0">
                  <a:pos x="T0" y="T1"/>
                </a:cxn>
                <a:cxn ang="0">
                  <a:pos x="T2" y="T3"/>
                </a:cxn>
                <a:cxn ang="0">
                  <a:pos x="T4" y="T5"/>
                </a:cxn>
                <a:cxn ang="0">
                  <a:pos x="T6" y="T7"/>
                </a:cxn>
                <a:cxn ang="0">
                  <a:pos x="T8" y="T9"/>
                </a:cxn>
                <a:cxn ang="0">
                  <a:pos x="T10" y="T11"/>
                </a:cxn>
              </a:cxnLst>
              <a:rect l="0" t="0" r="r" b="b"/>
              <a:pathLst>
                <a:path w="14" h="49">
                  <a:moveTo>
                    <a:pt x="4" y="0"/>
                  </a:moveTo>
                  <a:lnTo>
                    <a:pt x="0" y="45"/>
                  </a:lnTo>
                  <a:lnTo>
                    <a:pt x="6" y="49"/>
                  </a:lnTo>
                  <a:lnTo>
                    <a:pt x="14" y="45"/>
                  </a:lnTo>
                  <a:lnTo>
                    <a:pt x="10" y="0"/>
                  </a:lnTo>
                  <a:lnTo>
                    <a:pt x="4" y="0"/>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49" name="Freeform 184"/>
            <p:cNvSpPr/>
            <p:nvPr/>
          </p:nvSpPr>
          <p:spPr bwMode="auto">
            <a:xfrm>
              <a:off x="11100345" y="3422095"/>
              <a:ext cx="33143" cy="117383"/>
            </a:xfrm>
            <a:custGeom>
              <a:avLst/>
              <a:gdLst>
                <a:gd name="T0" fmla="*/ 0 w 12"/>
                <a:gd name="T1" fmla="*/ 0 h 43"/>
                <a:gd name="T2" fmla="*/ 1 w 12"/>
                <a:gd name="T3" fmla="*/ 43 h 43"/>
                <a:gd name="T4" fmla="*/ 12 w 12"/>
                <a:gd name="T5" fmla="*/ 43 h 43"/>
                <a:gd name="T6" fmla="*/ 12 w 12"/>
                <a:gd name="T7" fmla="*/ 0 h 43"/>
                <a:gd name="T8" fmla="*/ 0 w 12"/>
                <a:gd name="T9" fmla="*/ 0 h 43"/>
              </a:gdLst>
              <a:ahLst/>
              <a:cxnLst>
                <a:cxn ang="0">
                  <a:pos x="T0" y="T1"/>
                </a:cxn>
                <a:cxn ang="0">
                  <a:pos x="T2" y="T3"/>
                </a:cxn>
                <a:cxn ang="0">
                  <a:pos x="T4" y="T5"/>
                </a:cxn>
                <a:cxn ang="0">
                  <a:pos x="T6" y="T7"/>
                </a:cxn>
                <a:cxn ang="0">
                  <a:pos x="T8" y="T9"/>
                </a:cxn>
              </a:cxnLst>
              <a:rect l="0" t="0" r="r" b="b"/>
              <a:pathLst>
                <a:path w="12" h="43">
                  <a:moveTo>
                    <a:pt x="0" y="0"/>
                  </a:moveTo>
                  <a:cubicBezTo>
                    <a:pt x="1" y="43"/>
                    <a:pt x="1" y="43"/>
                    <a:pt x="1" y="43"/>
                  </a:cubicBezTo>
                  <a:cubicBezTo>
                    <a:pt x="12" y="43"/>
                    <a:pt x="12" y="43"/>
                    <a:pt x="12" y="43"/>
                  </a:cubicBezTo>
                  <a:cubicBezTo>
                    <a:pt x="12" y="28"/>
                    <a:pt x="12" y="0"/>
                    <a:pt x="12" y="0"/>
                  </a:cubicBezTo>
                  <a:cubicBezTo>
                    <a:pt x="12" y="0"/>
                    <a:pt x="4" y="0"/>
                    <a:pt x="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50" name="Freeform 185"/>
            <p:cNvSpPr/>
            <p:nvPr/>
          </p:nvSpPr>
          <p:spPr bwMode="auto">
            <a:xfrm>
              <a:off x="11061678" y="3422095"/>
              <a:ext cx="35905" cy="117383"/>
            </a:xfrm>
            <a:custGeom>
              <a:avLst/>
              <a:gdLst>
                <a:gd name="T0" fmla="*/ 0 w 13"/>
                <a:gd name="T1" fmla="*/ 0 h 43"/>
                <a:gd name="T2" fmla="*/ 1 w 13"/>
                <a:gd name="T3" fmla="*/ 43 h 43"/>
                <a:gd name="T4" fmla="*/ 13 w 13"/>
                <a:gd name="T5" fmla="*/ 43 h 43"/>
                <a:gd name="T6" fmla="*/ 13 w 13"/>
                <a:gd name="T7" fmla="*/ 0 h 43"/>
                <a:gd name="T8" fmla="*/ 0 w 13"/>
                <a:gd name="T9" fmla="*/ 0 h 43"/>
              </a:gdLst>
              <a:ahLst/>
              <a:cxnLst>
                <a:cxn ang="0">
                  <a:pos x="T0" y="T1"/>
                </a:cxn>
                <a:cxn ang="0">
                  <a:pos x="T2" y="T3"/>
                </a:cxn>
                <a:cxn ang="0">
                  <a:pos x="T4" y="T5"/>
                </a:cxn>
                <a:cxn ang="0">
                  <a:pos x="T6" y="T7"/>
                </a:cxn>
                <a:cxn ang="0">
                  <a:pos x="T8" y="T9"/>
                </a:cxn>
              </a:cxnLst>
              <a:rect l="0" t="0" r="r" b="b"/>
              <a:pathLst>
                <a:path w="13" h="43">
                  <a:moveTo>
                    <a:pt x="0" y="0"/>
                  </a:moveTo>
                  <a:cubicBezTo>
                    <a:pt x="1" y="43"/>
                    <a:pt x="1" y="43"/>
                    <a:pt x="1" y="43"/>
                  </a:cubicBezTo>
                  <a:cubicBezTo>
                    <a:pt x="13" y="43"/>
                    <a:pt x="13" y="43"/>
                    <a:pt x="13" y="43"/>
                  </a:cubicBezTo>
                  <a:cubicBezTo>
                    <a:pt x="13" y="28"/>
                    <a:pt x="13" y="0"/>
                    <a:pt x="13" y="0"/>
                  </a:cubicBezTo>
                  <a:cubicBezTo>
                    <a:pt x="13" y="0"/>
                    <a:pt x="5" y="0"/>
                    <a:pt x="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51" name="Oval 186"/>
            <p:cNvSpPr>
              <a:spLocks noChangeArrowheads="1"/>
            </p:cNvSpPr>
            <p:nvPr/>
          </p:nvSpPr>
          <p:spPr bwMode="auto">
            <a:xfrm>
              <a:off x="11075488" y="3252234"/>
              <a:ext cx="44191" cy="55239"/>
            </a:xfrm>
            <a:prstGeom prst="ellipse">
              <a:avLst/>
            </a:pr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52" name="Rectangle 187"/>
            <p:cNvSpPr>
              <a:spLocks noChangeArrowheads="1"/>
            </p:cNvSpPr>
            <p:nvPr/>
          </p:nvSpPr>
          <p:spPr bwMode="auto">
            <a:xfrm>
              <a:off x="11097583" y="3383427"/>
              <a:ext cx="1381" cy="1381"/>
            </a:xfrm>
            <a:prstGeom prst="rect">
              <a:avLst/>
            </a:pr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53" name="Freeform 188"/>
            <p:cNvSpPr/>
            <p:nvPr/>
          </p:nvSpPr>
          <p:spPr bwMode="auto">
            <a:xfrm>
              <a:off x="11036820" y="3312997"/>
              <a:ext cx="118764" cy="125669"/>
            </a:xfrm>
            <a:custGeom>
              <a:avLst/>
              <a:gdLst>
                <a:gd name="T0" fmla="*/ 42 w 43"/>
                <a:gd name="T1" fmla="*/ 24 h 46"/>
                <a:gd name="T2" fmla="*/ 38 w 43"/>
                <a:gd name="T3" fmla="*/ 5 h 46"/>
                <a:gd name="T4" fmla="*/ 34 w 43"/>
                <a:gd name="T5" fmla="*/ 1 h 46"/>
                <a:gd name="T6" fmla="*/ 29 w 43"/>
                <a:gd name="T7" fmla="*/ 0 h 46"/>
                <a:gd name="T8" fmla="*/ 29 w 43"/>
                <a:gd name="T9" fmla="*/ 0 h 46"/>
                <a:gd name="T10" fmla="*/ 32 w 43"/>
                <a:gd name="T11" fmla="*/ 3 h 46"/>
                <a:gd name="T12" fmla="*/ 28 w 43"/>
                <a:gd name="T13" fmla="*/ 5 h 46"/>
                <a:gd name="T14" fmla="*/ 30 w 43"/>
                <a:gd name="T15" fmla="*/ 9 h 46"/>
                <a:gd name="T16" fmla="*/ 22 w 43"/>
                <a:gd name="T17" fmla="*/ 26 h 46"/>
                <a:gd name="T18" fmla="*/ 22 w 43"/>
                <a:gd name="T19" fmla="*/ 26 h 46"/>
                <a:gd name="T20" fmla="*/ 22 w 43"/>
                <a:gd name="T21" fmla="*/ 26 h 46"/>
                <a:gd name="T22" fmla="*/ 22 w 43"/>
                <a:gd name="T23" fmla="*/ 26 h 46"/>
                <a:gd name="T24" fmla="*/ 22 w 43"/>
                <a:gd name="T25" fmla="*/ 26 h 46"/>
                <a:gd name="T26" fmla="*/ 14 w 43"/>
                <a:gd name="T27" fmla="*/ 9 h 46"/>
                <a:gd name="T28" fmla="*/ 16 w 43"/>
                <a:gd name="T29" fmla="*/ 5 h 46"/>
                <a:gd name="T30" fmla="*/ 12 w 43"/>
                <a:gd name="T31" fmla="*/ 3 h 46"/>
                <a:gd name="T32" fmla="*/ 15 w 43"/>
                <a:gd name="T33" fmla="*/ 0 h 46"/>
                <a:gd name="T34" fmla="*/ 15 w 43"/>
                <a:gd name="T35" fmla="*/ 0 h 46"/>
                <a:gd name="T36" fmla="*/ 11 w 43"/>
                <a:gd name="T37" fmla="*/ 1 h 46"/>
                <a:gd name="T38" fmla="*/ 7 w 43"/>
                <a:gd name="T39" fmla="*/ 4 h 46"/>
                <a:gd name="T40" fmla="*/ 0 w 43"/>
                <a:gd name="T41" fmla="*/ 23 h 46"/>
                <a:gd name="T42" fmla="*/ 7 w 43"/>
                <a:gd name="T43" fmla="*/ 46 h 46"/>
                <a:gd name="T44" fmla="*/ 12 w 43"/>
                <a:gd name="T45" fmla="*/ 44 h 46"/>
                <a:gd name="T46" fmla="*/ 30 w 43"/>
                <a:gd name="T47" fmla="*/ 44 h 46"/>
                <a:gd name="T48" fmla="*/ 30 w 43"/>
                <a:gd name="T49" fmla="*/ 45 h 46"/>
                <a:gd name="T50" fmla="*/ 42 w 43"/>
                <a:gd name="T51" fmla="*/ 45 h 46"/>
                <a:gd name="T52" fmla="*/ 42 w 43"/>
                <a:gd name="T53" fmla="*/ 2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 h="46">
                  <a:moveTo>
                    <a:pt x="42" y="24"/>
                  </a:moveTo>
                  <a:cubicBezTo>
                    <a:pt x="38" y="5"/>
                    <a:pt x="38" y="5"/>
                    <a:pt x="38" y="5"/>
                  </a:cubicBezTo>
                  <a:cubicBezTo>
                    <a:pt x="37" y="3"/>
                    <a:pt x="36" y="1"/>
                    <a:pt x="34" y="1"/>
                  </a:cubicBezTo>
                  <a:cubicBezTo>
                    <a:pt x="34" y="1"/>
                    <a:pt x="30" y="0"/>
                    <a:pt x="29" y="0"/>
                  </a:cubicBezTo>
                  <a:cubicBezTo>
                    <a:pt x="29" y="0"/>
                    <a:pt x="29" y="0"/>
                    <a:pt x="29" y="0"/>
                  </a:cubicBezTo>
                  <a:cubicBezTo>
                    <a:pt x="32" y="3"/>
                    <a:pt x="32" y="3"/>
                    <a:pt x="32" y="3"/>
                  </a:cubicBezTo>
                  <a:cubicBezTo>
                    <a:pt x="28" y="5"/>
                    <a:pt x="28" y="5"/>
                    <a:pt x="28" y="5"/>
                  </a:cubicBezTo>
                  <a:cubicBezTo>
                    <a:pt x="30" y="9"/>
                    <a:pt x="30" y="9"/>
                    <a:pt x="30" y="9"/>
                  </a:cubicBezTo>
                  <a:cubicBezTo>
                    <a:pt x="22" y="26"/>
                    <a:pt x="22" y="26"/>
                    <a:pt x="22" y="26"/>
                  </a:cubicBezTo>
                  <a:cubicBezTo>
                    <a:pt x="22" y="26"/>
                    <a:pt x="22" y="26"/>
                    <a:pt x="22" y="26"/>
                  </a:cubicBezTo>
                  <a:cubicBezTo>
                    <a:pt x="22" y="26"/>
                    <a:pt x="22" y="26"/>
                    <a:pt x="22" y="26"/>
                  </a:cubicBezTo>
                  <a:cubicBezTo>
                    <a:pt x="22" y="26"/>
                    <a:pt x="22" y="26"/>
                    <a:pt x="22" y="26"/>
                  </a:cubicBezTo>
                  <a:cubicBezTo>
                    <a:pt x="22" y="26"/>
                    <a:pt x="22" y="26"/>
                    <a:pt x="22" y="26"/>
                  </a:cubicBezTo>
                  <a:cubicBezTo>
                    <a:pt x="14" y="9"/>
                    <a:pt x="14" y="9"/>
                    <a:pt x="14" y="9"/>
                  </a:cubicBezTo>
                  <a:cubicBezTo>
                    <a:pt x="16" y="5"/>
                    <a:pt x="16" y="5"/>
                    <a:pt x="16" y="5"/>
                  </a:cubicBezTo>
                  <a:cubicBezTo>
                    <a:pt x="12" y="3"/>
                    <a:pt x="12" y="3"/>
                    <a:pt x="12" y="3"/>
                  </a:cubicBezTo>
                  <a:cubicBezTo>
                    <a:pt x="15" y="0"/>
                    <a:pt x="15" y="0"/>
                    <a:pt x="15" y="0"/>
                  </a:cubicBezTo>
                  <a:cubicBezTo>
                    <a:pt x="15" y="0"/>
                    <a:pt x="15" y="0"/>
                    <a:pt x="15" y="0"/>
                  </a:cubicBezTo>
                  <a:cubicBezTo>
                    <a:pt x="14" y="0"/>
                    <a:pt x="11" y="0"/>
                    <a:pt x="11" y="1"/>
                  </a:cubicBezTo>
                  <a:cubicBezTo>
                    <a:pt x="9" y="1"/>
                    <a:pt x="8" y="2"/>
                    <a:pt x="7" y="4"/>
                  </a:cubicBezTo>
                  <a:cubicBezTo>
                    <a:pt x="0" y="23"/>
                    <a:pt x="0" y="23"/>
                    <a:pt x="0" y="23"/>
                  </a:cubicBezTo>
                  <a:cubicBezTo>
                    <a:pt x="1" y="37"/>
                    <a:pt x="5" y="38"/>
                    <a:pt x="7" y="46"/>
                  </a:cubicBezTo>
                  <a:cubicBezTo>
                    <a:pt x="9" y="45"/>
                    <a:pt x="11" y="44"/>
                    <a:pt x="12" y="44"/>
                  </a:cubicBezTo>
                  <a:cubicBezTo>
                    <a:pt x="18" y="44"/>
                    <a:pt x="24" y="44"/>
                    <a:pt x="30" y="44"/>
                  </a:cubicBezTo>
                  <a:cubicBezTo>
                    <a:pt x="30" y="44"/>
                    <a:pt x="30" y="44"/>
                    <a:pt x="30" y="45"/>
                  </a:cubicBezTo>
                  <a:cubicBezTo>
                    <a:pt x="34" y="45"/>
                    <a:pt x="38" y="45"/>
                    <a:pt x="42" y="45"/>
                  </a:cubicBezTo>
                  <a:cubicBezTo>
                    <a:pt x="42" y="38"/>
                    <a:pt x="43" y="33"/>
                    <a:pt x="42" y="24"/>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54" name="Freeform 189"/>
            <p:cNvSpPr/>
            <p:nvPr/>
          </p:nvSpPr>
          <p:spPr bwMode="auto">
            <a:xfrm>
              <a:off x="11089297" y="3312997"/>
              <a:ext cx="16572" cy="16572"/>
            </a:xfrm>
            <a:custGeom>
              <a:avLst/>
              <a:gdLst>
                <a:gd name="T0" fmla="*/ 2 w 12"/>
                <a:gd name="T1" fmla="*/ 0 h 12"/>
                <a:gd name="T2" fmla="*/ 0 w 12"/>
                <a:gd name="T3" fmla="*/ 8 h 12"/>
                <a:gd name="T4" fmla="*/ 6 w 12"/>
                <a:gd name="T5" fmla="*/ 12 h 12"/>
                <a:gd name="T6" fmla="*/ 12 w 12"/>
                <a:gd name="T7" fmla="*/ 8 h 12"/>
                <a:gd name="T8" fmla="*/ 10 w 12"/>
                <a:gd name="T9" fmla="*/ 0 h 12"/>
                <a:gd name="T10" fmla="*/ 2 w 12"/>
                <a:gd name="T11" fmla="*/ 0 h 12"/>
              </a:gdLst>
              <a:ahLst/>
              <a:cxnLst>
                <a:cxn ang="0">
                  <a:pos x="T0" y="T1"/>
                </a:cxn>
                <a:cxn ang="0">
                  <a:pos x="T2" y="T3"/>
                </a:cxn>
                <a:cxn ang="0">
                  <a:pos x="T4" y="T5"/>
                </a:cxn>
                <a:cxn ang="0">
                  <a:pos x="T6" y="T7"/>
                </a:cxn>
                <a:cxn ang="0">
                  <a:pos x="T8" y="T9"/>
                </a:cxn>
                <a:cxn ang="0">
                  <a:pos x="T10" y="T11"/>
                </a:cxn>
              </a:cxnLst>
              <a:rect l="0" t="0" r="r" b="b"/>
              <a:pathLst>
                <a:path w="12" h="12">
                  <a:moveTo>
                    <a:pt x="2" y="0"/>
                  </a:moveTo>
                  <a:lnTo>
                    <a:pt x="0" y="8"/>
                  </a:lnTo>
                  <a:lnTo>
                    <a:pt x="6" y="12"/>
                  </a:lnTo>
                  <a:lnTo>
                    <a:pt x="12" y="8"/>
                  </a:lnTo>
                  <a:lnTo>
                    <a:pt x="10" y="0"/>
                  </a:lnTo>
                  <a:lnTo>
                    <a:pt x="2" y="0"/>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55" name="Freeform 190"/>
            <p:cNvSpPr/>
            <p:nvPr/>
          </p:nvSpPr>
          <p:spPr bwMode="auto">
            <a:xfrm>
              <a:off x="11089297" y="3324045"/>
              <a:ext cx="16572" cy="67668"/>
            </a:xfrm>
            <a:custGeom>
              <a:avLst/>
              <a:gdLst>
                <a:gd name="T0" fmla="*/ 2 w 12"/>
                <a:gd name="T1" fmla="*/ 0 h 49"/>
                <a:gd name="T2" fmla="*/ 0 w 12"/>
                <a:gd name="T3" fmla="*/ 43 h 49"/>
                <a:gd name="T4" fmla="*/ 6 w 12"/>
                <a:gd name="T5" fmla="*/ 49 h 49"/>
                <a:gd name="T6" fmla="*/ 12 w 12"/>
                <a:gd name="T7" fmla="*/ 43 h 49"/>
                <a:gd name="T8" fmla="*/ 10 w 12"/>
                <a:gd name="T9" fmla="*/ 0 h 49"/>
                <a:gd name="T10" fmla="*/ 2 w 12"/>
                <a:gd name="T11" fmla="*/ 0 h 49"/>
              </a:gdLst>
              <a:ahLst/>
              <a:cxnLst>
                <a:cxn ang="0">
                  <a:pos x="T0" y="T1"/>
                </a:cxn>
                <a:cxn ang="0">
                  <a:pos x="T2" y="T3"/>
                </a:cxn>
                <a:cxn ang="0">
                  <a:pos x="T4" y="T5"/>
                </a:cxn>
                <a:cxn ang="0">
                  <a:pos x="T6" y="T7"/>
                </a:cxn>
                <a:cxn ang="0">
                  <a:pos x="T8" y="T9"/>
                </a:cxn>
                <a:cxn ang="0">
                  <a:pos x="T10" y="T11"/>
                </a:cxn>
              </a:cxnLst>
              <a:rect l="0" t="0" r="r" b="b"/>
              <a:pathLst>
                <a:path w="12" h="49">
                  <a:moveTo>
                    <a:pt x="2" y="0"/>
                  </a:moveTo>
                  <a:lnTo>
                    <a:pt x="0" y="43"/>
                  </a:lnTo>
                  <a:lnTo>
                    <a:pt x="6" y="49"/>
                  </a:lnTo>
                  <a:lnTo>
                    <a:pt x="12" y="43"/>
                  </a:lnTo>
                  <a:lnTo>
                    <a:pt x="10" y="0"/>
                  </a:lnTo>
                  <a:lnTo>
                    <a:pt x="2" y="0"/>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grpSp>
      <p:grpSp>
        <p:nvGrpSpPr>
          <p:cNvPr id="83" name="组合 82"/>
          <p:cNvGrpSpPr/>
          <p:nvPr/>
        </p:nvGrpSpPr>
        <p:grpSpPr>
          <a:xfrm>
            <a:off x="8931500" y="4652947"/>
            <a:ext cx="517300" cy="484970"/>
            <a:chOff x="4211638" y="5743575"/>
            <a:chExt cx="889000" cy="833438"/>
          </a:xfrm>
          <a:solidFill>
            <a:schemeClr val="bg1"/>
          </a:solidFill>
        </p:grpSpPr>
        <p:sp>
          <p:nvSpPr>
            <p:cNvPr id="84" name="Freeform 229"/>
            <p:cNvSpPr>
              <a:spLocks noEditPoints="1"/>
            </p:cNvSpPr>
            <p:nvPr/>
          </p:nvSpPr>
          <p:spPr bwMode="auto">
            <a:xfrm>
              <a:off x="4211638" y="5743575"/>
              <a:ext cx="889000" cy="833438"/>
            </a:xfrm>
            <a:custGeom>
              <a:avLst/>
              <a:gdLst>
                <a:gd name="T0" fmla="*/ 65 w 510"/>
                <a:gd name="T1" fmla="*/ 478 h 478"/>
                <a:gd name="T2" fmla="*/ 445 w 510"/>
                <a:gd name="T3" fmla="*/ 478 h 478"/>
                <a:gd name="T4" fmla="*/ 510 w 510"/>
                <a:gd name="T5" fmla="*/ 414 h 478"/>
                <a:gd name="T6" fmla="*/ 510 w 510"/>
                <a:gd name="T7" fmla="*/ 94 h 478"/>
                <a:gd name="T8" fmla="*/ 445 w 510"/>
                <a:gd name="T9" fmla="*/ 29 h 478"/>
                <a:gd name="T10" fmla="*/ 396 w 510"/>
                <a:gd name="T11" fmla="*/ 29 h 478"/>
                <a:gd name="T12" fmla="*/ 396 w 510"/>
                <a:gd name="T13" fmla="*/ 0 h 478"/>
                <a:gd name="T14" fmla="*/ 374 w 510"/>
                <a:gd name="T15" fmla="*/ 0 h 478"/>
                <a:gd name="T16" fmla="*/ 374 w 510"/>
                <a:gd name="T17" fmla="*/ 78 h 478"/>
                <a:gd name="T18" fmla="*/ 357 w 510"/>
                <a:gd name="T19" fmla="*/ 78 h 478"/>
                <a:gd name="T20" fmla="*/ 357 w 510"/>
                <a:gd name="T21" fmla="*/ 55 h 478"/>
                <a:gd name="T22" fmla="*/ 357 w 510"/>
                <a:gd name="T23" fmla="*/ 29 h 478"/>
                <a:gd name="T24" fmla="*/ 145 w 510"/>
                <a:gd name="T25" fmla="*/ 29 h 478"/>
                <a:gd name="T26" fmla="*/ 145 w 510"/>
                <a:gd name="T27" fmla="*/ 0 h 478"/>
                <a:gd name="T28" fmla="*/ 113 w 510"/>
                <a:gd name="T29" fmla="*/ 0 h 478"/>
                <a:gd name="T30" fmla="*/ 113 w 510"/>
                <a:gd name="T31" fmla="*/ 78 h 478"/>
                <a:gd name="T32" fmla="*/ 97 w 510"/>
                <a:gd name="T33" fmla="*/ 78 h 478"/>
                <a:gd name="T34" fmla="*/ 97 w 510"/>
                <a:gd name="T35" fmla="*/ 55 h 478"/>
                <a:gd name="T36" fmla="*/ 97 w 510"/>
                <a:gd name="T37" fmla="*/ 29 h 478"/>
                <a:gd name="T38" fmla="*/ 65 w 510"/>
                <a:gd name="T39" fmla="*/ 29 h 478"/>
                <a:gd name="T40" fmla="*/ 0 w 510"/>
                <a:gd name="T41" fmla="*/ 94 h 478"/>
                <a:gd name="T42" fmla="*/ 0 w 510"/>
                <a:gd name="T43" fmla="*/ 414 h 478"/>
                <a:gd name="T44" fmla="*/ 65 w 510"/>
                <a:gd name="T45" fmla="*/ 478 h 478"/>
                <a:gd name="T46" fmla="*/ 40 w 510"/>
                <a:gd name="T47" fmla="*/ 94 h 478"/>
                <a:gd name="T48" fmla="*/ 65 w 510"/>
                <a:gd name="T49" fmla="*/ 70 h 478"/>
                <a:gd name="T50" fmla="*/ 90 w 510"/>
                <a:gd name="T51" fmla="*/ 70 h 478"/>
                <a:gd name="T52" fmla="*/ 90 w 510"/>
                <a:gd name="T53" fmla="*/ 86 h 478"/>
                <a:gd name="T54" fmla="*/ 153 w 510"/>
                <a:gd name="T55" fmla="*/ 86 h 478"/>
                <a:gd name="T56" fmla="*/ 153 w 510"/>
                <a:gd name="T57" fmla="*/ 70 h 478"/>
                <a:gd name="T58" fmla="*/ 349 w 510"/>
                <a:gd name="T59" fmla="*/ 70 h 478"/>
                <a:gd name="T60" fmla="*/ 349 w 510"/>
                <a:gd name="T61" fmla="*/ 86 h 478"/>
                <a:gd name="T62" fmla="*/ 412 w 510"/>
                <a:gd name="T63" fmla="*/ 86 h 478"/>
                <a:gd name="T64" fmla="*/ 412 w 510"/>
                <a:gd name="T65" fmla="*/ 70 h 478"/>
                <a:gd name="T66" fmla="*/ 445 w 510"/>
                <a:gd name="T67" fmla="*/ 70 h 478"/>
                <a:gd name="T68" fmla="*/ 469 w 510"/>
                <a:gd name="T69" fmla="*/ 94 h 478"/>
                <a:gd name="T70" fmla="*/ 469 w 510"/>
                <a:gd name="T71" fmla="*/ 414 h 478"/>
                <a:gd name="T72" fmla="*/ 445 w 510"/>
                <a:gd name="T73" fmla="*/ 438 h 478"/>
                <a:gd name="T74" fmla="*/ 65 w 510"/>
                <a:gd name="T75" fmla="*/ 438 h 478"/>
                <a:gd name="T76" fmla="*/ 40 w 510"/>
                <a:gd name="T77" fmla="*/ 414 h 478"/>
                <a:gd name="T78" fmla="*/ 40 w 510"/>
                <a:gd name="T79" fmla="*/ 94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0" h="478">
                  <a:moveTo>
                    <a:pt x="65" y="478"/>
                  </a:moveTo>
                  <a:cubicBezTo>
                    <a:pt x="445" y="478"/>
                    <a:pt x="445" y="478"/>
                    <a:pt x="445" y="478"/>
                  </a:cubicBezTo>
                  <a:cubicBezTo>
                    <a:pt x="481" y="478"/>
                    <a:pt x="510" y="449"/>
                    <a:pt x="510" y="414"/>
                  </a:cubicBezTo>
                  <a:cubicBezTo>
                    <a:pt x="510" y="94"/>
                    <a:pt x="510" y="94"/>
                    <a:pt x="510" y="94"/>
                  </a:cubicBezTo>
                  <a:cubicBezTo>
                    <a:pt x="510" y="58"/>
                    <a:pt x="481" y="29"/>
                    <a:pt x="445" y="29"/>
                  </a:cubicBezTo>
                  <a:cubicBezTo>
                    <a:pt x="396" y="29"/>
                    <a:pt x="396" y="29"/>
                    <a:pt x="396" y="29"/>
                  </a:cubicBezTo>
                  <a:cubicBezTo>
                    <a:pt x="396" y="0"/>
                    <a:pt x="396" y="0"/>
                    <a:pt x="396" y="0"/>
                  </a:cubicBezTo>
                  <a:cubicBezTo>
                    <a:pt x="374" y="0"/>
                    <a:pt x="374" y="0"/>
                    <a:pt x="374" y="0"/>
                  </a:cubicBezTo>
                  <a:cubicBezTo>
                    <a:pt x="374" y="78"/>
                    <a:pt x="374" y="78"/>
                    <a:pt x="374" y="78"/>
                  </a:cubicBezTo>
                  <a:cubicBezTo>
                    <a:pt x="357" y="78"/>
                    <a:pt x="357" y="78"/>
                    <a:pt x="357" y="78"/>
                  </a:cubicBezTo>
                  <a:cubicBezTo>
                    <a:pt x="357" y="55"/>
                    <a:pt x="357" y="55"/>
                    <a:pt x="357" y="55"/>
                  </a:cubicBezTo>
                  <a:cubicBezTo>
                    <a:pt x="357" y="29"/>
                    <a:pt x="357" y="29"/>
                    <a:pt x="357" y="29"/>
                  </a:cubicBezTo>
                  <a:cubicBezTo>
                    <a:pt x="145" y="29"/>
                    <a:pt x="145" y="29"/>
                    <a:pt x="145" y="29"/>
                  </a:cubicBezTo>
                  <a:cubicBezTo>
                    <a:pt x="145" y="0"/>
                    <a:pt x="145" y="0"/>
                    <a:pt x="145" y="0"/>
                  </a:cubicBezTo>
                  <a:cubicBezTo>
                    <a:pt x="113" y="0"/>
                    <a:pt x="113" y="0"/>
                    <a:pt x="113" y="0"/>
                  </a:cubicBezTo>
                  <a:cubicBezTo>
                    <a:pt x="113" y="78"/>
                    <a:pt x="113" y="78"/>
                    <a:pt x="113" y="78"/>
                  </a:cubicBezTo>
                  <a:cubicBezTo>
                    <a:pt x="97" y="78"/>
                    <a:pt x="97" y="78"/>
                    <a:pt x="97" y="78"/>
                  </a:cubicBezTo>
                  <a:cubicBezTo>
                    <a:pt x="97" y="55"/>
                    <a:pt x="97" y="55"/>
                    <a:pt x="97" y="55"/>
                  </a:cubicBezTo>
                  <a:cubicBezTo>
                    <a:pt x="97" y="29"/>
                    <a:pt x="97" y="29"/>
                    <a:pt x="97" y="29"/>
                  </a:cubicBezTo>
                  <a:cubicBezTo>
                    <a:pt x="65" y="29"/>
                    <a:pt x="65" y="29"/>
                    <a:pt x="65" y="29"/>
                  </a:cubicBezTo>
                  <a:cubicBezTo>
                    <a:pt x="29" y="29"/>
                    <a:pt x="0" y="58"/>
                    <a:pt x="0" y="94"/>
                  </a:cubicBezTo>
                  <a:cubicBezTo>
                    <a:pt x="0" y="414"/>
                    <a:pt x="0" y="414"/>
                    <a:pt x="0" y="414"/>
                  </a:cubicBezTo>
                  <a:cubicBezTo>
                    <a:pt x="0" y="449"/>
                    <a:pt x="29" y="478"/>
                    <a:pt x="65" y="478"/>
                  </a:cubicBezTo>
                  <a:close/>
                  <a:moveTo>
                    <a:pt x="40" y="94"/>
                  </a:moveTo>
                  <a:cubicBezTo>
                    <a:pt x="40" y="81"/>
                    <a:pt x="51" y="70"/>
                    <a:pt x="65" y="70"/>
                  </a:cubicBezTo>
                  <a:cubicBezTo>
                    <a:pt x="90" y="70"/>
                    <a:pt x="90" y="70"/>
                    <a:pt x="90" y="70"/>
                  </a:cubicBezTo>
                  <a:cubicBezTo>
                    <a:pt x="90" y="86"/>
                    <a:pt x="90" y="86"/>
                    <a:pt x="90" y="86"/>
                  </a:cubicBezTo>
                  <a:cubicBezTo>
                    <a:pt x="153" y="86"/>
                    <a:pt x="153" y="86"/>
                    <a:pt x="153" y="86"/>
                  </a:cubicBezTo>
                  <a:cubicBezTo>
                    <a:pt x="153" y="70"/>
                    <a:pt x="153" y="70"/>
                    <a:pt x="153" y="70"/>
                  </a:cubicBezTo>
                  <a:cubicBezTo>
                    <a:pt x="349" y="70"/>
                    <a:pt x="349" y="70"/>
                    <a:pt x="349" y="70"/>
                  </a:cubicBezTo>
                  <a:cubicBezTo>
                    <a:pt x="349" y="86"/>
                    <a:pt x="349" y="86"/>
                    <a:pt x="349" y="86"/>
                  </a:cubicBezTo>
                  <a:cubicBezTo>
                    <a:pt x="412" y="86"/>
                    <a:pt x="412" y="86"/>
                    <a:pt x="412" y="86"/>
                  </a:cubicBezTo>
                  <a:cubicBezTo>
                    <a:pt x="412" y="70"/>
                    <a:pt x="412" y="70"/>
                    <a:pt x="412" y="70"/>
                  </a:cubicBezTo>
                  <a:cubicBezTo>
                    <a:pt x="445" y="70"/>
                    <a:pt x="445" y="70"/>
                    <a:pt x="445" y="70"/>
                  </a:cubicBezTo>
                  <a:cubicBezTo>
                    <a:pt x="458" y="70"/>
                    <a:pt x="469" y="81"/>
                    <a:pt x="469" y="94"/>
                  </a:cubicBezTo>
                  <a:cubicBezTo>
                    <a:pt x="469" y="414"/>
                    <a:pt x="469" y="414"/>
                    <a:pt x="469" y="414"/>
                  </a:cubicBezTo>
                  <a:cubicBezTo>
                    <a:pt x="469" y="427"/>
                    <a:pt x="458" y="438"/>
                    <a:pt x="445" y="438"/>
                  </a:cubicBezTo>
                  <a:cubicBezTo>
                    <a:pt x="65" y="438"/>
                    <a:pt x="65" y="438"/>
                    <a:pt x="65" y="438"/>
                  </a:cubicBezTo>
                  <a:cubicBezTo>
                    <a:pt x="51" y="438"/>
                    <a:pt x="40" y="427"/>
                    <a:pt x="40" y="414"/>
                  </a:cubicBezTo>
                  <a:lnTo>
                    <a:pt x="40"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85" name="Rectangle 230"/>
            <p:cNvSpPr>
              <a:spLocks noChangeArrowheads="1"/>
            </p:cNvSpPr>
            <p:nvPr/>
          </p:nvSpPr>
          <p:spPr bwMode="auto">
            <a:xfrm>
              <a:off x="4298951" y="6470650"/>
              <a:ext cx="701675"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rgbClr val="424953"/>
                </a:solidFill>
              </a:endParaRPr>
            </a:p>
          </p:txBody>
        </p:sp>
        <p:sp>
          <p:nvSpPr>
            <p:cNvPr id="86" name="Freeform 231"/>
            <p:cNvSpPr/>
            <p:nvPr/>
          </p:nvSpPr>
          <p:spPr bwMode="auto">
            <a:xfrm>
              <a:off x="4476751" y="6011862"/>
              <a:ext cx="188913" cy="309563"/>
            </a:xfrm>
            <a:custGeom>
              <a:avLst/>
              <a:gdLst>
                <a:gd name="T0" fmla="*/ 108 w 108"/>
                <a:gd name="T1" fmla="*/ 149 h 177"/>
                <a:gd name="T2" fmla="*/ 73 w 108"/>
                <a:gd name="T3" fmla="*/ 149 h 177"/>
                <a:gd name="T4" fmla="*/ 73 w 108"/>
                <a:gd name="T5" fmla="*/ 0 h 177"/>
                <a:gd name="T6" fmla="*/ 43 w 108"/>
                <a:gd name="T7" fmla="*/ 0 h 177"/>
                <a:gd name="T8" fmla="*/ 0 w 108"/>
                <a:gd name="T9" fmla="*/ 34 h 177"/>
                <a:gd name="T10" fmla="*/ 0 w 108"/>
                <a:gd name="T11" fmla="*/ 60 h 177"/>
                <a:gd name="T12" fmla="*/ 35 w 108"/>
                <a:gd name="T13" fmla="*/ 55 h 177"/>
                <a:gd name="T14" fmla="*/ 35 w 108"/>
                <a:gd name="T15" fmla="*/ 149 h 177"/>
                <a:gd name="T16" fmla="*/ 0 w 108"/>
                <a:gd name="T17" fmla="*/ 149 h 177"/>
                <a:gd name="T18" fmla="*/ 0 w 108"/>
                <a:gd name="T19" fmla="*/ 177 h 177"/>
                <a:gd name="T20" fmla="*/ 108 w 108"/>
                <a:gd name="T21" fmla="*/ 177 h 177"/>
                <a:gd name="T22" fmla="*/ 108 w 108"/>
                <a:gd name="T23" fmla="*/ 14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177">
                  <a:moveTo>
                    <a:pt x="108" y="149"/>
                  </a:moveTo>
                  <a:cubicBezTo>
                    <a:pt x="73" y="149"/>
                    <a:pt x="73" y="149"/>
                    <a:pt x="73" y="149"/>
                  </a:cubicBezTo>
                  <a:cubicBezTo>
                    <a:pt x="73" y="0"/>
                    <a:pt x="73" y="0"/>
                    <a:pt x="73" y="0"/>
                  </a:cubicBezTo>
                  <a:cubicBezTo>
                    <a:pt x="43" y="0"/>
                    <a:pt x="43" y="0"/>
                    <a:pt x="43" y="0"/>
                  </a:cubicBezTo>
                  <a:cubicBezTo>
                    <a:pt x="39" y="19"/>
                    <a:pt x="25" y="32"/>
                    <a:pt x="0" y="34"/>
                  </a:cubicBezTo>
                  <a:cubicBezTo>
                    <a:pt x="0" y="60"/>
                    <a:pt x="0" y="60"/>
                    <a:pt x="0" y="60"/>
                  </a:cubicBezTo>
                  <a:cubicBezTo>
                    <a:pt x="14" y="60"/>
                    <a:pt x="27" y="59"/>
                    <a:pt x="35" y="55"/>
                  </a:cubicBezTo>
                  <a:cubicBezTo>
                    <a:pt x="35" y="149"/>
                    <a:pt x="35" y="149"/>
                    <a:pt x="35" y="149"/>
                  </a:cubicBezTo>
                  <a:cubicBezTo>
                    <a:pt x="0" y="149"/>
                    <a:pt x="0" y="149"/>
                    <a:pt x="0" y="149"/>
                  </a:cubicBezTo>
                  <a:cubicBezTo>
                    <a:pt x="0" y="177"/>
                    <a:pt x="0" y="177"/>
                    <a:pt x="0" y="177"/>
                  </a:cubicBezTo>
                  <a:cubicBezTo>
                    <a:pt x="108" y="177"/>
                    <a:pt x="108" y="177"/>
                    <a:pt x="108" y="177"/>
                  </a:cubicBezTo>
                  <a:lnTo>
                    <a:pt x="108" y="1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87" name="Freeform 232"/>
            <p:cNvSpPr/>
            <p:nvPr/>
          </p:nvSpPr>
          <p:spPr bwMode="auto">
            <a:xfrm>
              <a:off x="4689476" y="6011862"/>
              <a:ext cx="188913" cy="309563"/>
            </a:xfrm>
            <a:custGeom>
              <a:avLst/>
              <a:gdLst>
                <a:gd name="T0" fmla="*/ 108 w 108"/>
                <a:gd name="T1" fmla="*/ 149 h 177"/>
                <a:gd name="T2" fmla="*/ 73 w 108"/>
                <a:gd name="T3" fmla="*/ 149 h 177"/>
                <a:gd name="T4" fmla="*/ 73 w 108"/>
                <a:gd name="T5" fmla="*/ 0 h 177"/>
                <a:gd name="T6" fmla="*/ 43 w 108"/>
                <a:gd name="T7" fmla="*/ 0 h 177"/>
                <a:gd name="T8" fmla="*/ 0 w 108"/>
                <a:gd name="T9" fmla="*/ 34 h 177"/>
                <a:gd name="T10" fmla="*/ 0 w 108"/>
                <a:gd name="T11" fmla="*/ 60 h 177"/>
                <a:gd name="T12" fmla="*/ 35 w 108"/>
                <a:gd name="T13" fmla="*/ 55 h 177"/>
                <a:gd name="T14" fmla="*/ 35 w 108"/>
                <a:gd name="T15" fmla="*/ 149 h 177"/>
                <a:gd name="T16" fmla="*/ 0 w 108"/>
                <a:gd name="T17" fmla="*/ 149 h 177"/>
                <a:gd name="T18" fmla="*/ 0 w 108"/>
                <a:gd name="T19" fmla="*/ 177 h 177"/>
                <a:gd name="T20" fmla="*/ 108 w 108"/>
                <a:gd name="T21" fmla="*/ 177 h 177"/>
                <a:gd name="T22" fmla="*/ 108 w 108"/>
                <a:gd name="T23" fmla="*/ 14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177">
                  <a:moveTo>
                    <a:pt x="108" y="149"/>
                  </a:moveTo>
                  <a:cubicBezTo>
                    <a:pt x="73" y="149"/>
                    <a:pt x="73" y="149"/>
                    <a:pt x="73" y="149"/>
                  </a:cubicBezTo>
                  <a:cubicBezTo>
                    <a:pt x="73" y="0"/>
                    <a:pt x="73" y="0"/>
                    <a:pt x="73" y="0"/>
                  </a:cubicBezTo>
                  <a:cubicBezTo>
                    <a:pt x="43" y="0"/>
                    <a:pt x="43" y="0"/>
                    <a:pt x="43" y="0"/>
                  </a:cubicBezTo>
                  <a:cubicBezTo>
                    <a:pt x="38" y="19"/>
                    <a:pt x="25" y="32"/>
                    <a:pt x="0" y="34"/>
                  </a:cubicBezTo>
                  <a:cubicBezTo>
                    <a:pt x="0" y="60"/>
                    <a:pt x="0" y="60"/>
                    <a:pt x="0" y="60"/>
                  </a:cubicBezTo>
                  <a:cubicBezTo>
                    <a:pt x="14" y="60"/>
                    <a:pt x="27" y="59"/>
                    <a:pt x="35" y="55"/>
                  </a:cubicBezTo>
                  <a:cubicBezTo>
                    <a:pt x="35" y="149"/>
                    <a:pt x="35" y="149"/>
                    <a:pt x="35" y="149"/>
                  </a:cubicBezTo>
                  <a:cubicBezTo>
                    <a:pt x="0" y="149"/>
                    <a:pt x="0" y="149"/>
                    <a:pt x="0" y="149"/>
                  </a:cubicBezTo>
                  <a:cubicBezTo>
                    <a:pt x="0" y="177"/>
                    <a:pt x="0" y="177"/>
                    <a:pt x="0" y="177"/>
                  </a:cubicBezTo>
                  <a:cubicBezTo>
                    <a:pt x="108" y="177"/>
                    <a:pt x="108" y="177"/>
                    <a:pt x="108" y="177"/>
                  </a:cubicBezTo>
                  <a:lnTo>
                    <a:pt x="108" y="1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88" name="Rectangle 233"/>
            <p:cNvSpPr>
              <a:spLocks noChangeArrowheads="1"/>
            </p:cNvSpPr>
            <p:nvPr/>
          </p:nvSpPr>
          <p:spPr bwMode="auto">
            <a:xfrm>
              <a:off x="4298951" y="6429375"/>
              <a:ext cx="701675"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rgbClr val="424953"/>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right)">
                                      <p:cBhvr>
                                        <p:cTn id="7" dur="500"/>
                                        <p:tgtEl>
                                          <p:spTgt spid="8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wipe(left)">
                                      <p:cBhvr>
                                        <p:cTn id="10" dur="500"/>
                                        <p:tgtEl>
                                          <p:spTgt spid="92"/>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90"/>
                                        </p:tgtEl>
                                        <p:attrNameLst>
                                          <p:attrName>style.visibility</p:attrName>
                                        </p:attrNameLst>
                                      </p:cBhvr>
                                      <p:to>
                                        <p:strVal val="visible"/>
                                      </p:to>
                                    </p:set>
                                    <p:animEffect transition="in" filter="wipe(down)">
                                      <p:cBhvr>
                                        <p:cTn id="14" dur="500"/>
                                        <p:tgtEl>
                                          <p:spTgt spid="90"/>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93"/>
                                        </p:tgtEl>
                                        <p:attrNameLst>
                                          <p:attrName>style.visibility</p:attrName>
                                        </p:attrNameLst>
                                      </p:cBhvr>
                                      <p:to>
                                        <p:strVal val="visible"/>
                                      </p:to>
                                    </p:set>
                                    <p:animEffect transition="in" filter="wipe(up)">
                                      <p:cBhvr>
                                        <p:cTn id="17" dur="500"/>
                                        <p:tgtEl>
                                          <p:spTgt spid="93"/>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82"/>
                                        </p:tgtEl>
                                        <p:attrNameLst>
                                          <p:attrName>style.visibility</p:attrName>
                                        </p:attrNameLst>
                                      </p:cBhvr>
                                      <p:to>
                                        <p:strVal val="visible"/>
                                      </p:to>
                                    </p:set>
                                    <p:animEffect transition="in" filter="wipe(left)">
                                      <p:cBhvr>
                                        <p:cTn id="21" dur="500"/>
                                        <p:tgtEl>
                                          <p:spTgt spid="82"/>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91"/>
                                        </p:tgtEl>
                                        <p:attrNameLst>
                                          <p:attrName>style.visibility</p:attrName>
                                        </p:attrNameLst>
                                      </p:cBhvr>
                                      <p:to>
                                        <p:strVal val="visible"/>
                                      </p:to>
                                    </p:set>
                                    <p:animEffect transition="in" filter="wipe(right)">
                                      <p:cBhvr>
                                        <p:cTn id="24"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9" grpId="0" animBg="1"/>
      <p:bldP spid="90" grpId="0" animBg="1"/>
      <p:bldP spid="91" grpId="0" animBg="1"/>
      <p:bldP spid="92" grpId="0" animBg="1"/>
      <p:bldP spid="9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椭圆 56"/>
          <p:cNvSpPr/>
          <p:nvPr/>
        </p:nvSpPr>
        <p:spPr>
          <a:xfrm>
            <a:off x="6416431" y="5285712"/>
            <a:ext cx="612000" cy="612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6447975" y="3810552"/>
            <a:ext cx="612000" cy="612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6451527" y="2335392"/>
            <a:ext cx="612000" cy="612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176511" y="5285712"/>
            <a:ext cx="612000" cy="61200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5189973" y="2335392"/>
            <a:ext cx="612000" cy="61200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dirty="0"/>
              <a:t>其它具体工作</a:t>
            </a:r>
            <a:endParaRPr lang="zh-CN" altLang="en-US" dirty="0"/>
          </a:p>
        </p:txBody>
      </p:sp>
      <p:sp>
        <p:nvSpPr>
          <p:cNvPr id="12" name="TextBox 33"/>
          <p:cNvSpPr txBox="1"/>
          <p:nvPr/>
        </p:nvSpPr>
        <p:spPr>
          <a:xfrm>
            <a:off x="1833690" y="2625066"/>
            <a:ext cx="3062434" cy="448136"/>
          </a:xfrm>
          <a:prstGeom prst="rect">
            <a:avLst/>
          </a:prstGeom>
          <a:noFill/>
        </p:spPr>
        <p:txBody>
          <a:bodyPr wrap="square" lIns="0" tIns="0" rIns="0" bIns="0" rtlCol="0">
            <a:spAutoFit/>
          </a:bodyPr>
          <a:lstStyle>
            <a:defPPr>
              <a:defRPr lang="zh-CN"/>
            </a:defPPr>
            <a:lvl1pPr algn="just">
              <a:lnSpc>
                <a:spcPts val="1800"/>
              </a:lnSpc>
              <a:defRPr sz="14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gn="r"/>
            <a:r>
              <a:rPr lang="zh-CN" altLang="en-US" dirty="0"/>
              <a:t>点击输入简要文字内容，文字内容需概括精炼，不用多余的文字修饰</a:t>
            </a:r>
            <a:endParaRPr lang="en-US" altLang="zh-CN" dirty="0"/>
          </a:p>
        </p:txBody>
      </p:sp>
      <p:sp>
        <p:nvSpPr>
          <p:cNvPr id="13" name="TextBox 34"/>
          <p:cNvSpPr txBox="1"/>
          <p:nvPr/>
        </p:nvSpPr>
        <p:spPr>
          <a:xfrm>
            <a:off x="3357241" y="2235495"/>
            <a:ext cx="1538883" cy="307777"/>
          </a:xfrm>
          <a:prstGeom prst="rect">
            <a:avLst/>
          </a:prstGeom>
          <a:noFill/>
        </p:spPr>
        <p:txBody>
          <a:bodyPr wrap="none" lIns="0" tIns="0" rIns="0" bIns="0" rtlCol="0">
            <a:spAutoFit/>
          </a:bodyPr>
          <a:lstStyle/>
          <a:p>
            <a:pPr algn="r"/>
            <a:r>
              <a:rPr lang="zh-CN" altLang="en-US" sz="2000" b="1" dirty="0">
                <a:solidFill>
                  <a:schemeClr val="accent5"/>
                </a:solidFill>
                <a:latin typeface="微软雅黑" panose="020B0503020204020204" pitchFamily="34" charset="-122"/>
                <a:ea typeface="微软雅黑" panose="020B0503020204020204" pitchFamily="34" charset="-122"/>
              </a:rPr>
              <a:t>输入标题文本</a:t>
            </a:r>
            <a:endParaRPr lang="zh-CN" altLang="en-US" sz="2000" b="1" dirty="0">
              <a:solidFill>
                <a:schemeClr val="accent5"/>
              </a:solidFill>
              <a:latin typeface="微软雅黑" panose="020B0503020204020204" pitchFamily="34" charset="-122"/>
              <a:ea typeface="微软雅黑" panose="020B0503020204020204" pitchFamily="34" charset="-122"/>
            </a:endParaRPr>
          </a:p>
        </p:txBody>
      </p:sp>
      <p:sp>
        <p:nvSpPr>
          <p:cNvPr id="14" name="TextBox 6"/>
          <p:cNvSpPr txBox="1"/>
          <p:nvPr/>
        </p:nvSpPr>
        <p:spPr>
          <a:xfrm>
            <a:off x="5278095" y="2425949"/>
            <a:ext cx="435756" cy="430887"/>
          </a:xfrm>
          <a:prstGeom prst="rect">
            <a:avLst/>
          </a:prstGeom>
          <a:noFill/>
        </p:spPr>
        <p:txBody>
          <a:bodyPr wrap="square" lIns="0" tIns="0" rIns="0" bIns="0" rtlCol="0">
            <a:spAutoFit/>
          </a:bodyPr>
          <a:lstStyle/>
          <a:p>
            <a:pPr lvl="0" algn="ctr"/>
            <a:r>
              <a:rPr lang="en-US" altLang="ko-KR" sz="2800" dirty="0">
                <a:solidFill>
                  <a:schemeClr val="accent4"/>
                </a:solidFill>
                <a:latin typeface="Bebas Neue Regular" panose="00000500000000000000" pitchFamily="50" charset="0"/>
                <a:cs typeface="Lemon/Milk"/>
              </a:rPr>
              <a:t>01</a:t>
            </a:r>
            <a:endParaRPr lang="ko-KR" altLang="en-US" sz="2800" dirty="0">
              <a:solidFill>
                <a:schemeClr val="accent4"/>
              </a:solidFill>
              <a:latin typeface="Bebas Neue Regular" panose="00000500000000000000" pitchFamily="50" charset="0"/>
              <a:cs typeface="Lemon/Milk"/>
            </a:endParaRPr>
          </a:p>
        </p:txBody>
      </p:sp>
      <p:sp>
        <p:nvSpPr>
          <p:cNvPr id="20" name="TextBox 33"/>
          <p:cNvSpPr txBox="1"/>
          <p:nvPr/>
        </p:nvSpPr>
        <p:spPr>
          <a:xfrm>
            <a:off x="1833690" y="5547243"/>
            <a:ext cx="3062434" cy="448136"/>
          </a:xfrm>
          <a:prstGeom prst="rect">
            <a:avLst/>
          </a:prstGeom>
          <a:noFill/>
        </p:spPr>
        <p:txBody>
          <a:bodyPr wrap="square" lIns="0" tIns="0" rIns="0" bIns="0" rtlCol="0">
            <a:spAutoFit/>
          </a:bodyPr>
          <a:lstStyle>
            <a:defPPr>
              <a:defRPr lang="zh-CN"/>
            </a:defPPr>
            <a:lvl1pPr algn="just">
              <a:lnSpc>
                <a:spcPts val="1800"/>
              </a:lnSpc>
              <a:defRPr sz="14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gn="r"/>
            <a:r>
              <a:rPr lang="zh-CN" altLang="en-US" dirty="0"/>
              <a:t>点击输入简要文字内容，文字内容需概括精炼，不用多余的文字修饰</a:t>
            </a:r>
            <a:endParaRPr lang="en-US" altLang="zh-CN" dirty="0"/>
          </a:p>
        </p:txBody>
      </p:sp>
      <p:sp>
        <p:nvSpPr>
          <p:cNvPr id="21" name="TextBox 34"/>
          <p:cNvSpPr txBox="1"/>
          <p:nvPr/>
        </p:nvSpPr>
        <p:spPr>
          <a:xfrm>
            <a:off x="3357241" y="5178305"/>
            <a:ext cx="1538883" cy="307777"/>
          </a:xfrm>
          <a:prstGeom prst="rect">
            <a:avLst/>
          </a:prstGeom>
          <a:noFill/>
        </p:spPr>
        <p:txBody>
          <a:bodyPr wrap="none" lIns="0" tIns="0" rIns="0" bIns="0" rtlCol="0">
            <a:spAutoFit/>
          </a:bodyPr>
          <a:lstStyle/>
          <a:p>
            <a:pPr algn="r"/>
            <a:r>
              <a:rPr lang="zh-CN" altLang="en-US" sz="2000" b="1" dirty="0">
                <a:solidFill>
                  <a:schemeClr val="accent5"/>
                </a:solidFill>
                <a:latin typeface="微软雅黑" panose="020B0503020204020204" pitchFamily="34" charset="-122"/>
                <a:ea typeface="微软雅黑" panose="020B0503020204020204" pitchFamily="34" charset="-122"/>
              </a:rPr>
              <a:t>输入标题文本</a:t>
            </a:r>
            <a:endParaRPr lang="zh-CN" altLang="en-US" sz="2000" b="1" dirty="0">
              <a:solidFill>
                <a:schemeClr val="accent5"/>
              </a:solidFill>
              <a:latin typeface="微软雅黑" panose="020B0503020204020204" pitchFamily="34" charset="-122"/>
              <a:ea typeface="微软雅黑" panose="020B0503020204020204" pitchFamily="34" charset="-122"/>
            </a:endParaRPr>
          </a:p>
        </p:txBody>
      </p:sp>
      <p:sp>
        <p:nvSpPr>
          <p:cNvPr id="22" name="TextBox 6"/>
          <p:cNvSpPr txBox="1"/>
          <p:nvPr/>
        </p:nvSpPr>
        <p:spPr>
          <a:xfrm>
            <a:off x="5189973" y="5376269"/>
            <a:ext cx="585076" cy="430887"/>
          </a:xfrm>
          <a:prstGeom prst="rect">
            <a:avLst/>
          </a:prstGeom>
          <a:noFill/>
        </p:spPr>
        <p:txBody>
          <a:bodyPr wrap="square" lIns="0" tIns="0" rIns="0" bIns="0" rtlCol="0">
            <a:spAutoFit/>
          </a:bodyPr>
          <a:lstStyle>
            <a:defPPr>
              <a:defRPr lang="zh-CN"/>
            </a:defPPr>
            <a:lvl1pPr lvl="0" algn="ctr">
              <a:defRPr sz="2800">
                <a:solidFill>
                  <a:schemeClr val="accent4"/>
                </a:solidFill>
                <a:latin typeface="Bebas Neue Regular" panose="00000500000000000000" pitchFamily="50" charset="0"/>
                <a:cs typeface="Lemon/Milk"/>
              </a:defRPr>
            </a:lvl1pPr>
          </a:lstStyle>
          <a:p>
            <a:r>
              <a:rPr lang="en-US" altLang="ko-KR" dirty="0"/>
              <a:t>03</a:t>
            </a:r>
            <a:endParaRPr lang="ko-KR" altLang="en-US" dirty="0"/>
          </a:p>
        </p:txBody>
      </p:sp>
      <p:sp>
        <p:nvSpPr>
          <p:cNvPr id="23" name="TextBox 33"/>
          <p:cNvSpPr txBox="1"/>
          <p:nvPr/>
        </p:nvSpPr>
        <p:spPr>
          <a:xfrm>
            <a:off x="7292400" y="2625066"/>
            <a:ext cx="3062434" cy="448136"/>
          </a:xfrm>
          <a:prstGeom prst="rect">
            <a:avLst/>
          </a:prstGeom>
          <a:noFill/>
        </p:spPr>
        <p:txBody>
          <a:bodyPr wrap="square" lIns="0" tIns="0" rIns="0" bIns="0" rtlCol="0">
            <a:spAutoFit/>
          </a:bodyPr>
          <a:lstStyle>
            <a:defPPr>
              <a:defRPr lang="zh-CN"/>
            </a:defPPr>
            <a:lvl1pPr algn="just">
              <a:lnSpc>
                <a:spcPts val="1800"/>
              </a:lnSpc>
              <a:defRPr sz="14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gn="l"/>
            <a:r>
              <a:rPr lang="zh-CN" altLang="en-US" dirty="0"/>
              <a:t>点击输入简要文字内容，文字内容需概括精炼，不用多余的文字修饰</a:t>
            </a:r>
            <a:endParaRPr lang="en-US" altLang="zh-CN" dirty="0"/>
          </a:p>
        </p:txBody>
      </p:sp>
      <p:sp>
        <p:nvSpPr>
          <p:cNvPr id="24" name="TextBox 34"/>
          <p:cNvSpPr txBox="1"/>
          <p:nvPr/>
        </p:nvSpPr>
        <p:spPr>
          <a:xfrm>
            <a:off x="7292400" y="2235495"/>
            <a:ext cx="1538883" cy="307777"/>
          </a:xfrm>
          <a:prstGeom prst="rect">
            <a:avLst/>
          </a:prstGeom>
          <a:noFill/>
        </p:spPr>
        <p:txBody>
          <a:bodyPr wrap="none" lIns="0" tIns="0" rIns="0" bIns="0" rtlCol="0">
            <a:spAutoFit/>
          </a:bodyPr>
          <a:lstStyle>
            <a:defPPr>
              <a:defRPr lang="zh-CN"/>
            </a:defPPr>
            <a:lvl1pPr>
              <a:defRPr sz="2200" b="1">
                <a:solidFill>
                  <a:schemeClr val="accent4"/>
                </a:solidFill>
                <a:latin typeface="微软雅黑" panose="020B0503020204020204" pitchFamily="34" charset="-122"/>
                <a:ea typeface="微软雅黑" panose="020B0503020204020204" pitchFamily="34" charset="-122"/>
              </a:defRPr>
            </a:lvl1pPr>
          </a:lstStyle>
          <a:p>
            <a:r>
              <a:rPr lang="zh-CN" altLang="en-US" sz="2000" dirty="0">
                <a:solidFill>
                  <a:schemeClr val="accent5"/>
                </a:solidFill>
              </a:rPr>
              <a:t>输入标题文本</a:t>
            </a:r>
            <a:endParaRPr lang="zh-CN" altLang="en-US" sz="2000" dirty="0">
              <a:solidFill>
                <a:schemeClr val="accent5"/>
              </a:solidFill>
            </a:endParaRPr>
          </a:p>
        </p:txBody>
      </p:sp>
      <p:sp>
        <p:nvSpPr>
          <p:cNvPr id="25" name="TextBox 6"/>
          <p:cNvSpPr txBox="1"/>
          <p:nvPr/>
        </p:nvSpPr>
        <p:spPr>
          <a:xfrm>
            <a:off x="6502295" y="2425949"/>
            <a:ext cx="510464" cy="430887"/>
          </a:xfrm>
          <a:prstGeom prst="rect">
            <a:avLst/>
          </a:prstGeom>
          <a:noFill/>
        </p:spPr>
        <p:txBody>
          <a:bodyPr wrap="square" lIns="0" tIns="0" rIns="0" bIns="0" rtlCol="0">
            <a:spAutoFit/>
          </a:bodyPr>
          <a:lstStyle>
            <a:defPPr>
              <a:defRPr lang="zh-CN"/>
            </a:defPPr>
            <a:lvl1pPr lvl="0" algn="ctr">
              <a:defRPr sz="2800">
                <a:solidFill>
                  <a:schemeClr val="accent4"/>
                </a:solidFill>
                <a:latin typeface="Bebas Neue Regular" panose="00000500000000000000" pitchFamily="50" charset="0"/>
                <a:cs typeface="Lemon/Milk"/>
              </a:defRPr>
            </a:lvl1pPr>
          </a:lstStyle>
          <a:p>
            <a:r>
              <a:rPr lang="en-US" altLang="ko-KR" dirty="0">
                <a:solidFill>
                  <a:schemeClr val="accent5">
                    <a:lumMod val="20000"/>
                    <a:lumOff val="80000"/>
                  </a:schemeClr>
                </a:solidFill>
              </a:rPr>
              <a:t>04</a:t>
            </a:r>
            <a:endParaRPr lang="ko-KR" altLang="en-US" dirty="0">
              <a:solidFill>
                <a:schemeClr val="accent5">
                  <a:lumMod val="20000"/>
                  <a:lumOff val="80000"/>
                </a:schemeClr>
              </a:solidFill>
            </a:endParaRPr>
          </a:p>
        </p:txBody>
      </p:sp>
      <p:sp>
        <p:nvSpPr>
          <p:cNvPr id="26" name="TextBox 33"/>
          <p:cNvSpPr txBox="1"/>
          <p:nvPr/>
        </p:nvSpPr>
        <p:spPr>
          <a:xfrm>
            <a:off x="7292400" y="4086154"/>
            <a:ext cx="3062434" cy="448136"/>
          </a:xfrm>
          <a:prstGeom prst="rect">
            <a:avLst/>
          </a:prstGeom>
          <a:noFill/>
        </p:spPr>
        <p:txBody>
          <a:bodyPr wrap="square" lIns="0" tIns="0" rIns="0" bIns="0" rtlCol="0">
            <a:spAutoFit/>
          </a:bodyPr>
          <a:lstStyle>
            <a:defPPr>
              <a:defRPr lang="zh-CN"/>
            </a:defPPr>
            <a:lvl1pPr algn="just">
              <a:lnSpc>
                <a:spcPts val="1800"/>
              </a:lnSpc>
              <a:defRPr sz="14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gn="l"/>
            <a:r>
              <a:rPr lang="zh-CN" altLang="en-US" dirty="0"/>
              <a:t>点击输入简要文字内容，文字内容需概括精炼，不用多余的文字修饰</a:t>
            </a:r>
            <a:endParaRPr lang="en-US" altLang="zh-CN" dirty="0"/>
          </a:p>
        </p:txBody>
      </p:sp>
      <p:sp>
        <p:nvSpPr>
          <p:cNvPr id="27" name="TextBox 34"/>
          <p:cNvSpPr txBox="1"/>
          <p:nvPr/>
        </p:nvSpPr>
        <p:spPr>
          <a:xfrm>
            <a:off x="7280135" y="3706900"/>
            <a:ext cx="1538883" cy="307777"/>
          </a:xfrm>
          <a:prstGeom prst="rect">
            <a:avLst/>
          </a:prstGeom>
          <a:noFill/>
        </p:spPr>
        <p:txBody>
          <a:bodyPr wrap="none" lIns="0" tIns="0" rIns="0" bIns="0" rtlCol="0">
            <a:spAutoFit/>
          </a:bodyPr>
          <a:lstStyle/>
          <a:p>
            <a:r>
              <a:rPr lang="zh-CN" altLang="en-US" sz="2000" b="1" dirty="0">
                <a:solidFill>
                  <a:schemeClr val="accent5"/>
                </a:solidFill>
                <a:latin typeface="微软雅黑" panose="020B0503020204020204" pitchFamily="34" charset="-122"/>
                <a:ea typeface="微软雅黑" panose="020B0503020204020204" pitchFamily="34" charset="-122"/>
              </a:rPr>
              <a:t>输入标题文本</a:t>
            </a:r>
            <a:endParaRPr lang="zh-CN" altLang="en-US" sz="2000" b="1" dirty="0">
              <a:solidFill>
                <a:schemeClr val="accent5"/>
              </a:solidFill>
              <a:latin typeface="微软雅黑" panose="020B0503020204020204" pitchFamily="34" charset="-122"/>
              <a:ea typeface="微软雅黑" panose="020B0503020204020204" pitchFamily="34" charset="-122"/>
            </a:endParaRPr>
          </a:p>
        </p:txBody>
      </p:sp>
      <p:sp>
        <p:nvSpPr>
          <p:cNvPr id="28" name="TextBox 6"/>
          <p:cNvSpPr txBox="1"/>
          <p:nvPr/>
        </p:nvSpPr>
        <p:spPr>
          <a:xfrm>
            <a:off x="6498743" y="3901109"/>
            <a:ext cx="510464" cy="430887"/>
          </a:xfrm>
          <a:prstGeom prst="rect">
            <a:avLst/>
          </a:prstGeom>
          <a:noFill/>
        </p:spPr>
        <p:txBody>
          <a:bodyPr wrap="square" lIns="0" tIns="0" rIns="0" bIns="0" rtlCol="0">
            <a:spAutoFit/>
          </a:bodyPr>
          <a:lstStyle>
            <a:defPPr>
              <a:defRPr lang="zh-CN"/>
            </a:defPPr>
            <a:lvl1pPr lvl="0" algn="ctr">
              <a:defRPr sz="2800">
                <a:solidFill>
                  <a:schemeClr val="accent4"/>
                </a:solidFill>
                <a:latin typeface="Bebas Neue Regular" panose="00000500000000000000" pitchFamily="50" charset="0"/>
                <a:cs typeface="Lemon/Milk"/>
              </a:defRPr>
            </a:lvl1pPr>
          </a:lstStyle>
          <a:p>
            <a:r>
              <a:rPr lang="en-US" altLang="ko-KR" dirty="0"/>
              <a:t>05</a:t>
            </a:r>
            <a:endParaRPr lang="ko-KR" altLang="en-US" dirty="0"/>
          </a:p>
        </p:txBody>
      </p:sp>
      <p:sp>
        <p:nvSpPr>
          <p:cNvPr id="29" name="TextBox 33"/>
          <p:cNvSpPr txBox="1"/>
          <p:nvPr/>
        </p:nvSpPr>
        <p:spPr>
          <a:xfrm>
            <a:off x="7292400" y="5547243"/>
            <a:ext cx="3062434" cy="448136"/>
          </a:xfrm>
          <a:prstGeom prst="rect">
            <a:avLst/>
          </a:prstGeom>
          <a:noFill/>
        </p:spPr>
        <p:txBody>
          <a:bodyPr wrap="square" lIns="0" tIns="0" rIns="0" bIns="0" rtlCol="0">
            <a:spAutoFit/>
          </a:bodyPr>
          <a:lstStyle>
            <a:defPPr>
              <a:defRPr lang="zh-CN"/>
            </a:defPPr>
            <a:lvl1pPr algn="just">
              <a:lnSpc>
                <a:spcPts val="1800"/>
              </a:lnSpc>
              <a:defRPr sz="14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gn="l"/>
            <a:r>
              <a:rPr lang="zh-CN" altLang="en-US" dirty="0"/>
              <a:t>点击输入简要文字内容，文字内容需概括精炼，不用多余的文字修饰</a:t>
            </a:r>
            <a:endParaRPr lang="en-US" altLang="zh-CN" dirty="0"/>
          </a:p>
        </p:txBody>
      </p:sp>
      <p:sp>
        <p:nvSpPr>
          <p:cNvPr id="30" name="TextBox 34"/>
          <p:cNvSpPr txBox="1"/>
          <p:nvPr/>
        </p:nvSpPr>
        <p:spPr>
          <a:xfrm>
            <a:off x="7292400" y="5178305"/>
            <a:ext cx="1538883" cy="307777"/>
          </a:xfrm>
          <a:prstGeom prst="rect">
            <a:avLst/>
          </a:prstGeom>
          <a:noFill/>
        </p:spPr>
        <p:txBody>
          <a:bodyPr wrap="none" lIns="0" tIns="0" rIns="0" bIns="0" rtlCol="0">
            <a:spAutoFit/>
          </a:bodyPr>
          <a:lstStyle>
            <a:defPPr>
              <a:defRPr lang="zh-CN"/>
            </a:defPPr>
            <a:lvl1pPr>
              <a:defRPr sz="2200" b="1">
                <a:solidFill>
                  <a:schemeClr val="accent4"/>
                </a:solidFill>
                <a:latin typeface="微软雅黑" panose="020B0503020204020204" pitchFamily="34" charset="-122"/>
                <a:ea typeface="微软雅黑" panose="020B0503020204020204" pitchFamily="34" charset="-122"/>
              </a:defRPr>
            </a:lvl1pPr>
          </a:lstStyle>
          <a:p>
            <a:r>
              <a:rPr lang="zh-CN" altLang="en-US" sz="2000" dirty="0">
                <a:solidFill>
                  <a:schemeClr val="accent5"/>
                </a:solidFill>
              </a:rPr>
              <a:t>输入标题文本</a:t>
            </a:r>
            <a:endParaRPr lang="zh-CN" altLang="en-US" sz="2000" dirty="0">
              <a:solidFill>
                <a:schemeClr val="accent5"/>
              </a:solidFill>
            </a:endParaRPr>
          </a:p>
        </p:txBody>
      </p:sp>
      <p:sp>
        <p:nvSpPr>
          <p:cNvPr id="31" name="TextBox 6"/>
          <p:cNvSpPr txBox="1"/>
          <p:nvPr/>
        </p:nvSpPr>
        <p:spPr>
          <a:xfrm>
            <a:off x="6467199" y="5376269"/>
            <a:ext cx="510464" cy="430887"/>
          </a:xfrm>
          <a:prstGeom prst="rect">
            <a:avLst/>
          </a:prstGeom>
          <a:noFill/>
        </p:spPr>
        <p:txBody>
          <a:bodyPr wrap="square" lIns="0" tIns="0" rIns="0" bIns="0" rtlCol="0">
            <a:spAutoFit/>
          </a:bodyPr>
          <a:lstStyle>
            <a:defPPr>
              <a:defRPr lang="zh-CN"/>
            </a:defPPr>
            <a:lvl1pPr lvl="0" algn="ctr">
              <a:defRPr sz="2800">
                <a:solidFill>
                  <a:schemeClr val="accent4"/>
                </a:solidFill>
                <a:latin typeface="Bebas Neue Regular" panose="00000500000000000000" pitchFamily="50" charset="0"/>
                <a:cs typeface="Lemon/Milk"/>
              </a:defRPr>
            </a:lvl1pPr>
          </a:lstStyle>
          <a:p>
            <a:r>
              <a:rPr lang="en-US" altLang="ko-KR" dirty="0">
                <a:solidFill>
                  <a:schemeClr val="accent5">
                    <a:lumMod val="20000"/>
                    <a:lumOff val="80000"/>
                  </a:schemeClr>
                </a:solidFill>
              </a:rPr>
              <a:t>06</a:t>
            </a:r>
            <a:endParaRPr lang="ko-KR" altLang="en-US" dirty="0">
              <a:solidFill>
                <a:schemeClr val="accent5">
                  <a:lumMod val="20000"/>
                  <a:lumOff val="80000"/>
                </a:schemeClr>
              </a:solidFill>
            </a:endParaRPr>
          </a:p>
        </p:txBody>
      </p:sp>
      <p:sp>
        <p:nvSpPr>
          <p:cNvPr id="15" name="TextBox 33"/>
          <p:cNvSpPr txBox="1"/>
          <p:nvPr/>
        </p:nvSpPr>
        <p:spPr>
          <a:xfrm>
            <a:off x="1833690" y="4086154"/>
            <a:ext cx="3062434" cy="448136"/>
          </a:xfrm>
          <a:prstGeom prst="rect">
            <a:avLst/>
          </a:prstGeom>
          <a:noFill/>
        </p:spPr>
        <p:txBody>
          <a:bodyPr wrap="square" lIns="0" tIns="0" rIns="0" bIns="0" rtlCol="0">
            <a:spAutoFit/>
          </a:bodyPr>
          <a:lstStyle>
            <a:defPPr>
              <a:defRPr lang="zh-CN"/>
            </a:defPPr>
            <a:lvl1pPr algn="just">
              <a:lnSpc>
                <a:spcPts val="1800"/>
              </a:lnSpc>
              <a:defRPr sz="14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gn="r"/>
            <a:r>
              <a:rPr lang="zh-CN" altLang="en-US" dirty="0"/>
              <a:t>点击输入简要文字内容，文字内容需概括精炼，不用多余的文字修饰</a:t>
            </a:r>
            <a:endParaRPr lang="en-US" altLang="zh-CN" dirty="0"/>
          </a:p>
        </p:txBody>
      </p:sp>
      <p:sp>
        <p:nvSpPr>
          <p:cNvPr id="16" name="TextBox 34"/>
          <p:cNvSpPr txBox="1"/>
          <p:nvPr/>
        </p:nvSpPr>
        <p:spPr>
          <a:xfrm>
            <a:off x="3357241" y="3706900"/>
            <a:ext cx="1538883" cy="307777"/>
          </a:xfrm>
          <a:prstGeom prst="rect">
            <a:avLst/>
          </a:prstGeom>
          <a:noFill/>
        </p:spPr>
        <p:txBody>
          <a:bodyPr wrap="none" lIns="0" tIns="0" rIns="0" bIns="0" rtlCol="0">
            <a:spAutoFit/>
          </a:bodyPr>
          <a:lstStyle/>
          <a:p>
            <a:pPr algn="r"/>
            <a:r>
              <a:rPr lang="zh-CN" altLang="en-US" sz="2000" b="1" dirty="0">
                <a:solidFill>
                  <a:schemeClr val="accent5"/>
                </a:solidFill>
                <a:latin typeface="微软雅黑" panose="020B0503020204020204" pitchFamily="34" charset="-122"/>
                <a:ea typeface="微软雅黑" panose="020B0503020204020204" pitchFamily="34" charset="-122"/>
              </a:rPr>
              <a:t>输入标题文本</a:t>
            </a:r>
            <a:endParaRPr lang="zh-CN" altLang="en-US" sz="2000" b="1" dirty="0">
              <a:solidFill>
                <a:schemeClr val="accent5"/>
              </a:solidFill>
              <a:latin typeface="微软雅黑" panose="020B0503020204020204" pitchFamily="34" charset="-122"/>
              <a:ea typeface="微软雅黑" panose="020B0503020204020204" pitchFamily="34" charset="-122"/>
            </a:endParaRPr>
          </a:p>
        </p:txBody>
      </p:sp>
      <p:sp>
        <p:nvSpPr>
          <p:cNvPr id="56" name="椭圆 55"/>
          <p:cNvSpPr/>
          <p:nvPr/>
        </p:nvSpPr>
        <p:spPr>
          <a:xfrm>
            <a:off x="5189973" y="3810552"/>
            <a:ext cx="612000" cy="612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6"/>
          <p:cNvSpPr txBox="1"/>
          <p:nvPr/>
        </p:nvSpPr>
        <p:spPr>
          <a:xfrm>
            <a:off x="5203435" y="3901109"/>
            <a:ext cx="585076" cy="430887"/>
          </a:xfrm>
          <a:prstGeom prst="rect">
            <a:avLst/>
          </a:prstGeom>
          <a:noFill/>
        </p:spPr>
        <p:txBody>
          <a:bodyPr wrap="square" lIns="0" tIns="0" rIns="0" bIns="0" rtlCol="0">
            <a:spAutoFit/>
          </a:bodyPr>
          <a:lstStyle>
            <a:defPPr>
              <a:defRPr lang="zh-CN"/>
            </a:defPPr>
            <a:lvl1pPr lvl="0" algn="ctr">
              <a:defRPr sz="2800">
                <a:solidFill>
                  <a:schemeClr val="accent4"/>
                </a:solidFill>
                <a:latin typeface="Bebas Neue Regular" panose="00000500000000000000" pitchFamily="50" charset="0"/>
                <a:cs typeface="Lemon/Milk"/>
              </a:defRPr>
            </a:lvl1pPr>
          </a:lstStyle>
          <a:p>
            <a:r>
              <a:rPr lang="en-US" altLang="ko-KR" dirty="0">
                <a:solidFill>
                  <a:schemeClr val="accent5">
                    <a:lumMod val="20000"/>
                    <a:lumOff val="80000"/>
                  </a:schemeClr>
                </a:solidFill>
              </a:rPr>
              <a:t>02</a:t>
            </a:r>
            <a:endParaRPr lang="ko-KR" altLang="en-US" dirty="0">
              <a:solidFill>
                <a:schemeClr val="accent5">
                  <a:lumMod val="20000"/>
                  <a:lumOff val="80000"/>
                </a:schemeClr>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ppt_x"/>
                                          </p:val>
                                        </p:tav>
                                        <p:tav tm="100000">
                                          <p:val>
                                            <p:strVal val="#ppt_x"/>
                                          </p:val>
                                        </p:tav>
                                      </p:tavLst>
                                    </p:anim>
                                    <p:anim calcmode="lin" valueType="num">
                                      <p:cBhvr additive="base">
                                        <p:cTn id="8" dur="500" fill="hold"/>
                                        <p:tgtEl>
                                          <p:spTgt spid="5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fill="hold"/>
                                        <p:tgtEl>
                                          <p:spTgt spid="56"/>
                                        </p:tgtEl>
                                        <p:attrNameLst>
                                          <p:attrName>ppt_x</p:attrName>
                                        </p:attrNameLst>
                                      </p:cBhvr>
                                      <p:tavLst>
                                        <p:tav tm="0">
                                          <p:val>
                                            <p:strVal val="#ppt_x"/>
                                          </p:val>
                                        </p:tav>
                                        <p:tav tm="100000">
                                          <p:val>
                                            <p:strVal val="#ppt_x"/>
                                          </p:val>
                                        </p:tav>
                                      </p:tavLst>
                                    </p:anim>
                                    <p:anim calcmode="lin" valueType="num">
                                      <p:cBhvr additive="base">
                                        <p:cTn id="16" dur="500" fill="hold"/>
                                        <p:tgtEl>
                                          <p:spTgt spid="5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5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ppt_x"/>
                                          </p:val>
                                        </p:tav>
                                        <p:tav tm="100000">
                                          <p:val>
                                            <p:strVal val="#ppt_x"/>
                                          </p:val>
                                        </p:tav>
                                      </p:tavLst>
                                    </p:anim>
                                    <p:anim calcmode="lin" valueType="num">
                                      <p:cBhvr additive="base">
                                        <p:cTn id="28" dur="500" fill="hold"/>
                                        <p:tgtEl>
                                          <p:spTgt spid="55"/>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2" presetClass="entr" presetSubtype="4" fill="hold" grpId="0" nodeType="afterEffect">
                                  <p:stCondLst>
                                    <p:cond delay="0"/>
                                  </p:stCondLst>
                                  <p:childTnLst>
                                    <p:set>
                                      <p:cBhvr>
                                        <p:cTn id="31" dur="1" fill="hold">
                                          <p:stCondLst>
                                            <p:cond delay="0"/>
                                          </p:stCondLst>
                                        </p:cTn>
                                        <p:tgtEl>
                                          <p:spTgt spid="59"/>
                                        </p:tgtEl>
                                        <p:attrNameLst>
                                          <p:attrName>style.visibility</p:attrName>
                                        </p:attrNameLst>
                                      </p:cBhvr>
                                      <p:to>
                                        <p:strVal val="visible"/>
                                      </p:to>
                                    </p:set>
                                    <p:anim calcmode="lin" valueType="num">
                                      <p:cBhvr additive="base">
                                        <p:cTn id="32" dur="500" fill="hold"/>
                                        <p:tgtEl>
                                          <p:spTgt spid="59"/>
                                        </p:tgtEl>
                                        <p:attrNameLst>
                                          <p:attrName>ppt_x</p:attrName>
                                        </p:attrNameLst>
                                      </p:cBhvr>
                                      <p:tavLst>
                                        <p:tav tm="0">
                                          <p:val>
                                            <p:strVal val="#ppt_x"/>
                                          </p:val>
                                        </p:tav>
                                        <p:tav tm="100000">
                                          <p:val>
                                            <p:strVal val="#ppt_x"/>
                                          </p:val>
                                        </p:tav>
                                      </p:tavLst>
                                    </p:anim>
                                    <p:anim calcmode="lin" valueType="num">
                                      <p:cBhvr additive="base">
                                        <p:cTn id="33" dur="500" fill="hold"/>
                                        <p:tgtEl>
                                          <p:spTgt spid="5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ppt_x"/>
                                          </p:val>
                                        </p:tav>
                                        <p:tav tm="100000">
                                          <p:val>
                                            <p:strVal val="#ppt_x"/>
                                          </p:val>
                                        </p:tav>
                                      </p:tavLst>
                                    </p:anim>
                                    <p:anim calcmode="lin" valueType="num">
                                      <p:cBhvr additive="base">
                                        <p:cTn id="37" dur="500" fill="hold"/>
                                        <p:tgtEl>
                                          <p:spTgt spid="25"/>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5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ppt_x"/>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250"/>
                                  </p:stCondLst>
                                  <p:childTnLst>
                                    <p:set>
                                      <p:cBhvr>
                                        <p:cTn id="43" dur="1" fill="hold">
                                          <p:stCondLst>
                                            <p:cond delay="0"/>
                                          </p:stCondLst>
                                        </p:cTn>
                                        <p:tgtEl>
                                          <p:spTgt spid="58"/>
                                        </p:tgtEl>
                                        <p:attrNameLst>
                                          <p:attrName>style.visibility</p:attrName>
                                        </p:attrNameLst>
                                      </p:cBhvr>
                                      <p:to>
                                        <p:strVal val="visible"/>
                                      </p:to>
                                    </p:set>
                                    <p:anim calcmode="lin" valueType="num">
                                      <p:cBhvr additive="base">
                                        <p:cTn id="44" dur="500" fill="hold"/>
                                        <p:tgtEl>
                                          <p:spTgt spid="58"/>
                                        </p:tgtEl>
                                        <p:attrNameLst>
                                          <p:attrName>ppt_x</p:attrName>
                                        </p:attrNameLst>
                                      </p:cBhvr>
                                      <p:tavLst>
                                        <p:tav tm="0">
                                          <p:val>
                                            <p:strVal val="#ppt_x"/>
                                          </p:val>
                                        </p:tav>
                                        <p:tav tm="100000">
                                          <p:val>
                                            <p:strVal val="#ppt_x"/>
                                          </p:val>
                                        </p:tav>
                                      </p:tavLst>
                                    </p:anim>
                                    <p:anim calcmode="lin" valueType="num">
                                      <p:cBhvr additive="base">
                                        <p:cTn id="45" dur="500" fill="hold"/>
                                        <p:tgtEl>
                                          <p:spTgt spid="5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fill="hold"/>
                                        <p:tgtEl>
                                          <p:spTgt spid="31"/>
                                        </p:tgtEl>
                                        <p:attrNameLst>
                                          <p:attrName>ppt_x</p:attrName>
                                        </p:attrNameLst>
                                      </p:cBhvr>
                                      <p:tavLst>
                                        <p:tav tm="0">
                                          <p:val>
                                            <p:strVal val="#ppt_x"/>
                                          </p:val>
                                        </p:tav>
                                        <p:tav tm="100000">
                                          <p:val>
                                            <p:strVal val="#ppt_x"/>
                                          </p:val>
                                        </p:tav>
                                      </p:tavLst>
                                    </p:anim>
                                    <p:anim calcmode="lin" valueType="num">
                                      <p:cBhvr additive="base">
                                        <p:cTn id="49" dur="500" fill="hold"/>
                                        <p:tgtEl>
                                          <p:spTgt spid="3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500"/>
                                  </p:stCondLst>
                                  <p:childTnLst>
                                    <p:set>
                                      <p:cBhvr>
                                        <p:cTn id="51" dur="1" fill="hold">
                                          <p:stCondLst>
                                            <p:cond delay="0"/>
                                          </p:stCondLst>
                                        </p:cTn>
                                        <p:tgtEl>
                                          <p:spTgt spid="57"/>
                                        </p:tgtEl>
                                        <p:attrNameLst>
                                          <p:attrName>style.visibility</p:attrName>
                                        </p:attrNameLst>
                                      </p:cBhvr>
                                      <p:to>
                                        <p:strVal val="visible"/>
                                      </p:to>
                                    </p:set>
                                    <p:anim calcmode="lin" valueType="num">
                                      <p:cBhvr additive="base">
                                        <p:cTn id="52" dur="500" fill="hold"/>
                                        <p:tgtEl>
                                          <p:spTgt spid="57"/>
                                        </p:tgtEl>
                                        <p:attrNameLst>
                                          <p:attrName>ppt_x</p:attrName>
                                        </p:attrNameLst>
                                      </p:cBhvr>
                                      <p:tavLst>
                                        <p:tav tm="0">
                                          <p:val>
                                            <p:strVal val="#ppt_x"/>
                                          </p:val>
                                        </p:tav>
                                        <p:tav tm="100000">
                                          <p:val>
                                            <p:strVal val="#ppt_x"/>
                                          </p:val>
                                        </p:tav>
                                      </p:tavLst>
                                    </p:anim>
                                    <p:anim calcmode="lin" valueType="num">
                                      <p:cBhvr additive="base">
                                        <p:cTn id="53"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55" grpId="0" animBg="1"/>
      <p:bldP spid="52" grpId="0" animBg="1"/>
      <p:bldP spid="14" grpId="0"/>
      <p:bldP spid="22" grpId="0"/>
      <p:bldP spid="25" grpId="0"/>
      <p:bldP spid="28" grpId="0"/>
      <p:bldP spid="31" grpId="0"/>
      <p:bldP spid="56" grpId="0" animBg="1"/>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任意多边形 49"/>
          <p:cNvSpPr/>
          <p:nvPr/>
        </p:nvSpPr>
        <p:spPr>
          <a:xfrm>
            <a:off x="0" y="1445970"/>
            <a:ext cx="11924673" cy="5380213"/>
          </a:xfrm>
          <a:custGeom>
            <a:avLst/>
            <a:gdLst>
              <a:gd name="connsiteX0" fmla="*/ 5714373 w 11924673"/>
              <a:gd name="connsiteY0" fmla="*/ 0 h 5380213"/>
              <a:gd name="connsiteX1" fmla="*/ 11832892 w 11924673"/>
              <a:gd name="connsiteY1" fmla="*/ 1549267 h 5380213"/>
              <a:gd name="connsiteX2" fmla="*/ 11924673 w 11924673"/>
              <a:gd name="connsiteY2" fmla="*/ 1602040 h 5380213"/>
              <a:gd name="connsiteX3" fmla="*/ 11924673 w 11924673"/>
              <a:gd name="connsiteY3" fmla="*/ 5380213 h 5380213"/>
              <a:gd name="connsiteX4" fmla="*/ 0 w 11924673"/>
              <a:gd name="connsiteY4" fmla="*/ 5380213 h 5380213"/>
              <a:gd name="connsiteX5" fmla="*/ 0 w 11924673"/>
              <a:gd name="connsiteY5" fmla="*/ 1339820 h 5380213"/>
              <a:gd name="connsiteX6" fmla="*/ 268038 w 11924673"/>
              <a:gd name="connsiteY6" fmla="*/ 1209346 h 5380213"/>
              <a:gd name="connsiteX7" fmla="*/ 5714373 w 11924673"/>
              <a:gd name="connsiteY7" fmla="*/ 0 h 5380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4673" h="5380213">
                <a:moveTo>
                  <a:pt x="5714373" y="0"/>
                </a:moveTo>
                <a:cubicBezTo>
                  <a:pt x="7929769" y="0"/>
                  <a:pt x="10014081" y="561231"/>
                  <a:pt x="11832892" y="1549267"/>
                </a:cubicBezTo>
                <a:lnTo>
                  <a:pt x="11924673" y="1602040"/>
                </a:lnTo>
                <a:lnTo>
                  <a:pt x="11924673" y="5380213"/>
                </a:lnTo>
                <a:lnTo>
                  <a:pt x="0" y="5380213"/>
                </a:lnTo>
                <a:lnTo>
                  <a:pt x="0" y="1339820"/>
                </a:lnTo>
                <a:lnTo>
                  <a:pt x="268038" y="1209346"/>
                </a:lnTo>
                <a:cubicBezTo>
                  <a:pt x="1921385" y="433537"/>
                  <a:pt x="3767250" y="0"/>
                  <a:pt x="5714373" y="0"/>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1" name="任意多边形 50"/>
          <p:cNvSpPr/>
          <p:nvPr/>
        </p:nvSpPr>
        <p:spPr>
          <a:xfrm>
            <a:off x="2" y="1576809"/>
            <a:ext cx="12192000" cy="5281192"/>
          </a:xfrm>
          <a:custGeom>
            <a:avLst/>
            <a:gdLst>
              <a:gd name="connsiteX0" fmla="*/ 6095999 w 12192000"/>
              <a:gd name="connsiteY0" fmla="*/ 0 h 5281192"/>
              <a:gd name="connsiteX1" fmla="*/ 12101908 w 12192000"/>
              <a:gd name="connsiteY1" fmla="*/ 1520753 h 5281192"/>
              <a:gd name="connsiteX2" fmla="*/ 12192000 w 12192000"/>
              <a:gd name="connsiteY2" fmla="*/ 1572555 h 5281192"/>
              <a:gd name="connsiteX3" fmla="*/ 12192000 w 12192000"/>
              <a:gd name="connsiteY3" fmla="*/ 5281192 h 5281192"/>
              <a:gd name="connsiteX4" fmla="*/ 0 w 12192000"/>
              <a:gd name="connsiteY4" fmla="*/ 5281192 h 5281192"/>
              <a:gd name="connsiteX5" fmla="*/ 0 w 12192000"/>
              <a:gd name="connsiteY5" fmla="*/ 1572555 h 5281192"/>
              <a:gd name="connsiteX6" fmla="*/ 90093 w 12192000"/>
              <a:gd name="connsiteY6" fmla="*/ 1520753 h 5281192"/>
              <a:gd name="connsiteX7" fmla="*/ 6095999 w 12192000"/>
              <a:gd name="connsiteY7" fmla="*/ 0 h 5281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281192">
                <a:moveTo>
                  <a:pt x="6095999" y="0"/>
                </a:moveTo>
                <a:cubicBezTo>
                  <a:pt x="8270621" y="0"/>
                  <a:pt x="10316572" y="550902"/>
                  <a:pt x="12101908" y="1520753"/>
                </a:cubicBezTo>
                <a:lnTo>
                  <a:pt x="12192000" y="1572555"/>
                </a:lnTo>
                <a:lnTo>
                  <a:pt x="12192000" y="5281192"/>
                </a:lnTo>
                <a:lnTo>
                  <a:pt x="0" y="5281192"/>
                </a:lnTo>
                <a:lnTo>
                  <a:pt x="0" y="1572555"/>
                </a:lnTo>
                <a:lnTo>
                  <a:pt x="90093" y="1520753"/>
                </a:lnTo>
                <a:cubicBezTo>
                  <a:pt x="1875428" y="550901"/>
                  <a:pt x="3921379" y="0"/>
                  <a:pt x="6095999" y="0"/>
                </a:cubicBezTo>
                <a:close/>
              </a:path>
            </a:pathLst>
          </a:custGeom>
          <a:blipFill dpi="0" rotWithShape="1">
            <a:blip r:embed="rId1">
              <a:extLst>
                <a:ext uri="{28A0092B-C50C-407E-A947-70E740481C1C}">
                  <a14:useLocalDpi xmlns:a14="http://schemas.microsoft.com/office/drawing/2010/main" val="0"/>
                </a:ext>
              </a:extLst>
            </a:blip>
            <a:srcRect/>
            <a:stretch>
              <a:fillRect t="-26471" b="-264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2" name="任意多边形 51"/>
          <p:cNvSpPr/>
          <p:nvPr/>
        </p:nvSpPr>
        <p:spPr>
          <a:xfrm>
            <a:off x="2" y="1576809"/>
            <a:ext cx="12192000" cy="5281192"/>
          </a:xfrm>
          <a:custGeom>
            <a:avLst/>
            <a:gdLst>
              <a:gd name="connsiteX0" fmla="*/ 6095999 w 12192000"/>
              <a:gd name="connsiteY0" fmla="*/ 0 h 5281192"/>
              <a:gd name="connsiteX1" fmla="*/ 12101908 w 12192000"/>
              <a:gd name="connsiteY1" fmla="*/ 1520753 h 5281192"/>
              <a:gd name="connsiteX2" fmla="*/ 12192000 w 12192000"/>
              <a:gd name="connsiteY2" fmla="*/ 1572555 h 5281192"/>
              <a:gd name="connsiteX3" fmla="*/ 12192000 w 12192000"/>
              <a:gd name="connsiteY3" fmla="*/ 5281192 h 5281192"/>
              <a:gd name="connsiteX4" fmla="*/ 0 w 12192000"/>
              <a:gd name="connsiteY4" fmla="*/ 5281192 h 5281192"/>
              <a:gd name="connsiteX5" fmla="*/ 0 w 12192000"/>
              <a:gd name="connsiteY5" fmla="*/ 1572555 h 5281192"/>
              <a:gd name="connsiteX6" fmla="*/ 90093 w 12192000"/>
              <a:gd name="connsiteY6" fmla="*/ 1520753 h 5281192"/>
              <a:gd name="connsiteX7" fmla="*/ 6095999 w 12192000"/>
              <a:gd name="connsiteY7" fmla="*/ 0 h 5281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281192">
                <a:moveTo>
                  <a:pt x="6095999" y="0"/>
                </a:moveTo>
                <a:cubicBezTo>
                  <a:pt x="8270621" y="0"/>
                  <a:pt x="10316572" y="550902"/>
                  <a:pt x="12101908" y="1520753"/>
                </a:cubicBezTo>
                <a:lnTo>
                  <a:pt x="12192000" y="1572555"/>
                </a:lnTo>
                <a:lnTo>
                  <a:pt x="12192000" y="5281192"/>
                </a:lnTo>
                <a:lnTo>
                  <a:pt x="0" y="5281192"/>
                </a:lnTo>
                <a:lnTo>
                  <a:pt x="0" y="1572555"/>
                </a:lnTo>
                <a:lnTo>
                  <a:pt x="90093" y="1520753"/>
                </a:lnTo>
                <a:cubicBezTo>
                  <a:pt x="1875428" y="550901"/>
                  <a:pt x="3921379" y="0"/>
                  <a:pt x="6095999" y="0"/>
                </a:cubicBezTo>
                <a:close/>
              </a:path>
            </a:pathLst>
          </a:custGeom>
          <a:solidFill>
            <a:schemeClr val="accent5">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3" name="弧形 52"/>
          <p:cNvSpPr/>
          <p:nvPr/>
        </p:nvSpPr>
        <p:spPr>
          <a:xfrm>
            <a:off x="-6881600" y="1382036"/>
            <a:ext cx="27000000" cy="27000000"/>
          </a:xfrm>
          <a:prstGeom prst="arc">
            <a:avLst>
              <a:gd name="adj1" fmla="val 14430038"/>
              <a:gd name="adj2" fmla="val 17670748"/>
            </a:avLst>
          </a:prstGeom>
          <a:ln w="127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4" name="椭圆 53"/>
          <p:cNvSpPr/>
          <p:nvPr/>
        </p:nvSpPr>
        <p:spPr>
          <a:xfrm>
            <a:off x="10769600" y="1944678"/>
            <a:ext cx="334218" cy="334218"/>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4838700" y="-341401"/>
            <a:ext cx="2514600" cy="2514600"/>
          </a:xfrm>
          <a:prstGeom prst="ellips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33"/>
          <p:cNvSpPr txBox="1"/>
          <p:nvPr/>
        </p:nvSpPr>
        <p:spPr>
          <a:xfrm>
            <a:off x="1422400" y="3323882"/>
            <a:ext cx="9347200" cy="1971502"/>
          </a:xfrm>
          <a:prstGeom prst="rect">
            <a:avLst/>
          </a:prstGeom>
          <a:noFill/>
        </p:spPr>
        <p:txBody>
          <a:bodyPr wrap="square" lIns="0" tIns="0" rIns="0" bIns="0" rtlCol="0">
            <a:spAutoFit/>
          </a:bodyPr>
          <a:lstStyle/>
          <a:p>
            <a:pPr algn="just">
              <a:lnSpc>
                <a:spcPct val="150000"/>
              </a:lnSpc>
            </a:pPr>
            <a:r>
              <a:rPr lang="zh-CN" altLang="en-US" sz="2200" dirty="0">
                <a:solidFill>
                  <a:schemeClr val="accent4"/>
                </a:solidFill>
                <a:latin typeface="微软雅黑" panose="020B0503020204020204" pitchFamily="34" charset="-122"/>
                <a:ea typeface="微软雅黑" panose="020B0503020204020204" pitchFamily="34" charset="-122"/>
              </a:rPr>
              <a:t>回首一年以来的各项工作，有得既有失。面对困难，我们竭尽全力确保各项工作顺利开展，并且深入学习集团公司文件精神，切实履行了人力资源所担负的职责；同时我还应努力学习专业知识，与时俱进，为</a:t>
            </a:r>
            <a:r>
              <a:rPr lang="en-US" altLang="zh-CN" sz="2200" dirty="0">
                <a:solidFill>
                  <a:schemeClr val="accent4"/>
                </a:solidFill>
                <a:latin typeface="微软雅黑" panose="020B0503020204020204" pitchFamily="34" charset="-122"/>
                <a:ea typeface="微软雅黑" panose="020B0503020204020204" pitchFamily="34" charset="-122"/>
              </a:rPr>
              <a:t>XXXX</a:t>
            </a:r>
            <a:r>
              <a:rPr lang="zh-CN" altLang="en-US" sz="2200" dirty="0">
                <a:solidFill>
                  <a:schemeClr val="accent4"/>
                </a:solidFill>
                <a:latin typeface="微软雅黑" panose="020B0503020204020204" pitchFamily="34" charset="-122"/>
                <a:ea typeface="微软雅黑" panose="020B0503020204020204" pitchFamily="34" charset="-122"/>
              </a:rPr>
              <a:t>的发展做出我们应有的贡献！</a:t>
            </a:r>
            <a:endParaRPr lang="en-US" altLang="zh-CN" sz="2200" dirty="0">
              <a:solidFill>
                <a:schemeClr val="accent4"/>
              </a:solidFill>
              <a:latin typeface="微软雅黑" panose="020B0503020204020204" pitchFamily="34" charset="-122"/>
              <a:ea typeface="微软雅黑" panose="020B0503020204020204" pitchFamily="34" charset="-122"/>
            </a:endParaRPr>
          </a:p>
        </p:txBody>
      </p:sp>
      <p:sp>
        <p:nvSpPr>
          <p:cNvPr id="42" name="矩形 41"/>
          <p:cNvSpPr/>
          <p:nvPr/>
        </p:nvSpPr>
        <p:spPr>
          <a:xfrm>
            <a:off x="4892041" y="550186"/>
            <a:ext cx="2499360" cy="922946"/>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4800" dirty="0">
                <a:solidFill>
                  <a:schemeClr val="tx1">
                    <a:lumMod val="75000"/>
                    <a:lumOff val="25000"/>
                  </a:schemeClr>
                </a:solidFill>
                <a:latin typeface="锐字工房巅峰黑简1.0" panose="02000500000000000000" pitchFamily="2" charset="-122"/>
                <a:ea typeface="锐字工房巅峰黑简1.0" panose="02000500000000000000" pitchFamily="2" charset="-122"/>
              </a:rPr>
              <a:t>结束语</a:t>
            </a:r>
            <a:endParaRPr lang="zh-CN" altLang="en-US" sz="4800" dirty="0">
              <a:solidFill>
                <a:schemeClr val="tx1">
                  <a:lumMod val="75000"/>
                  <a:lumOff val="25000"/>
                </a:schemeClr>
              </a:solidFill>
              <a:latin typeface="锐字工房巅峰黑简1.0" panose="02000500000000000000" pitchFamily="2" charset="-122"/>
              <a:ea typeface="锐字工房巅峰黑简1.0" panose="02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Tm="3000">
        <p14:flythrough dir="out"/>
      </p:transition>
    </mc:Choice>
    <mc:Fallback>
      <p:transition spd="slow" advTm="3000">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273173" y="0"/>
            <a:ext cx="5370793" cy="5370796"/>
          </a:xfrm>
          <a:custGeom>
            <a:avLst/>
            <a:gdLst>
              <a:gd name="connsiteX0" fmla="*/ 0 w 5152569"/>
              <a:gd name="connsiteY0" fmla="*/ 0 h 5152572"/>
              <a:gd name="connsiteX1" fmla="*/ 4967550 w 5152569"/>
              <a:gd name="connsiteY1" fmla="*/ 0 h 5152572"/>
              <a:gd name="connsiteX2" fmla="*/ 4974754 w 5152569"/>
              <a:gd name="connsiteY2" fmla="*/ 21291 h 5152572"/>
              <a:gd name="connsiteX3" fmla="*/ 5152569 w 5152569"/>
              <a:gd name="connsiteY3" fmla="*/ 1197429 h 5152572"/>
              <a:gd name="connsiteX4" fmla="*/ 1197428 w 5152569"/>
              <a:gd name="connsiteY4" fmla="*/ 5152572 h 5152572"/>
              <a:gd name="connsiteX5" fmla="*/ 21290 w 5152569"/>
              <a:gd name="connsiteY5" fmla="*/ 4974757 h 5152572"/>
              <a:gd name="connsiteX6" fmla="*/ 0 w 5152569"/>
              <a:gd name="connsiteY6" fmla="*/ 4967553 h 515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2569" h="5152572">
                <a:moveTo>
                  <a:pt x="0" y="0"/>
                </a:moveTo>
                <a:lnTo>
                  <a:pt x="4967550" y="0"/>
                </a:lnTo>
                <a:lnTo>
                  <a:pt x="4974754" y="21291"/>
                </a:lnTo>
                <a:cubicBezTo>
                  <a:pt x="5090315" y="392832"/>
                  <a:pt x="5152569" y="787861"/>
                  <a:pt x="5152569" y="1197429"/>
                </a:cubicBezTo>
                <a:cubicBezTo>
                  <a:pt x="5152569" y="3381794"/>
                  <a:pt x="3381792" y="5152572"/>
                  <a:pt x="1197428" y="5152572"/>
                </a:cubicBezTo>
                <a:cubicBezTo>
                  <a:pt x="787860" y="5152572"/>
                  <a:pt x="392832" y="5090318"/>
                  <a:pt x="21290" y="4974757"/>
                </a:cubicBezTo>
                <a:lnTo>
                  <a:pt x="0" y="4967553"/>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2" name="任意多边形 11"/>
          <p:cNvSpPr/>
          <p:nvPr/>
        </p:nvSpPr>
        <p:spPr>
          <a:xfrm>
            <a:off x="1" y="-1"/>
            <a:ext cx="5370794" cy="5370797"/>
          </a:xfrm>
          <a:custGeom>
            <a:avLst/>
            <a:gdLst>
              <a:gd name="connsiteX0" fmla="*/ 0 w 5152569"/>
              <a:gd name="connsiteY0" fmla="*/ 0 h 5152572"/>
              <a:gd name="connsiteX1" fmla="*/ 4967550 w 5152569"/>
              <a:gd name="connsiteY1" fmla="*/ 0 h 5152572"/>
              <a:gd name="connsiteX2" fmla="*/ 4974754 w 5152569"/>
              <a:gd name="connsiteY2" fmla="*/ 21291 h 5152572"/>
              <a:gd name="connsiteX3" fmla="*/ 5152569 w 5152569"/>
              <a:gd name="connsiteY3" fmla="*/ 1197429 h 5152572"/>
              <a:gd name="connsiteX4" fmla="*/ 1197428 w 5152569"/>
              <a:gd name="connsiteY4" fmla="*/ 5152572 h 5152572"/>
              <a:gd name="connsiteX5" fmla="*/ 21290 w 5152569"/>
              <a:gd name="connsiteY5" fmla="*/ 4974757 h 5152572"/>
              <a:gd name="connsiteX6" fmla="*/ 0 w 5152569"/>
              <a:gd name="connsiteY6" fmla="*/ 4967553 h 515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2569" h="5152572">
                <a:moveTo>
                  <a:pt x="0" y="0"/>
                </a:moveTo>
                <a:lnTo>
                  <a:pt x="4967550" y="0"/>
                </a:lnTo>
                <a:lnTo>
                  <a:pt x="4974754" y="21291"/>
                </a:lnTo>
                <a:cubicBezTo>
                  <a:pt x="5090315" y="392832"/>
                  <a:pt x="5152569" y="787861"/>
                  <a:pt x="5152569" y="1197429"/>
                </a:cubicBezTo>
                <a:cubicBezTo>
                  <a:pt x="5152569" y="3381794"/>
                  <a:pt x="3381792" y="5152572"/>
                  <a:pt x="1197428" y="5152572"/>
                </a:cubicBezTo>
                <a:cubicBezTo>
                  <a:pt x="787860" y="5152572"/>
                  <a:pt x="392832" y="5090318"/>
                  <a:pt x="21290" y="4974757"/>
                </a:cubicBezTo>
                <a:lnTo>
                  <a:pt x="0" y="4967553"/>
                </a:lnTo>
                <a:close/>
              </a:path>
            </a:pathLst>
          </a:custGeom>
          <a:blipFill dpi="0" rotWithShape="1">
            <a:blip r:embed="rId1">
              <a:extLst>
                <a:ext uri="{28A0092B-C50C-407E-A947-70E740481C1C}">
                  <a14:useLocalDpi xmlns:a14="http://schemas.microsoft.com/office/drawing/2010/main" val="0"/>
                </a:ext>
              </a:extLst>
            </a:blip>
            <a:srcRect/>
            <a:stretch>
              <a:fillRect l="-8854" t="-7478" r="-4728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9" name="任意多边形 18"/>
          <p:cNvSpPr/>
          <p:nvPr/>
        </p:nvSpPr>
        <p:spPr>
          <a:xfrm flipH="1" flipV="1">
            <a:off x="10925963" y="5640102"/>
            <a:ext cx="1266035" cy="1217897"/>
          </a:xfrm>
          <a:custGeom>
            <a:avLst/>
            <a:gdLst>
              <a:gd name="connsiteX0" fmla="*/ 67132 w 1001995"/>
              <a:gd name="connsiteY0" fmla="*/ 963896 h 963896"/>
              <a:gd name="connsiteX1" fmla="*/ 0 w 1001995"/>
              <a:gd name="connsiteY1" fmla="*/ 958817 h 963896"/>
              <a:gd name="connsiteX2" fmla="*/ 0 w 1001995"/>
              <a:gd name="connsiteY2" fmla="*/ 0 h 963896"/>
              <a:gd name="connsiteX3" fmla="*/ 999798 w 1001995"/>
              <a:gd name="connsiteY3" fmla="*/ 0 h 963896"/>
              <a:gd name="connsiteX4" fmla="*/ 1001995 w 1001995"/>
              <a:gd name="connsiteY4" fmla="*/ 29032 h 963896"/>
              <a:gd name="connsiteX5" fmla="*/ 67132 w 1001995"/>
              <a:gd name="connsiteY5" fmla="*/ 963896 h 96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995" h="963896">
                <a:moveTo>
                  <a:pt x="67132" y="963896"/>
                </a:moveTo>
                <a:lnTo>
                  <a:pt x="0" y="958817"/>
                </a:lnTo>
                <a:lnTo>
                  <a:pt x="0" y="0"/>
                </a:lnTo>
                <a:lnTo>
                  <a:pt x="999798" y="0"/>
                </a:lnTo>
                <a:lnTo>
                  <a:pt x="1001995" y="29032"/>
                </a:lnTo>
                <a:cubicBezTo>
                  <a:pt x="1001995" y="545343"/>
                  <a:pt x="583443" y="963896"/>
                  <a:pt x="67132" y="963896"/>
                </a:cubicBez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20" name="椭圆 19"/>
          <p:cNvSpPr/>
          <p:nvPr/>
        </p:nvSpPr>
        <p:spPr>
          <a:xfrm>
            <a:off x="10755865" y="5558254"/>
            <a:ext cx="340196" cy="340196"/>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弧形 21"/>
          <p:cNvSpPr/>
          <p:nvPr/>
        </p:nvSpPr>
        <p:spPr>
          <a:xfrm>
            <a:off x="-3629210" y="-3054227"/>
            <a:ext cx="9035927" cy="9035927"/>
          </a:xfrm>
          <a:prstGeom prst="arc">
            <a:avLst>
              <a:gd name="adj1" fmla="val 20441190"/>
              <a:gd name="adj2" fmla="val 6101913"/>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标题 1"/>
          <p:cNvSpPr>
            <a:spLocks noChangeArrowheads="1"/>
          </p:cNvSpPr>
          <p:nvPr/>
        </p:nvSpPr>
        <p:spPr bwMode="auto">
          <a:xfrm>
            <a:off x="6324579" y="2229181"/>
            <a:ext cx="360167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6600" dirty="0">
                <a:solidFill>
                  <a:schemeClr val="accent5"/>
                </a:solidFill>
                <a:latin typeface="锐字工房巅峰粗黑简1.0" panose="02000500000000000000" pitchFamily="2" charset="-122"/>
                <a:ea typeface="锐字工房巅峰粗黑简1.0" panose="02000500000000000000" pitchFamily="2" charset="-122"/>
                <a:sym typeface="微软雅黑" panose="020B0503020204020204" pitchFamily="34" charset="-122"/>
              </a:rPr>
              <a:t>汇报完毕 </a:t>
            </a:r>
            <a:endParaRPr lang="en-US" altLang="zh-CN" sz="6600" dirty="0">
              <a:solidFill>
                <a:schemeClr val="accent5"/>
              </a:solidFill>
              <a:latin typeface="锐字工房巅峰粗黑简1.0" panose="02000500000000000000" pitchFamily="2" charset="-122"/>
              <a:ea typeface="锐字工房巅峰粗黑简1.0" panose="02000500000000000000" pitchFamily="2" charset="-122"/>
              <a:sym typeface="微软雅黑" panose="020B0503020204020204" pitchFamily="34" charset="-122"/>
            </a:endParaRPr>
          </a:p>
          <a:p>
            <a:pPr algn="ctr" eaLnBrk="1" hangingPunct="1"/>
            <a:r>
              <a:rPr lang="zh-CN" altLang="en-US" sz="6600" dirty="0">
                <a:solidFill>
                  <a:schemeClr val="accent5"/>
                </a:solidFill>
                <a:latin typeface="锐字工房巅峰黑简1.0" panose="02000500000000000000" pitchFamily="2" charset="-122"/>
                <a:ea typeface="锐字工房巅峰黑简1.0" panose="02000500000000000000" pitchFamily="2" charset="-122"/>
                <a:sym typeface="微软雅黑" panose="020B0503020204020204" pitchFamily="34" charset="-122"/>
              </a:rPr>
              <a:t>感谢聆听</a:t>
            </a:r>
            <a:endParaRPr lang="zh-CN" altLang="en-US" sz="6600" dirty="0">
              <a:solidFill>
                <a:schemeClr val="accent5"/>
              </a:solidFill>
              <a:latin typeface="锐字工房巅峰黑简1.0" panose="02000500000000000000" pitchFamily="2" charset="-122"/>
              <a:ea typeface="锐字工房巅峰黑简1.0" panose="02000500000000000000" pitchFamily="2" charset="-122"/>
              <a:sym typeface="微软雅黑" panose="020B0503020204020204" pitchFamily="34" charset="-122"/>
            </a:endParaRPr>
          </a:p>
        </p:txBody>
      </p:sp>
      <p:sp>
        <p:nvSpPr>
          <p:cNvPr id="11" name="TextBox 7"/>
          <p:cNvSpPr>
            <a:spLocks noChangeArrowheads="1"/>
          </p:cNvSpPr>
          <p:nvPr/>
        </p:nvSpPr>
        <p:spPr bwMode="auto">
          <a:xfrm>
            <a:off x="6471820" y="4347144"/>
            <a:ext cx="3275861" cy="292139"/>
          </a:xfrm>
          <a:prstGeom prst="roundRect">
            <a:avLst>
              <a:gd name="adj" fmla="val 50000"/>
            </a:avLst>
          </a:prstGeom>
          <a:solidFill>
            <a:schemeClr val="accent5"/>
          </a:solidFill>
          <a:ln>
            <a:noFill/>
          </a:ln>
        </p:spPr>
        <p:txBody>
          <a:bodyPr wrap="square" lIns="0" tIns="0" rIns="0" bIns="0" anchor="ctr">
            <a:noAutofit/>
          </a:bodyPr>
          <a:lstStyle/>
          <a:p>
            <a:pPr algn="ctr" fontAlgn="auto">
              <a:spcBef>
                <a:spcPts val="0"/>
              </a:spcBef>
              <a:spcAft>
                <a:spcPts val="0"/>
              </a:spcAft>
              <a:defRPr/>
            </a:pPr>
            <a:r>
              <a:rPr lang="en-US" sz="1400" dirty="0" smtClean="0">
                <a:solidFill>
                  <a:schemeClr val="accent5">
                    <a:lumMod val="20000"/>
                    <a:lumOff val="80000"/>
                  </a:schemeClr>
                </a:solidFill>
                <a:latin typeface="微软雅黑" panose="020B0503020204020204" pitchFamily="34" charset="-122"/>
                <a:ea typeface="微软雅黑" panose="020B0503020204020204" pitchFamily="34" charset="-122"/>
                <a:sym typeface="微软雅黑" panose="020B0503020204020204" pitchFamily="34" charset="-122"/>
              </a:rPr>
              <a:t>XXXX</a:t>
            </a:r>
            <a:endParaRPr lang="en-US" sz="1400" dirty="0">
              <a:solidFill>
                <a:schemeClr val="accent5">
                  <a:lumMod val="20000"/>
                  <a:lumOff val="8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椭圆 13"/>
          <p:cNvSpPr/>
          <p:nvPr/>
        </p:nvSpPr>
        <p:spPr>
          <a:xfrm>
            <a:off x="4425447" y="2881331"/>
            <a:ext cx="1035554" cy="103555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Group 1"/>
          <p:cNvGrpSpPr/>
          <p:nvPr/>
        </p:nvGrpSpPr>
        <p:grpSpPr>
          <a:xfrm>
            <a:off x="4714807" y="3009468"/>
            <a:ext cx="513984" cy="703076"/>
            <a:chOff x="3595689" y="4262437"/>
            <a:chExt cx="642938" cy="879475"/>
          </a:xfrm>
          <a:solidFill>
            <a:schemeClr val="bg1"/>
          </a:solidFill>
        </p:grpSpPr>
        <p:sp>
          <p:nvSpPr>
            <p:cNvPr id="16" name="Freeform 1930"/>
            <p:cNvSpPr>
              <a:spLocks noEditPoints="1"/>
            </p:cNvSpPr>
            <p:nvPr/>
          </p:nvSpPr>
          <p:spPr bwMode="auto">
            <a:xfrm>
              <a:off x="3595689" y="4262437"/>
              <a:ext cx="642938" cy="879475"/>
            </a:xfrm>
            <a:custGeom>
              <a:avLst/>
              <a:gdLst>
                <a:gd name="T0" fmla="*/ 272 w 358"/>
                <a:gd name="T1" fmla="*/ 283 h 490"/>
                <a:gd name="T2" fmla="*/ 235 w 358"/>
                <a:gd name="T3" fmla="*/ 274 h 490"/>
                <a:gd name="T4" fmla="*/ 272 w 358"/>
                <a:gd name="T5" fmla="*/ 219 h 490"/>
                <a:gd name="T6" fmla="*/ 297 w 358"/>
                <a:gd name="T7" fmla="*/ 185 h 490"/>
                <a:gd name="T8" fmla="*/ 284 w 358"/>
                <a:gd name="T9" fmla="*/ 151 h 490"/>
                <a:gd name="T10" fmla="*/ 247 w 358"/>
                <a:gd name="T11" fmla="*/ 60 h 490"/>
                <a:gd name="T12" fmla="*/ 134 w 358"/>
                <a:gd name="T13" fmla="*/ 42 h 490"/>
                <a:gd name="T14" fmla="*/ 99 w 358"/>
                <a:gd name="T15" fmla="*/ 73 h 490"/>
                <a:gd name="T16" fmla="*/ 77 w 358"/>
                <a:gd name="T17" fmla="*/ 150 h 490"/>
                <a:gd name="T18" fmla="*/ 62 w 358"/>
                <a:gd name="T19" fmla="*/ 185 h 490"/>
                <a:gd name="T20" fmla="*/ 88 w 358"/>
                <a:gd name="T21" fmla="*/ 220 h 490"/>
                <a:gd name="T22" fmla="*/ 125 w 358"/>
                <a:gd name="T23" fmla="*/ 273 h 490"/>
                <a:gd name="T24" fmla="*/ 87 w 358"/>
                <a:gd name="T25" fmla="*/ 283 h 490"/>
                <a:gd name="T26" fmla="*/ 0 w 358"/>
                <a:gd name="T27" fmla="*/ 394 h 490"/>
                <a:gd name="T28" fmla="*/ 0 w 358"/>
                <a:gd name="T29" fmla="*/ 456 h 490"/>
                <a:gd name="T30" fmla="*/ 33 w 358"/>
                <a:gd name="T31" fmla="*/ 490 h 490"/>
                <a:gd name="T32" fmla="*/ 327 w 358"/>
                <a:gd name="T33" fmla="*/ 490 h 490"/>
                <a:gd name="T34" fmla="*/ 358 w 358"/>
                <a:gd name="T35" fmla="*/ 456 h 490"/>
                <a:gd name="T36" fmla="*/ 358 w 358"/>
                <a:gd name="T37" fmla="*/ 394 h 490"/>
                <a:gd name="T38" fmla="*/ 272 w 358"/>
                <a:gd name="T39" fmla="*/ 283 h 490"/>
                <a:gd name="T40" fmla="*/ 97 w 358"/>
                <a:gd name="T41" fmla="*/ 161 h 490"/>
                <a:gd name="T42" fmla="*/ 97 w 358"/>
                <a:gd name="T43" fmla="*/ 142 h 490"/>
                <a:gd name="T44" fmla="*/ 223 w 358"/>
                <a:gd name="T45" fmla="*/ 95 h 490"/>
                <a:gd name="T46" fmla="*/ 263 w 358"/>
                <a:gd name="T47" fmla="*/ 177 h 490"/>
                <a:gd name="T48" fmla="*/ 180 w 358"/>
                <a:gd name="T49" fmla="*/ 276 h 490"/>
                <a:gd name="T50" fmla="*/ 97 w 358"/>
                <a:gd name="T51" fmla="*/ 161 h 490"/>
                <a:gd name="T52" fmla="*/ 338 w 358"/>
                <a:gd name="T53" fmla="*/ 456 h 490"/>
                <a:gd name="T54" fmla="*/ 327 w 358"/>
                <a:gd name="T55" fmla="*/ 469 h 490"/>
                <a:gd name="T56" fmla="*/ 298 w 358"/>
                <a:gd name="T57" fmla="*/ 469 h 490"/>
                <a:gd name="T58" fmla="*/ 298 w 358"/>
                <a:gd name="T59" fmla="*/ 443 h 490"/>
                <a:gd name="T60" fmla="*/ 293 w 358"/>
                <a:gd name="T61" fmla="*/ 438 h 490"/>
                <a:gd name="T62" fmla="*/ 287 w 358"/>
                <a:gd name="T63" fmla="*/ 443 h 490"/>
                <a:gd name="T64" fmla="*/ 287 w 358"/>
                <a:gd name="T65" fmla="*/ 469 h 490"/>
                <a:gd name="T66" fmla="*/ 220 w 358"/>
                <a:gd name="T67" fmla="*/ 469 h 490"/>
                <a:gd name="T68" fmla="*/ 192 w 358"/>
                <a:gd name="T69" fmla="*/ 357 h 490"/>
                <a:gd name="T70" fmla="*/ 205 w 358"/>
                <a:gd name="T71" fmla="*/ 340 h 490"/>
                <a:gd name="T72" fmla="*/ 199 w 358"/>
                <a:gd name="T73" fmla="*/ 318 h 490"/>
                <a:gd name="T74" fmla="*/ 186 w 358"/>
                <a:gd name="T75" fmla="*/ 308 h 490"/>
                <a:gd name="T76" fmla="*/ 174 w 358"/>
                <a:gd name="T77" fmla="*/ 308 h 490"/>
                <a:gd name="T78" fmla="*/ 161 w 358"/>
                <a:gd name="T79" fmla="*/ 318 h 490"/>
                <a:gd name="T80" fmla="*/ 155 w 358"/>
                <a:gd name="T81" fmla="*/ 340 h 490"/>
                <a:gd name="T82" fmla="*/ 168 w 358"/>
                <a:gd name="T83" fmla="*/ 357 h 490"/>
                <a:gd name="T84" fmla="*/ 140 w 358"/>
                <a:gd name="T85" fmla="*/ 469 h 490"/>
                <a:gd name="T86" fmla="*/ 71 w 358"/>
                <a:gd name="T87" fmla="*/ 469 h 490"/>
                <a:gd name="T88" fmla="*/ 71 w 358"/>
                <a:gd name="T89" fmla="*/ 443 h 490"/>
                <a:gd name="T90" fmla="*/ 66 w 358"/>
                <a:gd name="T91" fmla="*/ 438 h 490"/>
                <a:gd name="T92" fmla="*/ 61 w 358"/>
                <a:gd name="T93" fmla="*/ 443 h 490"/>
                <a:gd name="T94" fmla="*/ 61 w 358"/>
                <a:gd name="T95" fmla="*/ 469 h 490"/>
                <a:gd name="T96" fmla="*/ 33 w 358"/>
                <a:gd name="T97" fmla="*/ 469 h 490"/>
                <a:gd name="T98" fmla="*/ 21 w 358"/>
                <a:gd name="T99" fmla="*/ 456 h 490"/>
                <a:gd name="T100" fmla="*/ 21 w 358"/>
                <a:gd name="T101" fmla="*/ 394 h 490"/>
                <a:gd name="T102" fmla="*/ 92 w 358"/>
                <a:gd name="T103" fmla="*/ 302 h 490"/>
                <a:gd name="T104" fmla="*/ 147 w 358"/>
                <a:gd name="T105" fmla="*/ 288 h 490"/>
                <a:gd name="T106" fmla="*/ 180 w 358"/>
                <a:gd name="T107" fmla="*/ 296 h 490"/>
                <a:gd name="T108" fmla="*/ 213 w 358"/>
                <a:gd name="T109" fmla="*/ 288 h 490"/>
                <a:gd name="T110" fmla="*/ 267 w 358"/>
                <a:gd name="T111" fmla="*/ 302 h 490"/>
                <a:gd name="T112" fmla="*/ 338 w 358"/>
                <a:gd name="T113" fmla="*/ 394 h 490"/>
                <a:gd name="T114" fmla="*/ 338 w 358"/>
                <a:gd name="T115" fmla="*/ 456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8" h="490">
                  <a:moveTo>
                    <a:pt x="272" y="283"/>
                  </a:moveTo>
                  <a:cubicBezTo>
                    <a:pt x="235" y="274"/>
                    <a:pt x="235" y="274"/>
                    <a:pt x="235" y="274"/>
                  </a:cubicBezTo>
                  <a:cubicBezTo>
                    <a:pt x="250" y="260"/>
                    <a:pt x="263" y="240"/>
                    <a:pt x="272" y="219"/>
                  </a:cubicBezTo>
                  <a:cubicBezTo>
                    <a:pt x="284" y="217"/>
                    <a:pt x="295" y="207"/>
                    <a:pt x="297" y="185"/>
                  </a:cubicBezTo>
                  <a:cubicBezTo>
                    <a:pt x="298" y="164"/>
                    <a:pt x="292" y="155"/>
                    <a:pt x="284" y="151"/>
                  </a:cubicBezTo>
                  <a:cubicBezTo>
                    <a:pt x="284" y="148"/>
                    <a:pt x="297" y="78"/>
                    <a:pt x="247" y="60"/>
                  </a:cubicBezTo>
                  <a:cubicBezTo>
                    <a:pt x="242" y="52"/>
                    <a:pt x="204" y="0"/>
                    <a:pt x="134" y="42"/>
                  </a:cubicBezTo>
                  <a:cubicBezTo>
                    <a:pt x="124" y="48"/>
                    <a:pt x="108" y="60"/>
                    <a:pt x="99" y="73"/>
                  </a:cubicBezTo>
                  <a:cubicBezTo>
                    <a:pt x="87" y="88"/>
                    <a:pt x="78" y="113"/>
                    <a:pt x="77" y="150"/>
                  </a:cubicBezTo>
                  <a:cubicBezTo>
                    <a:pt x="68" y="153"/>
                    <a:pt x="61" y="163"/>
                    <a:pt x="62" y="185"/>
                  </a:cubicBezTo>
                  <a:cubicBezTo>
                    <a:pt x="64" y="207"/>
                    <a:pt x="76" y="217"/>
                    <a:pt x="88" y="220"/>
                  </a:cubicBezTo>
                  <a:cubicBezTo>
                    <a:pt x="97" y="241"/>
                    <a:pt x="109" y="260"/>
                    <a:pt x="125" y="273"/>
                  </a:cubicBezTo>
                  <a:cubicBezTo>
                    <a:pt x="87" y="283"/>
                    <a:pt x="87" y="283"/>
                    <a:pt x="87" y="283"/>
                  </a:cubicBezTo>
                  <a:cubicBezTo>
                    <a:pt x="36" y="296"/>
                    <a:pt x="0" y="341"/>
                    <a:pt x="0" y="394"/>
                  </a:cubicBezTo>
                  <a:cubicBezTo>
                    <a:pt x="0" y="456"/>
                    <a:pt x="0" y="456"/>
                    <a:pt x="0" y="456"/>
                  </a:cubicBezTo>
                  <a:cubicBezTo>
                    <a:pt x="0" y="474"/>
                    <a:pt x="15" y="490"/>
                    <a:pt x="33" y="490"/>
                  </a:cubicBezTo>
                  <a:cubicBezTo>
                    <a:pt x="327" y="490"/>
                    <a:pt x="327" y="490"/>
                    <a:pt x="327" y="490"/>
                  </a:cubicBezTo>
                  <a:cubicBezTo>
                    <a:pt x="345" y="490"/>
                    <a:pt x="358" y="474"/>
                    <a:pt x="358" y="456"/>
                  </a:cubicBezTo>
                  <a:cubicBezTo>
                    <a:pt x="358" y="394"/>
                    <a:pt x="358" y="394"/>
                    <a:pt x="358" y="394"/>
                  </a:cubicBezTo>
                  <a:cubicBezTo>
                    <a:pt x="358" y="341"/>
                    <a:pt x="323" y="296"/>
                    <a:pt x="272" y="283"/>
                  </a:cubicBezTo>
                  <a:moveTo>
                    <a:pt x="97" y="161"/>
                  </a:moveTo>
                  <a:cubicBezTo>
                    <a:pt x="97" y="154"/>
                    <a:pt x="97" y="148"/>
                    <a:pt x="97" y="142"/>
                  </a:cubicBezTo>
                  <a:cubicBezTo>
                    <a:pt x="163" y="144"/>
                    <a:pt x="201" y="118"/>
                    <a:pt x="223" y="95"/>
                  </a:cubicBezTo>
                  <a:cubicBezTo>
                    <a:pt x="250" y="122"/>
                    <a:pt x="260" y="159"/>
                    <a:pt x="263" y="177"/>
                  </a:cubicBezTo>
                  <a:cubicBezTo>
                    <a:pt x="257" y="225"/>
                    <a:pt x="222" y="276"/>
                    <a:pt x="180" y="276"/>
                  </a:cubicBezTo>
                  <a:cubicBezTo>
                    <a:pt x="134" y="276"/>
                    <a:pt x="97" y="213"/>
                    <a:pt x="97" y="161"/>
                  </a:cubicBezTo>
                  <a:moveTo>
                    <a:pt x="338" y="456"/>
                  </a:moveTo>
                  <a:cubicBezTo>
                    <a:pt x="338" y="463"/>
                    <a:pt x="334" y="469"/>
                    <a:pt x="327" y="469"/>
                  </a:cubicBezTo>
                  <a:cubicBezTo>
                    <a:pt x="298" y="469"/>
                    <a:pt x="298" y="469"/>
                    <a:pt x="298" y="469"/>
                  </a:cubicBezTo>
                  <a:cubicBezTo>
                    <a:pt x="298" y="443"/>
                    <a:pt x="298" y="443"/>
                    <a:pt x="298" y="443"/>
                  </a:cubicBezTo>
                  <a:cubicBezTo>
                    <a:pt x="298" y="440"/>
                    <a:pt x="295" y="438"/>
                    <a:pt x="293" y="438"/>
                  </a:cubicBezTo>
                  <a:cubicBezTo>
                    <a:pt x="290" y="438"/>
                    <a:pt x="287" y="440"/>
                    <a:pt x="287" y="443"/>
                  </a:cubicBezTo>
                  <a:cubicBezTo>
                    <a:pt x="287" y="469"/>
                    <a:pt x="287" y="469"/>
                    <a:pt x="287" y="469"/>
                  </a:cubicBezTo>
                  <a:cubicBezTo>
                    <a:pt x="220" y="469"/>
                    <a:pt x="220" y="469"/>
                    <a:pt x="220" y="469"/>
                  </a:cubicBezTo>
                  <a:cubicBezTo>
                    <a:pt x="192" y="357"/>
                    <a:pt x="192" y="357"/>
                    <a:pt x="192" y="357"/>
                  </a:cubicBezTo>
                  <a:cubicBezTo>
                    <a:pt x="200" y="356"/>
                    <a:pt x="207" y="349"/>
                    <a:pt x="205" y="340"/>
                  </a:cubicBezTo>
                  <a:cubicBezTo>
                    <a:pt x="199" y="318"/>
                    <a:pt x="199" y="318"/>
                    <a:pt x="199" y="318"/>
                  </a:cubicBezTo>
                  <a:cubicBezTo>
                    <a:pt x="198" y="312"/>
                    <a:pt x="192" y="308"/>
                    <a:pt x="186" y="308"/>
                  </a:cubicBezTo>
                  <a:cubicBezTo>
                    <a:pt x="174" y="308"/>
                    <a:pt x="174" y="308"/>
                    <a:pt x="174" y="308"/>
                  </a:cubicBezTo>
                  <a:cubicBezTo>
                    <a:pt x="167" y="308"/>
                    <a:pt x="162" y="312"/>
                    <a:pt x="161" y="318"/>
                  </a:cubicBezTo>
                  <a:cubicBezTo>
                    <a:pt x="155" y="340"/>
                    <a:pt x="155" y="340"/>
                    <a:pt x="155" y="340"/>
                  </a:cubicBezTo>
                  <a:cubicBezTo>
                    <a:pt x="153" y="349"/>
                    <a:pt x="159" y="356"/>
                    <a:pt x="168" y="357"/>
                  </a:cubicBezTo>
                  <a:cubicBezTo>
                    <a:pt x="140" y="469"/>
                    <a:pt x="140" y="469"/>
                    <a:pt x="140" y="469"/>
                  </a:cubicBezTo>
                  <a:cubicBezTo>
                    <a:pt x="71" y="469"/>
                    <a:pt x="71" y="469"/>
                    <a:pt x="71" y="469"/>
                  </a:cubicBezTo>
                  <a:cubicBezTo>
                    <a:pt x="71" y="443"/>
                    <a:pt x="71" y="443"/>
                    <a:pt x="71" y="443"/>
                  </a:cubicBezTo>
                  <a:cubicBezTo>
                    <a:pt x="71" y="440"/>
                    <a:pt x="69" y="438"/>
                    <a:pt x="66" y="438"/>
                  </a:cubicBezTo>
                  <a:cubicBezTo>
                    <a:pt x="63" y="438"/>
                    <a:pt x="61" y="440"/>
                    <a:pt x="61" y="443"/>
                  </a:cubicBezTo>
                  <a:cubicBezTo>
                    <a:pt x="61" y="469"/>
                    <a:pt x="61" y="469"/>
                    <a:pt x="61" y="469"/>
                  </a:cubicBezTo>
                  <a:cubicBezTo>
                    <a:pt x="33" y="469"/>
                    <a:pt x="33" y="469"/>
                    <a:pt x="33" y="469"/>
                  </a:cubicBezTo>
                  <a:cubicBezTo>
                    <a:pt x="26" y="469"/>
                    <a:pt x="21" y="463"/>
                    <a:pt x="21" y="456"/>
                  </a:cubicBezTo>
                  <a:cubicBezTo>
                    <a:pt x="21" y="394"/>
                    <a:pt x="21" y="394"/>
                    <a:pt x="21" y="394"/>
                  </a:cubicBezTo>
                  <a:cubicBezTo>
                    <a:pt x="21" y="350"/>
                    <a:pt x="50" y="313"/>
                    <a:pt x="92" y="302"/>
                  </a:cubicBezTo>
                  <a:cubicBezTo>
                    <a:pt x="147" y="288"/>
                    <a:pt x="147" y="288"/>
                    <a:pt x="147" y="288"/>
                  </a:cubicBezTo>
                  <a:cubicBezTo>
                    <a:pt x="157" y="293"/>
                    <a:pt x="169" y="296"/>
                    <a:pt x="180" y="296"/>
                  </a:cubicBezTo>
                  <a:cubicBezTo>
                    <a:pt x="192" y="296"/>
                    <a:pt x="203" y="293"/>
                    <a:pt x="213" y="288"/>
                  </a:cubicBezTo>
                  <a:cubicBezTo>
                    <a:pt x="267" y="302"/>
                    <a:pt x="267" y="302"/>
                    <a:pt x="267" y="302"/>
                  </a:cubicBezTo>
                  <a:cubicBezTo>
                    <a:pt x="309" y="313"/>
                    <a:pt x="338" y="350"/>
                    <a:pt x="338" y="394"/>
                  </a:cubicBezTo>
                  <a:lnTo>
                    <a:pt x="338" y="4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17" name="Freeform 1931"/>
            <p:cNvSpPr/>
            <p:nvPr/>
          </p:nvSpPr>
          <p:spPr bwMode="auto">
            <a:xfrm>
              <a:off x="3711576" y="4954587"/>
              <a:ext cx="95250" cy="53975"/>
            </a:xfrm>
            <a:custGeom>
              <a:avLst/>
              <a:gdLst>
                <a:gd name="T0" fmla="*/ 36 w 53"/>
                <a:gd name="T1" fmla="*/ 6 h 30"/>
                <a:gd name="T2" fmla="*/ 17 w 53"/>
                <a:gd name="T3" fmla="*/ 6 h 30"/>
                <a:gd name="T4" fmla="*/ 4 w 53"/>
                <a:gd name="T5" fmla="*/ 20 h 30"/>
                <a:gd name="T6" fmla="*/ 8 w 53"/>
                <a:gd name="T7" fmla="*/ 30 h 30"/>
                <a:gd name="T8" fmla="*/ 46 w 53"/>
                <a:gd name="T9" fmla="*/ 30 h 30"/>
                <a:gd name="T10" fmla="*/ 50 w 53"/>
                <a:gd name="T11" fmla="*/ 20 h 30"/>
                <a:gd name="T12" fmla="*/ 36 w 53"/>
                <a:gd name="T13" fmla="*/ 6 h 30"/>
              </a:gdLst>
              <a:ahLst/>
              <a:cxnLst>
                <a:cxn ang="0">
                  <a:pos x="T0" y="T1"/>
                </a:cxn>
                <a:cxn ang="0">
                  <a:pos x="T2" y="T3"/>
                </a:cxn>
                <a:cxn ang="0">
                  <a:pos x="T4" y="T5"/>
                </a:cxn>
                <a:cxn ang="0">
                  <a:pos x="T6" y="T7"/>
                </a:cxn>
                <a:cxn ang="0">
                  <a:pos x="T8" y="T9"/>
                </a:cxn>
                <a:cxn ang="0">
                  <a:pos x="T10" y="T11"/>
                </a:cxn>
                <a:cxn ang="0">
                  <a:pos x="T12" y="T13"/>
                </a:cxn>
              </a:cxnLst>
              <a:rect l="0" t="0" r="r" b="b"/>
              <a:pathLst>
                <a:path w="53" h="30">
                  <a:moveTo>
                    <a:pt x="36" y="6"/>
                  </a:moveTo>
                  <a:cubicBezTo>
                    <a:pt x="31" y="0"/>
                    <a:pt x="22" y="0"/>
                    <a:pt x="17" y="6"/>
                  </a:cubicBezTo>
                  <a:cubicBezTo>
                    <a:pt x="4" y="20"/>
                    <a:pt x="4" y="20"/>
                    <a:pt x="4" y="20"/>
                  </a:cubicBezTo>
                  <a:cubicBezTo>
                    <a:pt x="0" y="24"/>
                    <a:pt x="3" y="30"/>
                    <a:pt x="8" y="30"/>
                  </a:cubicBezTo>
                  <a:cubicBezTo>
                    <a:pt x="46" y="30"/>
                    <a:pt x="46" y="30"/>
                    <a:pt x="46" y="30"/>
                  </a:cubicBezTo>
                  <a:cubicBezTo>
                    <a:pt x="51" y="30"/>
                    <a:pt x="53" y="24"/>
                    <a:pt x="50" y="20"/>
                  </a:cubicBezTo>
                  <a:lnTo>
                    <a:pt x="36"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18" name="Freeform 1932"/>
            <p:cNvSpPr>
              <a:spLocks noEditPoints="1"/>
            </p:cNvSpPr>
            <p:nvPr/>
          </p:nvSpPr>
          <p:spPr bwMode="auto">
            <a:xfrm>
              <a:off x="3802064" y="4556125"/>
              <a:ext cx="231775" cy="88900"/>
            </a:xfrm>
            <a:custGeom>
              <a:avLst/>
              <a:gdLst>
                <a:gd name="T0" fmla="*/ 60 w 129"/>
                <a:gd name="T1" fmla="*/ 23 h 49"/>
                <a:gd name="T2" fmla="*/ 70 w 129"/>
                <a:gd name="T3" fmla="*/ 23 h 49"/>
                <a:gd name="T4" fmla="*/ 99 w 129"/>
                <a:gd name="T5" fmla="*/ 49 h 49"/>
                <a:gd name="T6" fmla="*/ 129 w 129"/>
                <a:gd name="T7" fmla="*/ 19 h 49"/>
                <a:gd name="T8" fmla="*/ 99 w 129"/>
                <a:gd name="T9" fmla="*/ 0 h 49"/>
                <a:gd name="T10" fmla="*/ 70 w 129"/>
                <a:gd name="T11" fmla="*/ 13 h 49"/>
                <a:gd name="T12" fmla="*/ 59 w 129"/>
                <a:gd name="T13" fmla="*/ 13 h 49"/>
                <a:gd name="T14" fmla="*/ 30 w 129"/>
                <a:gd name="T15" fmla="*/ 0 h 49"/>
                <a:gd name="T16" fmla="*/ 0 w 129"/>
                <a:gd name="T17" fmla="*/ 19 h 49"/>
                <a:gd name="T18" fmla="*/ 30 w 129"/>
                <a:gd name="T19" fmla="*/ 49 h 49"/>
                <a:gd name="T20" fmla="*/ 60 w 129"/>
                <a:gd name="T21" fmla="*/ 23 h 49"/>
                <a:gd name="T22" fmla="*/ 99 w 129"/>
                <a:gd name="T23" fmla="*/ 10 h 49"/>
                <a:gd name="T24" fmla="*/ 119 w 129"/>
                <a:gd name="T25" fmla="*/ 19 h 49"/>
                <a:gd name="T26" fmla="*/ 99 w 129"/>
                <a:gd name="T27" fmla="*/ 39 h 49"/>
                <a:gd name="T28" fmla="*/ 79 w 129"/>
                <a:gd name="T29" fmla="*/ 19 h 49"/>
                <a:gd name="T30" fmla="*/ 99 w 129"/>
                <a:gd name="T31" fmla="*/ 10 h 49"/>
                <a:gd name="T32" fmla="*/ 10 w 129"/>
                <a:gd name="T33" fmla="*/ 19 h 49"/>
                <a:gd name="T34" fmla="*/ 30 w 129"/>
                <a:gd name="T35" fmla="*/ 10 h 49"/>
                <a:gd name="T36" fmla="*/ 50 w 129"/>
                <a:gd name="T37" fmla="*/ 19 h 49"/>
                <a:gd name="T38" fmla="*/ 30 w 129"/>
                <a:gd name="T39" fmla="*/ 39 h 49"/>
                <a:gd name="T40" fmla="*/ 10 w 129"/>
                <a:gd name="T41"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9" h="49">
                  <a:moveTo>
                    <a:pt x="60" y="23"/>
                  </a:moveTo>
                  <a:cubicBezTo>
                    <a:pt x="70" y="23"/>
                    <a:pt x="70" y="23"/>
                    <a:pt x="70" y="23"/>
                  </a:cubicBezTo>
                  <a:cubicBezTo>
                    <a:pt x="71" y="38"/>
                    <a:pt x="84" y="49"/>
                    <a:pt x="99" y="49"/>
                  </a:cubicBezTo>
                  <a:cubicBezTo>
                    <a:pt x="116" y="49"/>
                    <a:pt x="129" y="36"/>
                    <a:pt x="129" y="19"/>
                  </a:cubicBezTo>
                  <a:cubicBezTo>
                    <a:pt x="129" y="0"/>
                    <a:pt x="112" y="0"/>
                    <a:pt x="99" y="0"/>
                  </a:cubicBezTo>
                  <a:cubicBezTo>
                    <a:pt x="88" y="0"/>
                    <a:pt x="74" y="0"/>
                    <a:pt x="70" y="13"/>
                  </a:cubicBezTo>
                  <a:cubicBezTo>
                    <a:pt x="59" y="13"/>
                    <a:pt x="59" y="13"/>
                    <a:pt x="59" y="13"/>
                  </a:cubicBezTo>
                  <a:cubicBezTo>
                    <a:pt x="55" y="0"/>
                    <a:pt x="41" y="0"/>
                    <a:pt x="30" y="0"/>
                  </a:cubicBezTo>
                  <a:cubicBezTo>
                    <a:pt x="17" y="0"/>
                    <a:pt x="0" y="0"/>
                    <a:pt x="0" y="19"/>
                  </a:cubicBezTo>
                  <a:cubicBezTo>
                    <a:pt x="0" y="36"/>
                    <a:pt x="14" y="49"/>
                    <a:pt x="30" y="49"/>
                  </a:cubicBezTo>
                  <a:cubicBezTo>
                    <a:pt x="45" y="49"/>
                    <a:pt x="58" y="38"/>
                    <a:pt x="60" y="23"/>
                  </a:cubicBezTo>
                  <a:moveTo>
                    <a:pt x="99" y="10"/>
                  </a:moveTo>
                  <a:cubicBezTo>
                    <a:pt x="116" y="10"/>
                    <a:pt x="119" y="12"/>
                    <a:pt x="119" y="19"/>
                  </a:cubicBezTo>
                  <a:cubicBezTo>
                    <a:pt x="119" y="30"/>
                    <a:pt x="110" y="39"/>
                    <a:pt x="99" y="39"/>
                  </a:cubicBezTo>
                  <a:cubicBezTo>
                    <a:pt x="88" y="39"/>
                    <a:pt x="79" y="30"/>
                    <a:pt x="79" y="19"/>
                  </a:cubicBezTo>
                  <a:cubicBezTo>
                    <a:pt x="79" y="12"/>
                    <a:pt x="83" y="10"/>
                    <a:pt x="99" y="10"/>
                  </a:cubicBezTo>
                  <a:moveTo>
                    <a:pt x="10" y="19"/>
                  </a:moveTo>
                  <a:cubicBezTo>
                    <a:pt x="10" y="12"/>
                    <a:pt x="13" y="10"/>
                    <a:pt x="30" y="10"/>
                  </a:cubicBezTo>
                  <a:cubicBezTo>
                    <a:pt x="46" y="10"/>
                    <a:pt x="50" y="12"/>
                    <a:pt x="50" y="19"/>
                  </a:cubicBezTo>
                  <a:cubicBezTo>
                    <a:pt x="50" y="30"/>
                    <a:pt x="41" y="39"/>
                    <a:pt x="30" y="39"/>
                  </a:cubicBezTo>
                  <a:cubicBezTo>
                    <a:pt x="19" y="39"/>
                    <a:pt x="10" y="30"/>
                    <a:pt x="10" y="1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sp>
        <p:nvSpPr>
          <p:cNvPr id="13" name="椭圆 12"/>
          <p:cNvSpPr/>
          <p:nvPr/>
        </p:nvSpPr>
        <p:spPr>
          <a:xfrm>
            <a:off x="2400952" y="5606384"/>
            <a:ext cx="201896" cy="2018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4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1000"/>
                                        <p:tgtEl>
                                          <p:spTgt spid="9"/>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up)">
                                      <p:cBhvr>
                                        <p:cTn id="11" dur="1000"/>
                                        <p:tgtEl>
                                          <p:spTgt spid="22"/>
                                        </p:tgtEl>
                                      </p:cBhvr>
                                    </p:animEffect>
                                  </p:childTnLst>
                                </p:cTn>
                              </p:par>
                            </p:childTnLst>
                          </p:cTn>
                        </p:par>
                        <p:par>
                          <p:cTn id="12" fill="hold">
                            <p:stCondLst>
                              <p:cond delay="2000"/>
                            </p:stCondLst>
                            <p:childTnLst>
                              <p:par>
                                <p:cTn id="13" presetID="53" presetClass="entr" presetSubtype="16"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childTnLst>
                          </p:cTn>
                        </p:par>
                        <p:par>
                          <p:cTn id="18" fill="hold">
                            <p:stCondLst>
                              <p:cond delay="2500"/>
                            </p:stCondLst>
                            <p:childTnLst>
                              <p:par>
                                <p:cTn id="19" presetID="53" presetClass="entr" presetSubtype="1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par>
                                <p:cTn id="29" presetID="2" presetClass="entr" presetSubtype="2" fill="hold" grpId="0" nodeType="withEffect">
                                  <p:stCondLst>
                                    <p:cond delay="380"/>
                                  </p:stCondLst>
                                  <p:iterate type="lt">
                                    <p:tmPct val="10000"/>
                                  </p:iterate>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800" fill="hold"/>
                                        <p:tgtEl>
                                          <p:spTgt spid="10"/>
                                        </p:tgtEl>
                                        <p:attrNameLst>
                                          <p:attrName>ppt_x</p:attrName>
                                        </p:attrNameLst>
                                      </p:cBhvr>
                                      <p:tavLst>
                                        <p:tav tm="0">
                                          <p:val>
                                            <p:strVal val="1+#ppt_w/2"/>
                                          </p:val>
                                        </p:tav>
                                        <p:tav tm="100000">
                                          <p:val>
                                            <p:strVal val="#ppt_x"/>
                                          </p:val>
                                        </p:tav>
                                      </p:tavLst>
                                    </p:anim>
                                    <p:anim calcmode="lin" valueType="num">
                                      <p:cBhvr additive="base">
                                        <p:cTn id="32" dur="800" fill="hold"/>
                                        <p:tgtEl>
                                          <p:spTgt spid="10"/>
                                        </p:tgtEl>
                                        <p:attrNameLst>
                                          <p:attrName>ppt_y</p:attrName>
                                        </p:attrNameLst>
                                      </p:cBhvr>
                                      <p:tavLst>
                                        <p:tav tm="0">
                                          <p:val>
                                            <p:strVal val="#ppt_y"/>
                                          </p:val>
                                        </p:tav>
                                        <p:tav tm="100000">
                                          <p:val>
                                            <p:strVal val="#ppt_y"/>
                                          </p:val>
                                        </p:tav>
                                      </p:tavLst>
                                    </p:anim>
                                  </p:childTnLst>
                                </p:cTn>
                              </p:par>
                            </p:childTnLst>
                          </p:cTn>
                        </p:par>
                        <p:par>
                          <p:cTn id="33" fill="hold">
                            <p:stCondLst>
                              <p:cond delay="3320"/>
                            </p:stCondLst>
                            <p:childTnLst>
                              <p:par>
                                <p:cTn id="34" presetID="10" presetClass="entr" presetSubtype="0" fill="hold" grpId="0" nodeType="afterEffect">
                                  <p:stCondLst>
                                    <p:cond delay="0"/>
                                  </p:stCondLst>
                                  <p:iterate type="lt">
                                    <p:tmPct val="0"/>
                                  </p:iterate>
                                  <p:childTnLst>
                                    <p:set>
                                      <p:cBhvr>
                                        <p:cTn id="35" dur="1" fill="hold">
                                          <p:stCondLst>
                                            <p:cond delay="0"/>
                                          </p:stCondLst>
                                        </p:cTn>
                                        <p:tgtEl>
                                          <p:spTgt spid="11"/>
                                        </p:tgtEl>
                                        <p:attrNameLst>
                                          <p:attrName>style.visibility</p:attrName>
                                        </p:attrNameLst>
                                      </p:cBhvr>
                                      <p:to>
                                        <p:strVal val="visible"/>
                                      </p:to>
                                    </p:set>
                                    <p:animEffect transition="in" filter="fade">
                                      <p:cBhvr>
                                        <p:cTn id="36" dur="1200"/>
                                        <p:tgtEl>
                                          <p:spTgt spid="11"/>
                                        </p:tgtEl>
                                      </p:cBhvr>
                                    </p:animEffect>
                                  </p:childTnLst>
                                </p:cTn>
                              </p:par>
                            </p:childTnLst>
                          </p:cTn>
                        </p:par>
                        <p:par>
                          <p:cTn id="37" fill="hold">
                            <p:stCondLst>
                              <p:cond delay="4519"/>
                            </p:stCondLst>
                            <p:childTnLst>
                              <p:par>
                                <p:cTn id="38" presetID="26" presetClass="emph" presetSubtype="0" fill="hold" grpId="1" nodeType="afterEffect">
                                  <p:stCondLst>
                                    <p:cond delay="0"/>
                                  </p:stCondLst>
                                  <p:iterate type="lt">
                                    <p:tmPct val="10000"/>
                                  </p:iterate>
                                  <p:childTnLst>
                                    <p:animEffect transition="out" filter="fade">
                                      <p:cBhvr>
                                        <p:cTn id="39" dur="500" tmFilter="0, 0; .2, .5; .8, .5; 1, 0"/>
                                        <p:tgtEl>
                                          <p:spTgt spid="11"/>
                                        </p:tgtEl>
                                      </p:cBhvr>
                                    </p:animEffect>
                                    <p:animScale>
                                      <p:cBhvr>
                                        <p:cTn id="40" dur="250" autoRev="1" fill="hold"/>
                                        <p:tgtEl>
                                          <p:spTgt spid="11"/>
                                        </p:tgtEl>
                                      </p:cBhvr>
                                      <p:by x="105000" y="105000"/>
                                    </p:animScale>
                                  </p:childTnLst>
                                </p:cTn>
                              </p:par>
                            </p:childTnLst>
                          </p:cTn>
                        </p:par>
                        <p:par>
                          <p:cTn id="41" fill="hold">
                            <p:stCondLst>
                              <p:cond delay="5170"/>
                            </p:stCondLst>
                            <p:childTnLst>
                              <p:par>
                                <p:cTn id="42" presetID="35" presetClass="emph" presetSubtype="0" repeatCount="4000" fill="hold" grpId="0" nodeType="afterEffect">
                                  <p:stCondLst>
                                    <p:cond delay="0"/>
                                  </p:stCondLst>
                                  <p:childTnLst>
                                    <p:anim calcmode="discrete" valueType="str">
                                      <p:cBhvr>
                                        <p:cTn id="43" dur="150" fill="hold"/>
                                        <p:tgtEl>
                                          <p:spTgt spid="2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0" grpId="0" animBg="1"/>
      <p:bldP spid="22" grpId="0" animBg="1"/>
      <p:bldP spid="10" grpId="0"/>
      <p:bldP spid="11" grpId="0" animBg="1"/>
      <p:bldP spid="11" grpId="1" animBg="1"/>
      <p:bldP spid="14" grpId="0" animBg="1"/>
      <p:bldP spid="13" grpId="0" animBg="1"/>
    </p:bldLst>
  </p:timing>
</p:sld>
</file>

<file path=ppt/tags/tag1.xml><?xml version="1.0" encoding="utf-8"?>
<p:tagLst xmlns:p="http://schemas.openxmlformats.org/presentationml/2006/main">
  <p:tag name="ISPRING_RESOURCE_PATHS_HASH_PRESENTER" val="3213be1751a54a3b451fe5e1372d8344e6958279"/>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FFFFFF"/>
      </a:dk2>
      <a:lt2>
        <a:srgbClr val="FFFFFF"/>
      </a:lt2>
      <a:accent1>
        <a:srgbClr val="FFFFFF"/>
      </a:accent1>
      <a:accent2>
        <a:srgbClr val="FFFFFF"/>
      </a:accent2>
      <a:accent3>
        <a:srgbClr val="CC5640"/>
      </a:accent3>
      <a:accent4>
        <a:srgbClr val="F2F2F2"/>
      </a:accent4>
      <a:accent5>
        <a:srgbClr val="3F4453"/>
      </a:accent5>
      <a:accent6>
        <a:srgbClr val="FFFFFF"/>
      </a:accent6>
      <a:hlink>
        <a:srgbClr val="FFFFFF"/>
      </a:hlink>
      <a:folHlink>
        <a:srgbClr val="FFFFF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5403</Words>
  <Application>WPS 演示</Application>
  <PresentationFormat>宽屏</PresentationFormat>
  <Paragraphs>416</Paragraphs>
  <Slides>29</Slides>
  <Notes>29</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29</vt:i4>
      </vt:variant>
    </vt:vector>
  </HeadingPairs>
  <TitlesOfParts>
    <vt:vector size="49" baseType="lpstr">
      <vt:lpstr>Arial</vt:lpstr>
      <vt:lpstr>宋体</vt:lpstr>
      <vt:lpstr>Wingdings</vt:lpstr>
      <vt:lpstr>锐字工房巅峰黑简1.0</vt:lpstr>
      <vt:lpstr>黑体</vt:lpstr>
      <vt:lpstr>Calibri</vt:lpstr>
      <vt:lpstr>微软雅黑</vt:lpstr>
      <vt:lpstr>Bebas Neue Regular</vt:lpstr>
      <vt:lpstr>Bebas Neue Light</vt:lpstr>
      <vt:lpstr>微软雅黑 Light</vt:lpstr>
      <vt:lpstr>Bebas Neue Book</vt:lpstr>
      <vt:lpstr>Arial Unicode MS</vt:lpstr>
      <vt:lpstr>Calibri Light</vt:lpstr>
      <vt:lpstr>MS PGothic</vt:lpstr>
      <vt:lpstr>Bebas Neue Bold</vt:lpstr>
      <vt:lpstr>Lemon/Milk</vt:lpstr>
      <vt:lpstr>Lato Light</vt:lpstr>
      <vt:lpstr>Segoe Print</vt:lpstr>
      <vt:lpstr>锐字工房巅峰粗黑简1.0</vt:lpstr>
      <vt:lpstr>Office 主题</vt:lpstr>
      <vt:lpstr>PowerPoint 演示文稿</vt:lpstr>
      <vt:lpstr>PowerPoint 演示文稿</vt:lpstr>
      <vt:lpstr>PowerPoint 演示文稿</vt:lpstr>
      <vt:lpstr>PowerPoint 演示文稿</vt:lpstr>
      <vt:lpstr>人力资源基本情况</vt:lpstr>
      <vt:lpstr>人力资源基本情况</vt:lpstr>
      <vt:lpstr>拓宽渠道、招贤纳才，优化人员配置</vt:lpstr>
      <vt:lpstr>绩效考核与评估</vt:lpstr>
      <vt:lpstr>履行职责，落实员工培训目标</vt:lpstr>
      <vt:lpstr>履行职责，落实员工培训目标</vt:lpstr>
      <vt:lpstr>关于薪资的管理</vt:lpstr>
      <vt:lpstr>社保管理工作方面</vt:lpstr>
      <vt:lpstr>PowerPoint 演示文稿</vt:lpstr>
      <vt:lpstr>招聘方面的问题</vt:lpstr>
      <vt:lpstr>招聘方面的问题</vt:lpstr>
      <vt:lpstr>PowerPoint 演示文稿</vt:lpstr>
      <vt:lpstr>解决招聘问题的对策</vt:lpstr>
      <vt:lpstr>培训方面的问题</vt:lpstr>
      <vt:lpstr>行政管理上的不足</vt:lpstr>
      <vt:lpstr>行政管理中的对策</vt:lpstr>
      <vt:lpstr>PowerPoint 演示文稿</vt:lpstr>
      <vt:lpstr>招聘方面</vt:lpstr>
      <vt:lpstr>培训方面</vt:lpstr>
      <vt:lpstr>职业规划和员工成长方面</vt:lpstr>
      <vt:lpstr>PowerPoint 演示文稿</vt:lpstr>
      <vt:lpstr>加强团队建设与日常管理</vt:lpstr>
      <vt:lpstr>其它具体工作</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cp:lastModifiedBy>拉普耶鲁</cp:lastModifiedBy>
  <cp:revision>319</cp:revision>
  <dcterms:created xsi:type="dcterms:W3CDTF">2016-10-10T14:13:00Z</dcterms:created>
  <dcterms:modified xsi:type="dcterms:W3CDTF">2020-09-08T08:36:32Z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