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86" r:id="rId4"/>
    <p:sldId id="263" r:id="rId5"/>
    <p:sldId id="264" r:id="rId6"/>
    <p:sldId id="265" r:id="rId7"/>
    <p:sldId id="266" r:id="rId8"/>
    <p:sldId id="287" r:id="rId9"/>
    <p:sldId id="267" r:id="rId10"/>
    <p:sldId id="268" r:id="rId11"/>
    <p:sldId id="269" r:id="rId12"/>
    <p:sldId id="270" r:id="rId13"/>
    <p:sldId id="288" r:id="rId14"/>
    <p:sldId id="271" r:id="rId15"/>
    <p:sldId id="272" r:id="rId16"/>
    <p:sldId id="273" r:id="rId17"/>
    <p:sldId id="274" r:id="rId18"/>
    <p:sldId id="289" r:id="rId19"/>
    <p:sldId id="275" r:id="rId20"/>
    <p:sldId id="276" r:id="rId21"/>
    <p:sldId id="277" r:id="rId22"/>
    <p:sldId id="278" r:id="rId23"/>
    <p:sldId id="279" r:id="rId24"/>
    <p:sldId id="290" r:id="rId25"/>
  </p:sldIdLst>
  <p:sldSz cx="9144000" cy="5143500" type="screen16x9"/>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603D"/>
    <a:srgbClr val="2C5B89"/>
    <a:srgbClr val="9A4A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47" autoAdjust="0"/>
    <p:restoredTop sz="94660"/>
  </p:normalViewPr>
  <p:slideViewPr>
    <p:cSldViewPr snapToGrid="0">
      <p:cViewPr varScale="1">
        <p:scale>
          <a:sx n="115" d="100"/>
          <a:sy n="115" d="100"/>
        </p:scale>
        <p:origin x="834" y="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712766-E66D-4AAA-9F45-D2C54277F62F}" type="datetimeFigureOut">
              <a:rPr lang="zh-CN" altLang="en-US" smtClean="0"/>
              <a:t>2018/7/24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91521-834A-4E8E-BAB1-AC3AB0C3CD8B}" type="slidenum">
              <a:rPr lang="zh-CN" altLang="en-US" smtClean="0"/>
              <a:t>‹#›</a:t>
            </a:fld>
            <a:endParaRPr lang="zh-CN" altLang="en-US"/>
          </a:p>
        </p:txBody>
      </p:sp>
    </p:spTree>
    <p:extLst>
      <p:ext uri="{BB962C8B-B14F-4D97-AF65-F5344CB8AC3E}">
        <p14:creationId xmlns:p14="http://schemas.microsoft.com/office/powerpoint/2010/main" val="225699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a:t>
            </a:fld>
            <a:endParaRPr lang="zh-CN" altLang="en-US"/>
          </a:p>
        </p:txBody>
      </p:sp>
    </p:spTree>
    <p:extLst>
      <p:ext uri="{BB962C8B-B14F-4D97-AF65-F5344CB8AC3E}">
        <p14:creationId xmlns:p14="http://schemas.microsoft.com/office/powerpoint/2010/main" val="1346837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2</a:t>
            </a:fld>
            <a:endParaRPr lang="zh-CN" altLang="en-US"/>
          </a:p>
        </p:txBody>
      </p:sp>
    </p:spTree>
    <p:extLst>
      <p:ext uri="{BB962C8B-B14F-4D97-AF65-F5344CB8AC3E}">
        <p14:creationId xmlns:p14="http://schemas.microsoft.com/office/powerpoint/2010/main" val="1985721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3</a:t>
            </a:fld>
            <a:endParaRPr lang="zh-CN" altLang="en-US"/>
          </a:p>
        </p:txBody>
      </p:sp>
    </p:spTree>
    <p:extLst>
      <p:ext uri="{BB962C8B-B14F-4D97-AF65-F5344CB8AC3E}">
        <p14:creationId xmlns:p14="http://schemas.microsoft.com/office/powerpoint/2010/main" val="316929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4</a:t>
            </a:fld>
            <a:endParaRPr lang="zh-CN" altLang="en-US"/>
          </a:p>
        </p:txBody>
      </p:sp>
    </p:spTree>
    <p:extLst>
      <p:ext uri="{BB962C8B-B14F-4D97-AF65-F5344CB8AC3E}">
        <p14:creationId xmlns:p14="http://schemas.microsoft.com/office/powerpoint/2010/main" val="3512432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5</a:t>
            </a:fld>
            <a:endParaRPr lang="zh-CN" altLang="en-US"/>
          </a:p>
        </p:txBody>
      </p:sp>
    </p:spTree>
    <p:extLst>
      <p:ext uri="{BB962C8B-B14F-4D97-AF65-F5344CB8AC3E}">
        <p14:creationId xmlns:p14="http://schemas.microsoft.com/office/powerpoint/2010/main" val="1313396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6</a:t>
            </a:fld>
            <a:endParaRPr lang="zh-CN" altLang="en-US"/>
          </a:p>
        </p:txBody>
      </p:sp>
    </p:spTree>
    <p:extLst>
      <p:ext uri="{BB962C8B-B14F-4D97-AF65-F5344CB8AC3E}">
        <p14:creationId xmlns:p14="http://schemas.microsoft.com/office/powerpoint/2010/main" val="2084763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7</a:t>
            </a:fld>
            <a:endParaRPr lang="zh-CN" altLang="en-US"/>
          </a:p>
        </p:txBody>
      </p:sp>
    </p:spTree>
    <p:extLst>
      <p:ext uri="{BB962C8B-B14F-4D97-AF65-F5344CB8AC3E}">
        <p14:creationId xmlns:p14="http://schemas.microsoft.com/office/powerpoint/2010/main" val="3054634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8</a:t>
            </a:fld>
            <a:endParaRPr lang="zh-CN" altLang="en-US"/>
          </a:p>
        </p:txBody>
      </p:sp>
    </p:spTree>
    <p:extLst>
      <p:ext uri="{BB962C8B-B14F-4D97-AF65-F5344CB8AC3E}">
        <p14:creationId xmlns:p14="http://schemas.microsoft.com/office/powerpoint/2010/main" val="10855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9</a:t>
            </a:fld>
            <a:endParaRPr lang="zh-CN" altLang="en-US"/>
          </a:p>
        </p:txBody>
      </p:sp>
    </p:spTree>
    <p:extLst>
      <p:ext uri="{BB962C8B-B14F-4D97-AF65-F5344CB8AC3E}">
        <p14:creationId xmlns:p14="http://schemas.microsoft.com/office/powerpoint/2010/main" val="1918440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10</a:t>
            </a:fld>
            <a:endParaRPr lang="zh-CN" altLang="en-US"/>
          </a:p>
        </p:txBody>
      </p:sp>
    </p:spTree>
    <p:extLst>
      <p:ext uri="{BB962C8B-B14F-4D97-AF65-F5344CB8AC3E}">
        <p14:creationId xmlns:p14="http://schemas.microsoft.com/office/powerpoint/2010/main" val="445753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11</a:t>
            </a:fld>
            <a:endParaRPr lang="zh-CN" altLang="en-US"/>
          </a:p>
        </p:txBody>
      </p:sp>
    </p:spTree>
    <p:extLst>
      <p:ext uri="{BB962C8B-B14F-4D97-AF65-F5344CB8AC3E}">
        <p14:creationId xmlns:p14="http://schemas.microsoft.com/office/powerpoint/2010/main" val="2884795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12</a:t>
            </a:fld>
            <a:endParaRPr lang="zh-CN" altLang="en-US"/>
          </a:p>
        </p:txBody>
      </p:sp>
    </p:spTree>
    <p:extLst>
      <p:ext uri="{BB962C8B-B14F-4D97-AF65-F5344CB8AC3E}">
        <p14:creationId xmlns:p14="http://schemas.microsoft.com/office/powerpoint/2010/main" val="2816630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13</a:t>
            </a:fld>
            <a:endParaRPr lang="zh-CN" altLang="en-US"/>
          </a:p>
        </p:txBody>
      </p:sp>
    </p:spTree>
    <p:extLst>
      <p:ext uri="{BB962C8B-B14F-4D97-AF65-F5344CB8AC3E}">
        <p14:creationId xmlns:p14="http://schemas.microsoft.com/office/powerpoint/2010/main" val="156137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14</a:t>
            </a:fld>
            <a:endParaRPr lang="zh-CN" altLang="en-US"/>
          </a:p>
        </p:txBody>
      </p:sp>
    </p:spTree>
    <p:extLst>
      <p:ext uri="{BB962C8B-B14F-4D97-AF65-F5344CB8AC3E}">
        <p14:creationId xmlns:p14="http://schemas.microsoft.com/office/powerpoint/2010/main" val="866637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15</a:t>
            </a:fld>
            <a:endParaRPr lang="zh-CN" altLang="en-US"/>
          </a:p>
        </p:txBody>
      </p:sp>
    </p:spTree>
    <p:extLst>
      <p:ext uri="{BB962C8B-B14F-4D97-AF65-F5344CB8AC3E}">
        <p14:creationId xmlns:p14="http://schemas.microsoft.com/office/powerpoint/2010/main" val="206494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16</a:t>
            </a:fld>
            <a:endParaRPr lang="zh-CN" altLang="en-US"/>
          </a:p>
        </p:txBody>
      </p:sp>
    </p:spTree>
    <p:extLst>
      <p:ext uri="{BB962C8B-B14F-4D97-AF65-F5344CB8AC3E}">
        <p14:creationId xmlns:p14="http://schemas.microsoft.com/office/powerpoint/2010/main" val="279878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17</a:t>
            </a:fld>
            <a:endParaRPr lang="zh-CN" altLang="en-US"/>
          </a:p>
        </p:txBody>
      </p:sp>
    </p:spTree>
    <p:extLst>
      <p:ext uri="{BB962C8B-B14F-4D97-AF65-F5344CB8AC3E}">
        <p14:creationId xmlns:p14="http://schemas.microsoft.com/office/powerpoint/2010/main" val="1962942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18</a:t>
            </a:fld>
            <a:endParaRPr lang="zh-CN" altLang="en-US"/>
          </a:p>
        </p:txBody>
      </p:sp>
    </p:spTree>
    <p:extLst>
      <p:ext uri="{BB962C8B-B14F-4D97-AF65-F5344CB8AC3E}">
        <p14:creationId xmlns:p14="http://schemas.microsoft.com/office/powerpoint/2010/main" val="313713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19</a:t>
            </a:fld>
            <a:endParaRPr lang="zh-CN" altLang="en-US"/>
          </a:p>
        </p:txBody>
      </p:sp>
    </p:spTree>
    <p:extLst>
      <p:ext uri="{BB962C8B-B14F-4D97-AF65-F5344CB8AC3E}">
        <p14:creationId xmlns:p14="http://schemas.microsoft.com/office/powerpoint/2010/main" val="2934602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20</a:t>
            </a:fld>
            <a:endParaRPr lang="zh-CN" altLang="en-US"/>
          </a:p>
        </p:txBody>
      </p:sp>
    </p:spTree>
    <p:extLst>
      <p:ext uri="{BB962C8B-B14F-4D97-AF65-F5344CB8AC3E}">
        <p14:creationId xmlns:p14="http://schemas.microsoft.com/office/powerpoint/2010/main" val="3216923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21</a:t>
            </a:fld>
            <a:endParaRPr lang="zh-CN" altLang="en-US"/>
          </a:p>
        </p:txBody>
      </p:sp>
    </p:spTree>
    <p:extLst>
      <p:ext uri="{BB962C8B-B14F-4D97-AF65-F5344CB8AC3E}">
        <p14:creationId xmlns:p14="http://schemas.microsoft.com/office/powerpoint/2010/main" val="1289857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22</a:t>
            </a:fld>
            <a:endParaRPr lang="zh-CN" altLang="en-US"/>
          </a:p>
        </p:txBody>
      </p:sp>
    </p:spTree>
    <p:extLst>
      <p:ext uri="{BB962C8B-B14F-4D97-AF65-F5344CB8AC3E}">
        <p14:creationId xmlns:p14="http://schemas.microsoft.com/office/powerpoint/2010/main" val="3837680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23</a:t>
            </a:fld>
            <a:endParaRPr lang="zh-CN" altLang="en-US"/>
          </a:p>
        </p:txBody>
      </p:sp>
    </p:spTree>
    <p:extLst>
      <p:ext uri="{BB962C8B-B14F-4D97-AF65-F5344CB8AC3E}">
        <p14:creationId xmlns:p14="http://schemas.microsoft.com/office/powerpoint/2010/main" val="4176181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E91521-834A-4E8E-BAB1-AC3AB0C3CD8B}" type="slidenum">
              <a:rPr lang="zh-CN" altLang="en-US" smtClean="0"/>
              <a:t>24</a:t>
            </a:fld>
            <a:endParaRPr lang="zh-CN" altLang="en-US"/>
          </a:p>
        </p:txBody>
      </p:sp>
    </p:spTree>
    <p:extLst>
      <p:ext uri="{BB962C8B-B14F-4D97-AF65-F5344CB8AC3E}">
        <p14:creationId xmlns:p14="http://schemas.microsoft.com/office/powerpoint/2010/main" val="305897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33870448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6228882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278069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3670533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780302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3871608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39499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386108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1762634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1163521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352635A0-F4F1-40FA-971D-F5A2A9402F8C}" type="datetimeFigureOut">
              <a:rPr lang="zh-CN" altLang="en-US" smtClean="0"/>
              <a:t>2018/7/24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4218118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52635A0-F4F1-40FA-971D-F5A2A9402F8C}" type="datetimeFigureOut">
              <a:rPr lang="zh-CN" altLang="en-US" smtClean="0"/>
              <a:t>2018/7/24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0EF7BEE-DE8D-4294-AD04-DC70F492C586}" type="slidenum">
              <a:rPr lang="zh-CN" altLang="en-US" smtClean="0"/>
              <a:t>‹#›</a:t>
            </a:fld>
            <a:endParaRPr lang="zh-CN" altLang="en-US"/>
          </a:p>
        </p:txBody>
      </p:sp>
    </p:spTree>
    <p:extLst>
      <p:ext uri="{BB962C8B-B14F-4D97-AF65-F5344CB8AC3E}">
        <p14:creationId xmlns:p14="http://schemas.microsoft.com/office/powerpoint/2010/main" val="2045807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AFFC7689-95BE-443B-88B7-B0309E15BFEA}"/>
              </a:ext>
            </a:extLst>
          </p:cNvPr>
          <p:cNvSpPr/>
          <p:nvPr/>
        </p:nvSpPr>
        <p:spPr>
          <a:xfrm>
            <a:off x="1859394" y="3745824"/>
            <a:ext cx="5991726" cy="1569660"/>
          </a:xfrm>
          <a:prstGeom prst="rect">
            <a:avLst/>
          </a:prstGeom>
        </p:spPr>
        <p:txBody>
          <a:bodyPr wrap="square">
            <a:spAutoFit/>
          </a:bodyPr>
          <a:lstStyle/>
          <a:p>
            <a:r>
              <a:rPr lang="zh-CN" altLang="en-US" sz="3200" b="1" dirty="0"/>
              <a:t/>
            </a:r>
            <a:br>
              <a:rPr lang="zh-CN" altLang="en-US" sz="3200" b="1" dirty="0"/>
            </a:br>
            <a:r>
              <a:rPr lang="zh-CN" altLang="en-US" sz="3200" b="1" dirty="0"/>
              <a:t/>
            </a:r>
            <a:br>
              <a:rPr lang="zh-CN" altLang="en-US" sz="3200" b="1" dirty="0"/>
            </a:br>
            <a:endParaRPr lang="zh-CN" altLang="en-US" sz="3200" b="1" dirty="0"/>
          </a:p>
        </p:txBody>
      </p:sp>
      <p:pic>
        <p:nvPicPr>
          <p:cNvPr id="14" name="J. Lisk - J. Lisk - NYC">
            <a:hlinkClick r:id="" action="ppaction://media"/>
            <a:extLst>
              <a:ext uri="{FF2B5EF4-FFF2-40B4-BE49-F238E27FC236}">
                <a16:creationId xmlns="" xmlns:a16="http://schemas.microsoft.com/office/drawing/2014/main" id="{3009814C-73EC-48B9-8778-F442BCD632A6}"/>
              </a:ext>
            </a:extLst>
          </p:cNvPr>
          <p:cNvPicPr>
            <a:picLocks noChangeAspect="1"/>
          </p:cNvPicPr>
          <p:nvPr>
            <a:audioFile r:link="rId1"/>
            <p:extLst>
              <p:ext uri="{DAA4B4D4-6D71-4841-9C94-3DE7FCFB9230}">
                <p14:media xmlns:p14="http://schemas.microsoft.com/office/powerpoint/2010/main" r:embed="rId2">
                  <p14:trim st="1688"/>
                </p14:media>
              </p:ext>
            </p:extLst>
          </p:nvPr>
        </p:nvPicPr>
        <p:blipFill>
          <a:blip r:embed="rId5"/>
          <a:stretch>
            <a:fillRect/>
          </a:stretch>
        </p:blipFill>
        <p:spPr>
          <a:xfrm>
            <a:off x="-1435072" y="309863"/>
            <a:ext cx="609600" cy="609600"/>
          </a:xfrm>
          <a:prstGeom prst="rect">
            <a:avLst/>
          </a:prstGeom>
        </p:spPr>
      </p:pic>
      <p:pic>
        <p:nvPicPr>
          <p:cNvPr id="5" name="图片 4">
            <a:extLst>
              <a:ext uri="{FF2B5EF4-FFF2-40B4-BE49-F238E27FC236}">
                <a16:creationId xmlns="" xmlns:a16="http://schemas.microsoft.com/office/drawing/2014/main" id="{EDDFD859-03DA-4233-892B-CE0CEE19126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5" name="矩形: 圆角 14">
            <a:extLst>
              <a:ext uri="{FF2B5EF4-FFF2-40B4-BE49-F238E27FC236}">
                <a16:creationId xmlns="" xmlns:a16="http://schemas.microsoft.com/office/drawing/2014/main" id="{F81E0E57-9249-4139-BFDB-7D6272257307}"/>
              </a:ext>
            </a:extLst>
          </p:cNvPr>
          <p:cNvSpPr/>
          <p:nvPr/>
        </p:nvSpPr>
        <p:spPr>
          <a:xfrm>
            <a:off x="454323" y="1133778"/>
            <a:ext cx="8235354" cy="2436912"/>
          </a:xfrm>
          <a:prstGeom prst="roundRect">
            <a:avLst/>
          </a:prstGeom>
          <a:solidFill>
            <a:srgbClr val="FFFFFF">
              <a:alpha val="78824"/>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Rectangle 2050">
            <a:extLst>
              <a:ext uri="{FF2B5EF4-FFF2-40B4-BE49-F238E27FC236}">
                <a16:creationId xmlns="" xmlns:a16="http://schemas.microsoft.com/office/drawing/2014/main" id="{90640D04-A787-4316-A72F-BCDD54D6D5EF}"/>
              </a:ext>
            </a:extLst>
          </p:cNvPr>
          <p:cNvSpPr>
            <a:spLocks noGrp="1" noChangeArrowheads="1"/>
          </p:cNvSpPr>
          <p:nvPr>
            <p:ph type="ctrTitle"/>
          </p:nvPr>
        </p:nvSpPr>
        <p:spPr>
          <a:xfrm>
            <a:off x="1282726" y="1220432"/>
            <a:ext cx="6578548" cy="832547"/>
          </a:xfrm>
        </p:spPr>
        <p:txBody>
          <a:bodyPr>
            <a:normAutofit/>
          </a:bodyPr>
          <a:lstStyle/>
          <a:p>
            <a:r>
              <a:rPr lang="zh-CN" altLang="en-US" sz="3500" b="1" dirty="0">
                <a:solidFill>
                  <a:srgbClr val="333333"/>
                </a:solidFill>
                <a:latin typeface="Microsoft YaHei" panose="020B0503020204020204" pitchFamily="34" charset="-122"/>
                <a:ea typeface="Microsoft YaHei" panose="020B0503020204020204" pitchFamily="34" charset="-122"/>
              </a:rPr>
              <a:t>创业问题分析案例</a:t>
            </a:r>
            <a:r>
              <a:rPr lang="en-US" altLang="zh-CN" sz="3500" b="1" dirty="0" err="1">
                <a:solidFill>
                  <a:srgbClr val="333333"/>
                </a:solidFill>
                <a:latin typeface="Microsoft YaHei" panose="020B0503020204020204" pitchFamily="34" charset="-122"/>
                <a:ea typeface="Microsoft YaHei" panose="020B0503020204020204" pitchFamily="34" charset="-122"/>
              </a:rPr>
              <a:t>ppt</a:t>
            </a:r>
            <a:r>
              <a:rPr lang="zh-CN" altLang="en-US" sz="3500" b="1" dirty="0">
                <a:solidFill>
                  <a:srgbClr val="333333"/>
                </a:solidFill>
                <a:latin typeface="Microsoft YaHei" panose="020B0503020204020204" pitchFamily="34" charset="-122"/>
                <a:ea typeface="Microsoft YaHei" panose="020B0503020204020204" pitchFamily="34" charset="-122"/>
              </a:rPr>
              <a:t>模板</a:t>
            </a:r>
            <a:endParaRPr lang="zh-CN" altLang="en-US" sz="3500" dirty="0"/>
          </a:p>
        </p:txBody>
      </p:sp>
      <p:sp>
        <p:nvSpPr>
          <p:cNvPr id="18" name="矩形 17">
            <a:extLst>
              <a:ext uri="{FF2B5EF4-FFF2-40B4-BE49-F238E27FC236}">
                <a16:creationId xmlns="" xmlns:a16="http://schemas.microsoft.com/office/drawing/2014/main" id="{CADB9ED0-C28E-4DB1-B7FE-4E382F85123E}"/>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259">
            <a:extLst>
              <a:ext uri="{FF2B5EF4-FFF2-40B4-BE49-F238E27FC236}">
                <a16:creationId xmlns="" xmlns:a16="http://schemas.microsoft.com/office/drawing/2014/main" id="{AF0A78F4-558D-4749-8E0D-F85DFF904AC3}"/>
              </a:ext>
            </a:extLst>
          </p:cNvPr>
          <p:cNvSpPr>
            <a:spLocks noChangeArrowheads="1"/>
          </p:cNvSpPr>
          <p:nvPr/>
        </p:nvSpPr>
        <p:spPr bwMode="auto">
          <a:xfrm>
            <a:off x="2179931" y="2526893"/>
            <a:ext cx="4784138" cy="138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00" b="1" spc="600" dirty="0">
                <a:solidFill>
                  <a:schemeClr val="bg1"/>
                </a:solidFill>
                <a:cs typeface="Arial" panose="020B0604020202020204" pitchFamily="34" charset="0"/>
              </a:rPr>
              <a:t>会议报告 </a:t>
            </a:r>
            <a:r>
              <a:rPr lang="en-US" altLang="zh-CN" sz="900" b="1" spc="600" dirty="0">
                <a:solidFill>
                  <a:schemeClr val="bg1"/>
                </a:solidFill>
                <a:cs typeface="Arial" panose="020B0604020202020204" pitchFamily="34" charset="0"/>
              </a:rPr>
              <a:t>/</a:t>
            </a:r>
            <a:r>
              <a:rPr lang="zh-CN" altLang="en-US" sz="900" b="1" spc="600" dirty="0">
                <a:solidFill>
                  <a:schemeClr val="bg1"/>
                </a:solidFill>
                <a:cs typeface="Arial" panose="020B0604020202020204" pitchFamily="34" charset="0"/>
              </a:rPr>
              <a:t>财务报告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工作总结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工作汇报</a:t>
            </a:r>
            <a:endParaRPr lang="en-US" altLang="zh-CN" sz="900" b="1" spc="600" dirty="0">
              <a:solidFill>
                <a:schemeClr val="bg1"/>
              </a:solidFill>
              <a:cs typeface="Arial" panose="020B0604020202020204" pitchFamily="34" charset="0"/>
            </a:endParaRPr>
          </a:p>
        </p:txBody>
      </p:sp>
      <p:sp>
        <p:nvSpPr>
          <p:cNvPr id="22" name="文本框 21">
            <a:extLst>
              <a:ext uri="{FF2B5EF4-FFF2-40B4-BE49-F238E27FC236}">
                <a16:creationId xmlns="" xmlns:a16="http://schemas.microsoft.com/office/drawing/2014/main" id="{EDE53CAA-BEBC-4143-AC00-C08CD56F669C}"/>
              </a:ext>
            </a:extLst>
          </p:cNvPr>
          <p:cNvSpPr txBox="1"/>
          <p:nvPr/>
        </p:nvSpPr>
        <p:spPr>
          <a:xfrm>
            <a:off x="2553719" y="1991884"/>
            <a:ext cx="4036563" cy="336695"/>
          </a:xfrm>
          <a:prstGeom prst="rect">
            <a:avLst/>
          </a:prstGeom>
          <a:noFill/>
        </p:spPr>
        <p:txBody>
          <a:bodyPr wrap="square" rtlCol="0">
            <a:spAutoFit/>
            <a:scene3d>
              <a:camera prst="orthographicFront"/>
              <a:lightRig rig="threePt" dir="t"/>
            </a:scene3d>
            <a:sp3d contourW="12700"/>
          </a:bodyPr>
          <a:lstStyle/>
          <a:p>
            <a:pPr lvl="0" algn="ctr" defTabSz="914400">
              <a:lnSpc>
                <a:spcPct val="150000"/>
              </a:lnSpc>
              <a:defRPr/>
            </a:pPr>
            <a:r>
              <a:rPr lang="en-US" altLang="zh-CN" sz="1200" dirty="0">
                <a:latin typeface="微软雅黑"/>
                <a:ea typeface="微软雅黑"/>
              </a:rPr>
              <a:t>Personal annual financial report</a:t>
            </a:r>
            <a:endParaRPr kumimoji="0" lang="en-US" altLang="zh-CN" sz="1200" b="0" u="none" strike="noStrike" kern="1200" cap="none" spc="0" normalizeH="0" baseline="0" noProof="0" dirty="0">
              <a:ln>
                <a:noFill/>
              </a:ln>
              <a:effectLst/>
              <a:uLnTx/>
              <a:uFillTx/>
              <a:latin typeface="微软雅黑"/>
              <a:ea typeface="微软雅黑"/>
              <a:cs typeface="+mn-cs"/>
            </a:endParaRPr>
          </a:p>
        </p:txBody>
      </p:sp>
      <p:sp>
        <p:nvSpPr>
          <p:cNvPr id="24" name="副标题 18">
            <a:extLst>
              <a:ext uri="{FF2B5EF4-FFF2-40B4-BE49-F238E27FC236}">
                <a16:creationId xmlns="" xmlns:a16="http://schemas.microsoft.com/office/drawing/2014/main" id="{E542F2CD-2CA9-48EF-B225-C4AA86B2CDE8}"/>
              </a:ext>
            </a:extLst>
          </p:cNvPr>
          <p:cNvSpPr txBox="1">
            <a:spLocks/>
          </p:cNvSpPr>
          <p:nvPr/>
        </p:nvSpPr>
        <p:spPr>
          <a:xfrm>
            <a:off x="2227692" y="3337685"/>
            <a:ext cx="4688617" cy="30927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endParaRPr lang="zh-CN" altLang="en-US" sz="1000" b="1" dirty="0"/>
          </a:p>
        </p:txBody>
      </p:sp>
    </p:spTree>
    <p:extLst>
      <p:ext uri="{BB962C8B-B14F-4D97-AF65-F5344CB8AC3E}">
        <p14:creationId xmlns:p14="http://schemas.microsoft.com/office/powerpoint/2010/main" val="2193518971"/>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1"/>
                                        </p:tgtEl>
                                        <p:attrNameLst>
                                          <p:attrName>ppt_y</p:attrName>
                                        </p:attrNameLst>
                                      </p:cBhvr>
                                      <p:tavLst>
                                        <p:tav tm="0">
                                          <p:val>
                                            <p:strVal val="#ppt_y"/>
                                          </p:val>
                                        </p:tav>
                                        <p:tav tm="100000">
                                          <p:val>
                                            <p:strVal val="#ppt_y"/>
                                          </p:val>
                                        </p:tav>
                                      </p:tavLst>
                                    </p:anim>
                                    <p:anim calcmode="lin" valueType="num">
                                      <p:cBhvr>
                                        <p:cTn id="1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1"/>
                                        </p:tgtEl>
                                      </p:cBhvr>
                                    </p:animEffect>
                                  </p:childTnLst>
                                </p:cTn>
                              </p:par>
                            </p:childTnLst>
                          </p:cTn>
                        </p:par>
                        <p:par>
                          <p:cTn id="16" fill="hold">
                            <p:stCondLst>
                              <p:cond delay="14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21"/>
                                        </p:tgtEl>
                                      </p:cBhvr>
                                    </p:animEffect>
                                    <p:animScale>
                                      <p:cBhvr>
                                        <p:cTn id="19" dur="250" autoRev="1" fill="hold"/>
                                        <p:tgtEl>
                                          <p:spTgt spid="21"/>
                                        </p:tgtEl>
                                      </p:cBhvr>
                                      <p:by x="105000" y="105000"/>
                                    </p:animScale>
                                  </p:childTnLst>
                                </p:cTn>
                              </p:par>
                            </p:childTnLst>
                          </p:cTn>
                        </p:par>
                        <p:par>
                          <p:cTn id="20" fill="hold">
                            <p:stCondLst>
                              <p:cond delay="1900"/>
                            </p:stCondLst>
                            <p:childTnLst>
                              <p:par>
                                <p:cTn id="21" presetID="2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par>
                                <p:cTn id="24" presetID="16" presetClass="entr" presetSubtype="21" fill="hold" grpId="0" nodeType="withEffect" nodePh="1">
                                  <p:stCondLst>
                                    <p:cond delay="0"/>
                                  </p:stCondLst>
                                  <p:endCondLst>
                                    <p:cond evt="begin" delay="0">
                                      <p:tn val="24"/>
                                    </p:cond>
                                  </p:endCondLst>
                                  <p:childTnLst>
                                    <p:set>
                                      <p:cBhvr>
                                        <p:cTn id="25" dur="1" fill="hold">
                                          <p:stCondLst>
                                            <p:cond delay="0"/>
                                          </p:stCondLst>
                                        </p:cTn>
                                        <p:tgtEl>
                                          <p:spTgt spid="24"/>
                                        </p:tgtEl>
                                        <p:attrNameLst>
                                          <p:attrName>style.visibility</p:attrName>
                                        </p:attrNameLst>
                                      </p:cBhvr>
                                      <p:to>
                                        <p:strVal val="visible"/>
                                      </p:to>
                                    </p:set>
                                    <p:animEffect transition="in" filter="barn(inVertical)">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14"/>
                </p:tgtEl>
              </p:cMediaNode>
            </p:audio>
          </p:childTnLst>
        </p:cTn>
      </p:par>
    </p:tnLst>
    <p:bldLst>
      <p:bldP spid="21" grpId="0"/>
      <p:bldP spid="21" grpId="1"/>
      <p:bldP spid="2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8011DD-E713-4BBB-99A8-8A37D81D57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9" name="矩形: 圆角 18">
            <a:extLst>
              <a:ext uri="{FF2B5EF4-FFF2-40B4-BE49-F238E27FC236}">
                <a16:creationId xmlns="" xmlns:a16="http://schemas.microsoft.com/office/drawing/2014/main" id="{BF8EA64E-8EE0-4D41-B4CF-FB3DECA375F5}"/>
              </a:ext>
            </a:extLst>
          </p:cNvPr>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a:extLst>
              <a:ext uri="{FF2B5EF4-FFF2-40B4-BE49-F238E27FC236}">
                <a16:creationId xmlns="" xmlns:a16="http://schemas.microsoft.com/office/drawing/2014/main" id="{B741C269-BC66-49C7-B33B-5367097F7F83}"/>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 name="矩形 3">
            <a:extLst>
              <a:ext uri="{FF2B5EF4-FFF2-40B4-BE49-F238E27FC236}">
                <a16:creationId xmlns="" xmlns:a16="http://schemas.microsoft.com/office/drawing/2014/main" id="{596D214F-C5CC-405B-9C72-1682E73F6875}"/>
              </a:ext>
            </a:extLst>
          </p:cNvPr>
          <p:cNvSpPr/>
          <p:nvPr/>
        </p:nvSpPr>
        <p:spPr>
          <a:xfrm>
            <a:off x="1262859" y="2866275"/>
            <a:ext cx="2484923"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一、完成的主要工作</a:t>
            </a:r>
            <a:endParaRPr lang="zh-CN" altLang="en-US" sz="1400" b="1" dirty="0">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 xmlns:a16="http://schemas.microsoft.com/office/drawing/2014/main" id="{9B15C1FD-98A3-4841-998C-2C7224112F59}"/>
              </a:ext>
            </a:extLst>
          </p:cNvPr>
          <p:cNvSpPr/>
          <p:nvPr/>
        </p:nvSpPr>
        <p:spPr>
          <a:xfrm>
            <a:off x="1262859" y="3498770"/>
            <a:ext cx="2638747"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二、个人工作学习提升</a:t>
            </a:r>
            <a:endParaRPr lang="zh-CN" altLang="en-US" sz="1400" b="1"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D03AA888-8180-41CE-AD36-6759013FD549}"/>
              </a:ext>
            </a:extLst>
          </p:cNvPr>
          <p:cNvSpPr/>
          <p:nvPr/>
        </p:nvSpPr>
        <p:spPr>
          <a:xfrm>
            <a:off x="4730548" y="2865109"/>
            <a:ext cx="3614871"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三、工作存在不足及构想要点</a:t>
            </a:r>
            <a:endParaRPr lang="zh-CN" altLang="en-US" sz="1400" b="1"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 xmlns:a16="http://schemas.microsoft.com/office/drawing/2014/main" id="{50C245B8-C128-4D21-B61F-5F67F4CC3F4F}"/>
              </a:ext>
            </a:extLst>
          </p:cNvPr>
          <p:cNvSpPr/>
          <p:nvPr/>
        </p:nvSpPr>
        <p:spPr>
          <a:xfrm>
            <a:off x="4730548" y="3488841"/>
            <a:ext cx="1774642" cy="307777"/>
          </a:xfrm>
          <a:prstGeom prst="rect">
            <a:avLst/>
          </a:prstGeom>
        </p:spPr>
        <p:txBody>
          <a:bodyPr wrap="square">
            <a:spAutoFit/>
          </a:bodyPr>
          <a:lstStyle/>
          <a:p>
            <a:r>
              <a:rPr lang="zh-CN" altLang="en-US" sz="1400" b="1" dirty="0">
                <a:solidFill>
                  <a:srgbClr val="333333"/>
                </a:solidFill>
                <a:latin typeface="微软雅黑" panose="020B0503020204020204" pitchFamily="34" charset="-122"/>
                <a:ea typeface="微软雅黑" panose="020B0503020204020204" pitchFamily="34" charset="-122"/>
              </a:rPr>
              <a:t>四、财务部门</a:t>
            </a:r>
            <a:endParaRPr lang="zh-CN" altLang="en-US" sz="1400" b="1"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 xmlns:a16="http://schemas.microsoft.com/office/drawing/2014/main" id="{DCE604FE-C347-4D79-878E-6242E3D2BD72}"/>
              </a:ext>
            </a:extLst>
          </p:cNvPr>
          <p:cNvSpPr txBox="1"/>
          <p:nvPr/>
        </p:nvSpPr>
        <p:spPr>
          <a:xfrm>
            <a:off x="6077451" y="1961516"/>
            <a:ext cx="966931" cy="523220"/>
          </a:xfrm>
          <a:prstGeom prst="rect">
            <a:avLst/>
          </a:prstGeom>
          <a:noFill/>
        </p:spPr>
        <p:txBody>
          <a:bodyPr wrap="none" rtlCol="0">
            <a:spAutoFit/>
          </a:bodyPr>
          <a:lstStyle/>
          <a:p>
            <a:r>
              <a:rPr lang="zh-CN" altLang="en-US" sz="2800" b="1" dirty="0">
                <a:solidFill>
                  <a:schemeClr val="bg2">
                    <a:lumMod val="10000"/>
                  </a:schemeClr>
                </a:solidFill>
                <a:latin typeface="Impact" panose="020B0806030902050204" pitchFamily="34" charset="0"/>
                <a:ea typeface="微软雅黑" panose="020B0503020204020204" pitchFamily="34" charset="-122"/>
              </a:rPr>
              <a:t>目 录</a:t>
            </a:r>
          </a:p>
        </p:txBody>
      </p:sp>
      <p:sp>
        <p:nvSpPr>
          <p:cNvPr id="11" name="矩形 10">
            <a:extLst>
              <a:ext uri="{FF2B5EF4-FFF2-40B4-BE49-F238E27FC236}">
                <a16:creationId xmlns="" xmlns:a16="http://schemas.microsoft.com/office/drawing/2014/main" id="{2AE51922-9F70-4B3D-BBBA-B6EA654A6087}"/>
              </a:ext>
            </a:extLst>
          </p:cNvPr>
          <p:cNvSpPr/>
          <p:nvPr/>
        </p:nvSpPr>
        <p:spPr>
          <a:xfrm>
            <a:off x="7238599" y="2083996"/>
            <a:ext cx="1364476" cy="338554"/>
          </a:xfrm>
          <a:prstGeom prst="rect">
            <a:avLst/>
          </a:prstGeom>
        </p:spPr>
        <p:txBody>
          <a:bodyPr wrap="none">
            <a:spAutoFit/>
          </a:bodyPr>
          <a:lstStyle/>
          <a:p>
            <a:r>
              <a:rPr lang="en-US" altLang="zh-CN" sz="1600" b="1" dirty="0">
                <a:solidFill>
                  <a:schemeClr val="bg2">
                    <a:lumMod val="10000"/>
                  </a:schemeClr>
                </a:solidFill>
                <a:latin typeface="Adobe Garamond Pro Bold" panose="02020702060506020403" pitchFamily="18" charset="0"/>
                <a:ea typeface="微软雅黑" panose="020B0503020204020204" pitchFamily="34" charset="-122"/>
                <a:sym typeface="微软雅黑" panose="020B0503020204020204" pitchFamily="34" charset="-122"/>
              </a:rPr>
              <a:t>CONTENTS</a:t>
            </a:r>
            <a:endParaRPr lang="zh-CN" altLang="en-US" sz="1600" dirty="0">
              <a:solidFill>
                <a:schemeClr val="bg2">
                  <a:lumMod val="10000"/>
                </a:schemeClr>
              </a:solidFill>
              <a:latin typeface="Adobe Garamond Pro Bold" panose="02020702060506020403" pitchFamily="18" charset="0"/>
            </a:endParaRPr>
          </a:p>
        </p:txBody>
      </p:sp>
      <p:cxnSp>
        <p:nvCxnSpPr>
          <p:cNvPr id="12" name="直接连接符 11">
            <a:extLst>
              <a:ext uri="{FF2B5EF4-FFF2-40B4-BE49-F238E27FC236}">
                <a16:creationId xmlns="" xmlns:a16="http://schemas.microsoft.com/office/drawing/2014/main" id="{C16BCCA3-53BE-423F-94CD-E31C912CC9CE}"/>
              </a:ext>
            </a:extLst>
          </p:cNvPr>
          <p:cNvCxnSpPr>
            <a:cxnSpLocks/>
          </p:cNvCxnSpPr>
          <p:nvPr/>
        </p:nvCxnSpPr>
        <p:spPr>
          <a:xfrm flipV="1">
            <a:off x="6905641" y="1992865"/>
            <a:ext cx="471700" cy="538377"/>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 xmlns:a16="http://schemas.microsoft.com/office/drawing/2014/main" id="{C2D1686C-5F79-4378-BB0A-590DBA3AA926}"/>
              </a:ext>
            </a:extLst>
          </p:cNvPr>
          <p:cNvSpPr/>
          <p:nvPr/>
        </p:nvSpPr>
        <p:spPr>
          <a:xfrm>
            <a:off x="1613112" y="3213300"/>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14" name="矩形 13">
            <a:extLst>
              <a:ext uri="{FF2B5EF4-FFF2-40B4-BE49-F238E27FC236}">
                <a16:creationId xmlns="" xmlns:a16="http://schemas.microsoft.com/office/drawing/2014/main" id="{AF113920-34CB-494A-A730-692217F6969D}"/>
              </a:ext>
            </a:extLst>
          </p:cNvPr>
          <p:cNvSpPr/>
          <p:nvPr/>
        </p:nvSpPr>
        <p:spPr>
          <a:xfrm>
            <a:off x="1613112" y="3828541"/>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15" name="矩形 14">
            <a:extLst>
              <a:ext uri="{FF2B5EF4-FFF2-40B4-BE49-F238E27FC236}">
                <a16:creationId xmlns="" xmlns:a16="http://schemas.microsoft.com/office/drawing/2014/main" id="{D0138E73-0E0D-4018-BAC3-49FFD8EB17CC}"/>
              </a:ext>
            </a:extLst>
          </p:cNvPr>
          <p:cNvSpPr/>
          <p:nvPr/>
        </p:nvSpPr>
        <p:spPr>
          <a:xfrm>
            <a:off x="5123428" y="3213300"/>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16" name="矩形 15">
            <a:extLst>
              <a:ext uri="{FF2B5EF4-FFF2-40B4-BE49-F238E27FC236}">
                <a16:creationId xmlns="" xmlns:a16="http://schemas.microsoft.com/office/drawing/2014/main" id="{165CC6C8-57D9-4884-9823-721165E5F11B}"/>
              </a:ext>
            </a:extLst>
          </p:cNvPr>
          <p:cNvSpPr/>
          <p:nvPr/>
        </p:nvSpPr>
        <p:spPr>
          <a:xfrm>
            <a:off x="5123428" y="3828541"/>
            <a:ext cx="2892088" cy="246221"/>
          </a:xfrm>
          <a:prstGeom prst="rect">
            <a:avLst/>
          </a:prstGeom>
        </p:spPr>
        <p:txBody>
          <a:bodyPr wrap="square">
            <a:spAutoFit/>
          </a:bodyPr>
          <a:lstStyle/>
          <a:p>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Tree>
    <p:extLst>
      <p:ext uri="{BB962C8B-B14F-4D97-AF65-F5344CB8AC3E}">
        <p14:creationId xmlns:p14="http://schemas.microsoft.com/office/powerpoint/2010/main" val="70683882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3"/>
                                        </p:tgtEl>
                                        <p:attrNameLst>
                                          <p:attrName>ppt_y</p:attrName>
                                        </p:attrNameLst>
                                      </p:cBhvr>
                                      <p:tavLst>
                                        <p:tav tm="0">
                                          <p:val>
                                            <p:strVal val="#ppt_y"/>
                                          </p:val>
                                        </p:tav>
                                        <p:tav tm="100000">
                                          <p:val>
                                            <p:strVal val="#ppt_y"/>
                                          </p:val>
                                        </p:tav>
                                      </p:tavLst>
                                    </p:anim>
                                    <p:anim calcmode="lin" valueType="num">
                                      <p:cBhvr>
                                        <p:cTn id="3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4"/>
                                        </p:tgtEl>
                                        <p:attrNameLst>
                                          <p:attrName>ppt_y</p:attrName>
                                        </p:attrNameLst>
                                      </p:cBhvr>
                                      <p:tavLst>
                                        <p:tav tm="0">
                                          <p:val>
                                            <p:strVal val="#ppt_y"/>
                                          </p:val>
                                        </p:tav>
                                        <p:tav tm="100000">
                                          <p:val>
                                            <p:strVal val="#ppt_y"/>
                                          </p:val>
                                        </p:tav>
                                      </p:tavLst>
                                    </p:anim>
                                    <p:anim calcmode="lin" valueType="num">
                                      <p:cBhvr>
                                        <p:cTn id="4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15"/>
                                        </p:tgtEl>
                                        <p:attrNameLst>
                                          <p:attrName>ppt_y</p:attrName>
                                        </p:attrNameLst>
                                      </p:cBhvr>
                                      <p:tavLst>
                                        <p:tav tm="0">
                                          <p:val>
                                            <p:strVal val="#ppt_y"/>
                                          </p:val>
                                        </p:tav>
                                        <p:tav tm="100000">
                                          <p:val>
                                            <p:strVal val="#ppt_y"/>
                                          </p:val>
                                        </p:tav>
                                      </p:tavLst>
                                    </p:anim>
                                    <p:anim calcmode="lin" valueType="num">
                                      <p:cBhvr>
                                        <p:cTn id="5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6"/>
                                        </p:tgtEl>
                                        <p:attrNameLst>
                                          <p:attrName>ppt_y</p:attrName>
                                        </p:attrNameLst>
                                      </p:cBhvr>
                                      <p:tavLst>
                                        <p:tav tm="0">
                                          <p:val>
                                            <p:strVal val="#ppt_y"/>
                                          </p:val>
                                        </p:tav>
                                        <p:tav tm="100000">
                                          <p:val>
                                            <p:strVal val="#ppt_y"/>
                                          </p:val>
                                        </p:tav>
                                      </p:tavLst>
                                    </p:anim>
                                    <p:anim calcmode="lin" valueType="num">
                                      <p:cBhvr>
                                        <p:cTn id="6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8011DD-E713-4BBB-99A8-8A37D81D57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9" name="矩形: 圆角 18">
            <a:extLst>
              <a:ext uri="{FF2B5EF4-FFF2-40B4-BE49-F238E27FC236}">
                <a16:creationId xmlns="" xmlns:a16="http://schemas.microsoft.com/office/drawing/2014/main" id="{BF8EA64E-8EE0-4D41-B4CF-FB3DECA375F5}"/>
              </a:ext>
            </a:extLst>
          </p:cNvPr>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a:extLst>
              <a:ext uri="{FF2B5EF4-FFF2-40B4-BE49-F238E27FC236}">
                <a16:creationId xmlns="" xmlns:a16="http://schemas.microsoft.com/office/drawing/2014/main" id="{B741C269-BC66-49C7-B33B-5367097F7F83}"/>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a:extLst>
              <a:ext uri="{FF2B5EF4-FFF2-40B4-BE49-F238E27FC236}">
                <a16:creationId xmlns="" xmlns:a16="http://schemas.microsoft.com/office/drawing/2014/main" id="{3CB21572-F77F-4AAD-BB60-7A0BAF45A9E8}"/>
              </a:ext>
            </a:extLst>
          </p:cNvPr>
          <p:cNvSpPr/>
          <p:nvPr/>
        </p:nvSpPr>
        <p:spPr>
          <a:xfrm>
            <a:off x="2263572" y="2813654"/>
            <a:ext cx="4572000" cy="523220"/>
          </a:xfrm>
          <a:prstGeom prst="rect">
            <a:avLst/>
          </a:prstGeom>
        </p:spPr>
        <p:txBody>
          <a:bodyPr>
            <a:spAutoFit/>
          </a:bodyPr>
          <a:lstStyle/>
          <a:p>
            <a:pPr algn="ctr"/>
            <a:r>
              <a:rPr lang="zh-CN" altLang="en-US" sz="2800" spc="600" dirty="0">
                <a:solidFill>
                  <a:srgbClr val="333333"/>
                </a:solidFill>
                <a:latin typeface="Microsoft YaHei" panose="020B0503020204020204" pitchFamily="34" charset="-122"/>
                <a:ea typeface="Microsoft YaHei" panose="020B0503020204020204" pitchFamily="34" charset="-122"/>
              </a:rPr>
              <a:t>完成的主要工作</a:t>
            </a:r>
            <a:endParaRPr lang="zh-CN" altLang="en-US" sz="2800" spc="600" dirty="0"/>
          </a:p>
        </p:txBody>
      </p:sp>
      <p:sp>
        <p:nvSpPr>
          <p:cNvPr id="18" name="矩形 17">
            <a:extLst>
              <a:ext uri="{FF2B5EF4-FFF2-40B4-BE49-F238E27FC236}">
                <a16:creationId xmlns="" xmlns:a16="http://schemas.microsoft.com/office/drawing/2014/main" id="{6607A8DB-67B9-4FEA-8E1F-4D98B4E9C516}"/>
              </a:ext>
            </a:extLst>
          </p:cNvPr>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21" name="矩形 13">
            <a:extLst>
              <a:ext uri="{FF2B5EF4-FFF2-40B4-BE49-F238E27FC236}">
                <a16:creationId xmlns="" xmlns:a16="http://schemas.microsoft.com/office/drawing/2014/main" id="{8B481FEF-6CE2-4FA4-9024-F4D72A06E8A0}"/>
              </a:ext>
            </a:extLst>
          </p:cNvPr>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a:extLst>
              <a:ext uri="{FF2B5EF4-FFF2-40B4-BE49-F238E27FC236}">
                <a16:creationId xmlns="" xmlns:a16="http://schemas.microsoft.com/office/drawing/2014/main" id="{D46C1BCE-BF1F-4B07-8E1D-680F40E165C1}"/>
              </a:ext>
            </a:extLst>
          </p:cNvPr>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01</a:t>
            </a:r>
          </a:p>
        </p:txBody>
      </p:sp>
    </p:spTree>
    <p:extLst>
      <p:ext uri="{BB962C8B-B14F-4D97-AF65-F5344CB8AC3E}">
        <p14:creationId xmlns:p14="http://schemas.microsoft.com/office/powerpoint/2010/main" val="113867613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 xmlns:a16="http://schemas.microsoft.com/office/drawing/2014/main" id="{85D723A5-A7E9-489D-846F-6DE250254629}"/>
              </a:ext>
            </a:extLst>
          </p:cNvPr>
          <p:cNvSpPr/>
          <p:nvPr/>
        </p:nvSpPr>
        <p:spPr>
          <a:xfrm>
            <a:off x="0" y="1512206"/>
            <a:ext cx="9144000" cy="420378"/>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3">
            <a:extLst>
              <a:ext uri="{FF2B5EF4-FFF2-40B4-BE49-F238E27FC236}">
                <a16:creationId xmlns="" xmlns:a16="http://schemas.microsoft.com/office/drawing/2014/main" id="{B326C7F6-745C-411A-99A2-9867F299395A}"/>
              </a:ext>
            </a:extLst>
          </p:cNvPr>
          <p:cNvSpPr/>
          <p:nvPr/>
        </p:nvSpPr>
        <p:spPr>
          <a:xfrm>
            <a:off x="0" y="1988357"/>
            <a:ext cx="9144000" cy="420378"/>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a:extLst>
              <a:ext uri="{FF2B5EF4-FFF2-40B4-BE49-F238E27FC236}">
                <a16:creationId xmlns="" xmlns:a16="http://schemas.microsoft.com/office/drawing/2014/main" id="{2C86D791-D3CD-491D-B9A1-67F97AED094F}"/>
              </a:ext>
            </a:extLst>
          </p:cNvPr>
          <p:cNvSpPr/>
          <p:nvPr/>
        </p:nvSpPr>
        <p:spPr>
          <a:xfrm>
            <a:off x="0" y="2465716"/>
            <a:ext cx="9144000" cy="420378"/>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 xmlns:a16="http://schemas.microsoft.com/office/drawing/2014/main" id="{C764B87C-9591-4E37-938D-8666D3DB1228}"/>
              </a:ext>
            </a:extLst>
          </p:cNvPr>
          <p:cNvSpPr/>
          <p:nvPr/>
        </p:nvSpPr>
        <p:spPr>
          <a:xfrm>
            <a:off x="0" y="2943075"/>
            <a:ext cx="9144000" cy="420378"/>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a:extLst>
              <a:ext uri="{FF2B5EF4-FFF2-40B4-BE49-F238E27FC236}">
                <a16:creationId xmlns="" xmlns:a16="http://schemas.microsoft.com/office/drawing/2014/main" id="{187AABD5-A150-4EFD-B512-23DA84789913}"/>
              </a:ext>
            </a:extLst>
          </p:cNvPr>
          <p:cNvSpPr/>
          <p:nvPr/>
        </p:nvSpPr>
        <p:spPr>
          <a:xfrm>
            <a:off x="0" y="3416684"/>
            <a:ext cx="9144000" cy="420378"/>
          </a:xfrm>
          <a:prstGeom prst="rect">
            <a:avLst/>
          </a:prstGeom>
          <a:solidFill>
            <a:schemeClr val="bg1"/>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10000"/>
                </a:schemeClr>
              </a:solidFill>
            </a:endParaRPr>
          </a:p>
        </p:txBody>
      </p:sp>
      <p:sp>
        <p:nvSpPr>
          <p:cNvPr id="38" name="箭头: V 形 37">
            <a:extLst>
              <a:ext uri="{FF2B5EF4-FFF2-40B4-BE49-F238E27FC236}">
                <a16:creationId xmlns="" xmlns:a16="http://schemas.microsoft.com/office/drawing/2014/main" id="{6074912A-7C73-4F4B-8D9F-177DCB12630C}"/>
              </a:ext>
            </a:extLst>
          </p:cNvPr>
          <p:cNvSpPr/>
          <p:nvPr/>
        </p:nvSpPr>
        <p:spPr>
          <a:xfrm>
            <a:off x="2319670" y="3508164"/>
            <a:ext cx="134552" cy="207768"/>
          </a:xfrm>
          <a:prstGeom prst="chevron">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矩形 18">
            <a:extLst>
              <a:ext uri="{FF2B5EF4-FFF2-40B4-BE49-F238E27FC236}">
                <a16:creationId xmlns="" xmlns:a16="http://schemas.microsoft.com/office/drawing/2014/main" id="{F1A1CCA6-EAB1-4AAA-B524-BEF043436A65}"/>
              </a:ext>
            </a:extLst>
          </p:cNvPr>
          <p:cNvSpPr/>
          <p:nvPr/>
        </p:nvSpPr>
        <p:spPr>
          <a:xfrm>
            <a:off x="571369" y="1497381"/>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V 形 19">
            <a:extLst>
              <a:ext uri="{FF2B5EF4-FFF2-40B4-BE49-F238E27FC236}">
                <a16:creationId xmlns="" xmlns:a16="http://schemas.microsoft.com/office/drawing/2014/main" id="{9DBA29D2-C53E-4F1A-AB52-B20CAC3B269F}"/>
              </a:ext>
            </a:extLst>
          </p:cNvPr>
          <p:cNvSpPr/>
          <p:nvPr/>
        </p:nvSpPr>
        <p:spPr>
          <a:xfrm>
            <a:off x="2319670" y="1603686"/>
            <a:ext cx="134552" cy="207768"/>
          </a:xfrm>
          <a:prstGeom prst="chevron">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菱形 20">
            <a:extLst>
              <a:ext uri="{FF2B5EF4-FFF2-40B4-BE49-F238E27FC236}">
                <a16:creationId xmlns="" xmlns:a16="http://schemas.microsoft.com/office/drawing/2014/main" id="{CAFD34CD-56A1-4445-AB0F-EC46FCEB71C1}"/>
              </a:ext>
            </a:extLst>
          </p:cNvPr>
          <p:cNvSpPr/>
          <p:nvPr/>
        </p:nvSpPr>
        <p:spPr>
          <a:xfrm>
            <a:off x="833832" y="1518939"/>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1</a:t>
            </a:r>
            <a:endParaRPr lang="zh-CN" altLang="en-US" sz="2400" b="1" dirty="0">
              <a:solidFill>
                <a:schemeClr val="tx1"/>
              </a:solidFill>
              <a:latin typeface="Impact" panose="020B0806030902050204" pitchFamily="34" charset="0"/>
            </a:endParaRPr>
          </a:p>
        </p:txBody>
      </p:sp>
      <p:sp>
        <p:nvSpPr>
          <p:cNvPr id="4" name="矩形 3">
            <a:extLst>
              <a:ext uri="{FF2B5EF4-FFF2-40B4-BE49-F238E27FC236}">
                <a16:creationId xmlns="" xmlns:a16="http://schemas.microsoft.com/office/drawing/2014/main" id="{9D12FAE9-DB51-4E2E-B94E-00DD5AD367C0}"/>
              </a:ext>
            </a:extLst>
          </p:cNvPr>
          <p:cNvSpPr/>
          <p:nvPr/>
        </p:nvSpPr>
        <p:spPr>
          <a:xfrm>
            <a:off x="2983641" y="1597709"/>
            <a:ext cx="5755913" cy="646331"/>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以认真的工作的态度及时准确的完成各月开票、认证、记帐、结帐和账务处理工作</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r>
              <a:rPr lang="zh-CN" altLang="en-US" sz="1200" dirty="0">
                <a:solidFill>
                  <a:schemeClr val="bg2">
                    <a:lumMod val="10000"/>
                  </a:schemeClr>
                </a:solidFill>
                <a:latin typeface="微软雅黑" panose="020B0503020204020204" pitchFamily="34" charset="-122"/>
                <a:ea typeface="微软雅黑" panose="020B0503020204020204" pitchFamily="34" charset="-122"/>
              </a:rPr>
              <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 xmlns:a16="http://schemas.microsoft.com/office/drawing/2014/main" id="{B09E1B74-2B70-4ACD-8C9B-839871CF08FD}"/>
              </a:ext>
            </a:extLst>
          </p:cNvPr>
          <p:cNvSpPr/>
          <p:nvPr/>
        </p:nvSpPr>
        <p:spPr>
          <a:xfrm>
            <a:off x="2983640" y="2077050"/>
            <a:ext cx="5507617" cy="461665"/>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及时准确的填报各类月度、季度、年终账务报表、并按时向各部门报送</a:t>
            </a: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3DD6DD0C-3864-4B93-8292-9B6C2AC2CF53}"/>
              </a:ext>
            </a:extLst>
          </p:cNvPr>
          <p:cNvSpPr/>
          <p:nvPr/>
        </p:nvSpPr>
        <p:spPr>
          <a:xfrm>
            <a:off x="2983640" y="2534802"/>
            <a:ext cx="5507617" cy="646331"/>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及时准确的完成了税务的申报与缴纳</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r>
              <a:rPr lang="zh-CN" altLang="en-US" sz="1200" dirty="0">
                <a:solidFill>
                  <a:schemeClr val="bg2">
                    <a:lumMod val="10000"/>
                  </a:schemeClr>
                </a:solidFill>
                <a:latin typeface="微软雅黑" panose="020B0503020204020204" pitchFamily="34" charset="-122"/>
                <a:ea typeface="微软雅黑" panose="020B0503020204020204" pitchFamily="34" charset="-122"/>
              </a:rPr>
              <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 xmlns:a16="http://schemas.microsoft.com/office/drawing/2014/main" id="{A86A56A4-8847-4494-A48C-A0BC112F296E}"/>
              </a:ext>
            </a:extLst>
          </p:cNvPr>
          <p:cNvSpPr/>
          <p:nvPr/>
        </p:nvSpPr>
        <p:spPr>
          <a:xfrm>
            <a:off x="2983640" y="2975709"/>
            <a:ext cx="5507617"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及时且顺利的完成了今年</a:t>
            </a:r>
            <a:r>
              <a:rPr lang="en-US" altLang="zh-CN" sz="1200" dirty="0">
                <a:solidFill>
                  <a:schemeClr val="bg1"/>
                </a:solidFill>
                <a:latin typeface="微软雅黑" panose="020B0503020204020204" pitchFamily="34" charset="-122"/>
                <a:ea typeface="微软雅黑" panose="020B0503020204020204" pitchFamily="34" charset="-122"/>
              </a:rPr>
              <a:t>280</a:t>
            </a:r>
            <a:r>
              <a:rPr lang="zh-CN" altLang="en-US" sz="1200" dirty="0">
                <a:solidFill>
                  <a:schemeClr val="bg1"/>
                </a:solidFill>
                <a:latin typeface="微软雅黑" panose="020B0503020204020204" pitchFamily="34" charset="-122"/>
                <a:ea typeface="微软雅黑" panose="020B0503020204020204" pitchFamily="34" charset="-122"/>
              </a:rPr>
              <a:t>万的退税工作</a:t>
            </a:r>
            <a:br>
              <a:rPr lang="zh-CN" altLang="en-US" sz="1200" dirty="0">
                <a:solidFill>
                  <a:schemeClr val="bg1"/>
                </a:solidFill>
                <a:latin typeface="微软雅黑" panose="020B0503020204020204" pitchFamily="34" charset="-122"/>
                <a:ea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rPr>
              <a:t/>
            </a: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 xmlns:a16="http://schemas.microsoft.com/office/drawing/2014/main" id="{AA57C5CC-8D6E-48C7-A99B-16F92D1303EC}"/>
              </a:ext>
            </a:extLst>
          </p:cNvPr>
          <p:cNvSpPr/>
          <p:nvPr/>
        </p:nvSpPr>
        <p:spPr>
          <a:xfrm>
            <a:off x="2983640" y="3483540"/>
            <a:ext cx="5235879"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以及对各类会计档案进行了分类、装订、归档。</a:t>
            </a:r>
          </a:p>
        </p:txBody>
      </p:sp>
      <p:sp>
        <p:nvSpPr>
          <p:cNvPr id="25" name="矩形 24">
            <a:extLst>
              <a:ext uri="{FF2B5EF4-FFF2-40B4-BE49-F238E27FC236}">
                <a16:creationId xmlns="" xmlns:a16="http://schemas.microsoft.com/office/drawing/2014/main" id="{8C63110F-0089-4975-8F90-2775B36DF186}"/>
              </a:ext>
            </a:extLst>
          </p:cNvPr>
          <p:cNvSpPr/>
          <p:nvPr/>
        </p:nvSpPr>
        <p:spPr>
          <a:xfrm>
            <a:off x="571369" y="1973532"/>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V 形 25">
            <a:extLst>
              <a:ext uri="{FF2B5EF4-FFF2-40B4-BE49-F238E27FC236}">
                <a16:creationId xmlns="" xmlns:a16="http://schemas.microsoft.com/office/drawing/2014/main" id="{D16FA596-2FAC-4CE8-8F88-76A5E92236DC}"/>
              </a:ext>
            </a:extLst>
          </p:cNvPr>
          <p:cNvSpPr/>
          <p:nvPr/>
        </p:nvSpPr>
        <p:spPr>
          <a:xfrm>
            <a:off x="2319670" y="2079837"/>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菱形 26">
            <a:extLst>
              <a:ext uri="{FF2B5EF4-FFF2-40B4-BE49-F238E27FC236}">
                <a16:creationId xmlns="" xmlns:a16="http://schemas.microsoft.com/office/drawing/2014/main" id="{34B427B6-BDDE-4D2B-8B84-EA1A6D43CC90}"/>
              </a:ext>
            </a:extLst>
          </p:cNvPr>
          <p:cNvSpPr/>
          <p:nvPr/>
        </p:nvSpPr>
        <p:spPr>
          <a:xfrm>
            <a:off x="833832" y="1995090"/>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2</a:t>
            </a:r>
            <a:endParaRPr lang="zh-CN" altLang="en-US" sz="2400" b="1" dirty="0">
              <a:solidFill>
                <a:schemeClr val="tx1"/>
              </a:solidFill>
              <a:latin typeface="Impact" panose="020B0806030902050204" pitchFamily="34" charset="0"/>
            </a:endParaRPr>
          </a:p>
        </p:txBody>
      </p:sp>
      <p:sp>
        <p:nvSpPr>
          <p:cNvPr id="29" name="矩形 28">
            <a:extLst>
              <a:ext uri="{FF2B5EF4-FFF2-40B4-BE49-F238E27FC236}">
                <a16:creationId xmlns="" xmlns:a16="http://schemas.microsoft.com/office/drawing/2014/main" id="{5309582B-BD97-4BB3-BE5C-56849A2C836C}"/>
              </a:ext>
            </a:extLst>
          </p:cNvPr>
          <p:cNvSpPr/>
          <p:nvPr/>
        </p:nvSpPr>
        <p:spPr>
          <a:xfrm>
            <a:off x="571369" y="2450891"/>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箭头: V 形 29">
            <a:extLst>
              <a:ext uri="{FF2B5EF4-FFF2-40B4-BE49-F238E27FC236}">
                <a16:creationId xmlns="" xmlns:a16="http://schemas.microsoft.com/office/drawing/2014/main" id="{EFE7BCDF-0694-4490-BA63-7D096DDD8AA3}"/>
              </a:ext>
            </a:extLst>
          </p:cNvPr>
          <p:cNvSpPr/>
          <p:nvPr/>
        </p:nvSpPr>
        <p:spPr>
          <a:xfrm>
            <a:off x="2319670" y="2557196"/>
            <a:ext cx="134552" cy="207768"/>
          </a:xfrm>
          <a:prstGeom prst="chevron">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菱形 30">
            <a:extLst>
              <a:ext uri="{FF2B5EF4-FFF2-40B4-BE49-F238E27FC236}">
                <a16:creationId xmlns="" xmlns:a16="http://schemas.microsoft.com/office/drawing/2014/main" id="{94E2E409-302F-447E-8F3A-01D9B61EA6A8}"/>
              </a:ext>
            </a:extLst>
          </p:cNvPr>
          <p:cNvSpPr/>
          <p:nvPr/>
        </p:nvSpPr>
        <p:spPr>
          <a:xfrm>
            <a:off x="833832" y="2472449"/>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3</a:t>
            </a:r>
            <a:endParaRPr lang="zh-CN" altLang="en-US" sz="2400" b="1" dirty="0">
              <a:solidFill>
                <a:schemeClr val="tx1"/>
              </a:solidFill>
              <a:latin typeface="Impact" panose="020B0806030902050204" pitchFamily="34" charset="0"/>
            </a:endParaRPr>
          </a:p>
        </p:txBody>
      </p:sp>
      <p:sp>
        <p:nvSpPr>
          <p:cNvPr id="33" name="矩形 32">
            <a:extLst>
              <a:ext uri="{FF2B5EF4-FFF2-40B4-BE49-F238E27FC236}">
                <a16:creationId xmlns="" xmlns:a16="http://schemas.microsoft.com/office/drawing/2014/main" id="{C10A695D-C0E9-4187-B3B1-31949A042BF4}"/>
              </a:ext>
            </a:extLst>
          </p:cNvPr>
          <p:cNvSpPr/>
          <p:nvPr/>
        </p:nvSpPr>
        <p:spPr>
          <a:xfrm>
            <a:off x="571369" y="2928250"/>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箭头: V 形 33">
            <a:extLst>
              <a:ext uri="{FF2B5EF4-FFF2-40B4-BE49-F238E27FC236}">
                <a16:creationId xmlns="" xmlns:a16="http://schemas.microsoft.com/office/drawing/2014/main" id="{D92A0184-B4D5-4339-AA4B-A95BE02D18FE}"/>
              </a:ext>
            </a:extLst>
          </p:cNvPr>
          <p:cNvSpPr/>
          <p:nvPr/>
        </p:nvSpPr>
        <p:spPr>
          <a:xfrm>
            <a:off x="2319670" y="303455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菱形 34">
            <a:extLst>
              <a:ext uri="{FF2B5EF4-FFF2-40B4-BE49-F238E27FC236}">
                <a16:creationId xmlns="" xmlns:a16="http://schemas.microsoft.com/office/drawing/2014/main" id="{BBEC56CA-D42F-4540-8241-DCC309778922}"/>
              </a:ext>
            </a:extLst>
          </p:cNvPr>
          <p:cNvSpPr/>
          <p:nvPr/>
        </p:nvSpPr>
        <p:spPr>
          <a:xfrm>
            <a:off x="833832" y="2949808"/>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4</a:t>
            </a:r>
            <a:endParaRPr lang="zh-CN" altLang="en-US" sz="2400" b="1" dirty="0">
              <a:solidFill>
                <a:schemeClr val="tx1"/>
              </a:solidFill>
              <a:latin typeface="Impact" panose="020B0806030902050204" pitchFamily="34" charset="0"/>
            </a:endParaRPr>
          </a:p>
        </p:txBody>
      </p:sp>
      <p:sp>
        <p:nvSpPr>
          <p:cNvPr id="37" name="矩形 36">
            <a:extLst>
              <a:ext uri="{FF2B5EF4-FFF2-40B4-BE49-F238E27FC236}">
                <a16:creationId xmlns="" xmlns:a16="http://schemas.microsoft.com/office/drawing/2014/main" id="{D8584DED-6265-4B76-89C4-B4138F5ECF21}"/>
              </a:ext>
            </a:extLst>
          </p:cNvPr>
          <p:cNvSpPr/>
          <p:nvPr/>
        </p:nvSpPr>
        <p:spPr>
          <a:xfrm>
            <a:off x="571369" y="3401859"/>
            <a:ext cx="922174"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a:extLst>
              <a:ext uri="{FF2B5EF4-FFF2-40B4-BE49-F238E27FC236}">
                <a16:creationId xmlns="" xmlns:a16="http://schemas.microsoft.com/office/drawing/2014/main" id="{A2A4F372-41D6-4ABB-80E5-C5F3FEDDB641}"/>
              </a:ext>
            </a:extLst>
          </p:cNvPr>
          <p:cNvSpPr/>
          <p:nvPr/>
        </p:nvSpPr>
        <p:spPr>
          <a:xfrm>
            <a:off x="833832" y="3423417"/>
            <a:ext cx="397247" cy="39724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Impact" panose="020B0806030902050204" pitchFamily="34" charset="0"/>
              </a:rPr>
              <a:t>5</a:t>
            </a:r>
            <a:endParaRPr lang="zh-CN" altLang="en-US" sz="2400" b="1" dirty="0">
              <a:solidFill>
                <a:schemeClr val="tx1"/>
              </a:solidFill>
              <a:latin typeface="Impact" panose="020B0806030902050204" pitchFamily="34" charset="0"/>
            </a:endParaRPr>
          </a:p>
        </p:txBody>
      </p:sp>
      <p:sp>
        <p:nvSpPr>
          <p:cNvPr id="42" name="矩形 41">
            <a:extLst>
              <a:ext uri="{FF2B5EF4-FFF2-40B4-BE49-F238E27FC236}">
                <a16:creationId xmlns="" xmlns:a16="http://schemas.microsoft.com/office/drawing/2014/main" id="{C1374184-D12F-47AD-A195-D48CC29CED07}"/>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ïšḻïďê-Oval 45">
            <a:extLst>
              <a:ext uri="{FF2B5EF4-FFF2-40B4-BE49-F238E27FC236}">
                <a16:creationId xmlns="" xmlns:a16="http://schemas.microsoft.com/office/drawing/2014/main" id="{AE7C0EAF-B400-4BFE-94F2-1C8722B42794}"/>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44" name="矩形 43">
            <a:extLst>
              <a:ext uri="{FF2B5EF4-FFF2-40B4-BE49-F238E27FC236}">
                <a16:creationId xmlns="" xmlns:a16="http://schemas.microsoft.com/office/drawing/2014/main" id="{83CD8253-160E-4D12-961B-B4BCBA023C0C}"/>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spTree>
    <p:extLst>
      <p:ext uri="{BB962C8B-B14F-4D97-AF65-F5344CB8AC3E}">
        <p14:creationId xmlns:p14="http://schemas.microsoft.com/office/powerpoint/2010/main" val="312886518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31" grpId="0"/>
      <p:bldP spid="35"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6BFC415B-777A-4A70-9357-3C6C9B55DA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452"/>
          <a:stretch/>
        </p:blipFill>
        <p:spPr>
          <a:xfrm>
            <a:off x="-1" y="-1"/>
            <a:ext cx="9143999" cy="5143501"/>
          </a:xfrm>
          <a:prstGeom prst="rect">
            <a:avLst/>
          </a:prstGeom>
        </p:spPr>
      </p:pic>
      <p:sp>
        <p:nvSpPr>
          <p:cNvPr id="11" name="矩形 10">
            <a:extLst>
              <a:ext uri="{FF2B5EF4-FFF2-40B4-BE49-F238E27FC236}">
                <a16:creationId xmlns="" xmlns:a16="http://schemas.microsoft.com/office/drawing/2014/main" id="{F2EAC0D2-A5E8-465D-9006-94CE58391E4A}"/>
              </a:ext>
            </a:extLst>
          </p:cNvPr>
          <p:cNvSpPr/>
          <p:nvPr/>
        </p:nvSpPr>
        <p:spPr>
          <a:xfrm>
            <a:off x="0" y="3066873"/>
            <a:ext cx="9144000" cy="2076627"/>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a:extLst>
              <a:ext uri="{FF2B5EF4-FFF2-40B4-BE49-F238E27FC236}">
                <a16:creationId xmlns="" xmlns:a16="http://schemas.microsoft.com/office/drawing/2014/main" id="{32876E4C-6722-423F-8517-592C074A1493}"/>
              </a:ext>
            </a:extLst>
          </p:cNvPr>
          <p:cNvSpPr/>
          <p:nvPr/>
        </p:nvSpPr>
        <p:spPr>
          <a:xfrm>
            <a:off x="1083436" y="3480631"/>
            <a:ext cx="7221253" cy="1448730"/>
          </a:xfrm>
          <a:prstGeom prst="rect">
            <a:avLst/>
          </a:prstGeom>
        </p:spPr>
        <p:txBody>
          <a:bodyPr wrap="square">
            <a:spAutoFit/>
          </a:bodyPr>
          <a:lstStyle/>
          <a:p>
            <a:pPr>
              <a:lnSpc>
                <a:spcPct val="150000"/>
              </a:lnSpc>
            </a:pPr>
            <a:r>
              <a:rPr lang="zh-CN" altLang="en-US" sz="1200" dirty="0">
                <a:solidFill>
                  <a:schemeClr val="bg1"/>
                </a:solidFill>
                <a:latin typeface="Microsoft YaHei" panose="020B0503020204020204" pitchFamily="34" charset="-122"/>
                <a:ea typeface="Microsoft YaHei" panose="020B0503020204020204" pitchFamily="34" charset="-122"/>
              </a:rPr>
              <a:t>以严谨的工作态度及时准确的核签公司日常的各类支出，并进行费用明细分类。及时准确的根据公司的资金情况和经营情况进行“资金预算”并提出合理的建议，以便让上层管理者能够及时的了解公司的资金情况并采取相对应的措施。</a:t>
            </a:r>
            <a:r>
              <a:rPr lang="zh-CN" altLang="en-US" sz="1200" dirty="0">
                <a:solidFill>
                  <a:schemeClr val="bg1"/>
                </a:solidFill>
              </a:rPr>
              <a:t/>
            </a:r>
            <a:br>
              <a:rPr lang="zh-CN" altLang="en-US" sz="1200" dirty="0">
                <a:solidFill>
                  <a:schemeClr val="bg1"/>
                </a:solidFill>
              </a:rPr>
            </a:br>
            <a:r>
              <a:rPr lang="zh-CN" altLang="en-US" sz="1200" dirty="0">
                <a:solidFill>
                  <a:schemeClr val="bg1"/>
                </a:solidFill>
              </a:rPr>
              <a:t/>
            </a:r>
            <a:br>
              <a:rPr lang="zh-CN" altLang="en-US" sz="1200" dirty="0">
                <a:solidFill>
                  <a:schemeClr val="bg1"/>
                </a:solidFill>
              </a:rPr>
            </a:br>
            <a:endParaRPr lang="zh-CN" altLang="en-US" sz="1200" dirty="0">
              <a:solidFill>
                <a:schemeClr val="bg1"/>
              </a:solidFill>
            </a:endParaRPr>
          </a:p>
        </p:txBody>
      </p:sp>
      <p:grpSp>
        <p:nvGrpSpPr>
          <p:cNvPr id="6" name="组合 5">
            <a:extLst>
              <a:ext uri="{FF2B5EF4-FFF2-40B4-BE49-F238E27FC236}">
                <a16:creationId xmlns="" xmlns:a16="http://schemas.microsoft.com/office/drawing/2014/main" id="{533589B0-24ED-4694-87EA-5BB13DBD39D8}"/>
              </a:ext>
            </a:extLst>
          </p:cNvPr>
          <p:cNvGrpSpPr/>
          <p:nvPr/>
        </p:nvGrpSpPr>
        <p:grpSpPr>
          <a:xfrm flipV="1">
            <a:off x="551809" y="3630509"/>
            <a:ext cx="433763" cy="63041"/>
            <a:chOff x="3930857" y="1377220"/>
            <a:chExt cx="911959" cy="132538"/>
          </a:xfrm>
          <a:solidFill>
            <a:schemeClr val="bg1"/>
          </a:solidFill>
        </p:grpSpPr>
        <p:sp>
          <p:nvSpPr>
            <p:cNvPr id="7" name="椭圆 6">
              <a:extLst>
                <a:ext uri="{FF2B5EF4-FFF2-40B4-BE49-F238E27FC236}">
                  <a16:creationId xmlns="" xmlns:a16="http://schemas.microsoft.com/office/drawing/2014/main" id="{A742A2DD-2A3C-4342-9C7F-FFE4CBB1FF5A}"/>
                </a:ext>
              </a:extLst>
            </p:cNvPr>
            <p:cNvSpPr/>
            <p:nvPr/>
          </p:nvSpPr>
          <p:spPr>
            <a:xfrm>
              <a:off x="3930857"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1"/>
                </a:solidFill>
              </a:endParaRPr>
            </a:p>
          </p:txBody>
        </p:sp>
        <p:sp>
          <p:nvSpPr>
            <p:cNvPr id="8" name="椭圆 7">
              <a:extLst>
                <a:ext uri="{FF2B5EF4-FFF2-40B4-BE49-F238E27FC236}">
                  <a16:creationId xmlns="" xmlns:a16="http://schemas.microsoft.com/office/drawing/2014/main" id="{E0D99574-2C91-421F-81A4-9097E30405C7}"/>
                </a:ext>
              </a:extLst>
            </p:cNvPr>
            <p:cNvSpPr/>
            <p:nvPr/>
          </p:nvSpPr>
          <p:spPr>
            <a:xfrm>
              <a:off x="4190664"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1"/>
                </a:solidFill>
              </a:endParaRPr>
            </a:p>
          </p:txBody>
        </p:sp>
        <p:sp>
          <p:nvSpPr>
            <p:cNvPr id="9" name="椭圆 8">
              <a:extLst>
                <a:ext uri="{FF2B5EF4-FFF2-40B4-BE49-F238E27FC236}">
                  <a16:creationId xmlns="" xmlns:a16="http://schemas.microsoft.com/office/drawing/2014/main" id="{DFD609B2-6D5A-4996-972F-E96B0ADFDECC}"/>
                </a:ext>
              </a:extLst>
            </p:cNvPr>
            <p:cNvSpPr/>
            <p:nvPr/>
          </p:nvSpPr>
          <p:spPr>
            <a:xfrm>
              <a:off x="4450471"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1"/>
                </a:solidFill>
              </a:endParaRPr>
            </a:p>
          </p:txBody>
        </p:sp>
        <p:sp>
          <p:nvSpPr>
            <p:cNvPr id="10" name="椭圆 9">
              <a:extLst>
                <a:ext uri="{FF2B5EF4-FFF2-40B4-BE49-F238E27FC236}">
                  <a16:creationId xmlns="" xmlns:a16="http://schemas.microsoft.com/office/drawing/2014/main" id="{87E26B0D-28BB-4F71-A4EA-265D45978A3B}"/>
                </a:ext>
              </a:extLst>
            </p:cNvPr>
            <p:cNvSpPr/>
            <p:nvPr/>
          </p:nvSpPr>
          <p:spPr>
            <a:xfrm>
              <a:off x="4710278"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1"/>
                </a:solidFill>
              </a:endParaRPr>
            </a:p>
          </p:txBody>
        </p:sp>
      </p:grpSp>
      <p:sp>
        <p:nvSpPr>
          <p:cNvPr id="14" name="矩形 13">
            <a:extLst>
              <a:ext uri="{FF2B5EF4-FFF2-40B4-BE49-F238E27FC236}">
                <a16:creationId xmlns="" xmlns:a16="http://schemas.microsoft.com/office/drawing/2014/main" id="{7F721ECE-F8E6-4934-95F4-2CFD7D7995A3}"/>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ïšḻïďê-Oval 45">
            <a:extLst>
              <a:ext uri="{FF2B5EF4-FFF2-40B4-BE49-F238E27FC236}">
                <a16:creationId xmlns="" xmlns:a16="http://schemas.microsoft.com/office/drawing/2014/main" id="{DCB9D9CE-E737-411E-8C3D-3C0F12F6C103}"/>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5" name="矩形 4">
            <a:extLst>
              <a:ext uri="{FF2B5EF4-FFF2-40B4-BE49-F238E27FC236}">
                <a16:creationId xmlns="" xmlns:a16="http://schemas.microsoft.com/office/drawing/2014/main" id="{E0E9D374-A513-4F61-BD14-4AA1AE77625F}"/>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spTree>
    <p:extLst>
      <p:ext uri="{BB962C8B-B14F-4D97-AF65-F5344CB8AC3E}">
        <p14:creationId xmlns:p14="http://schemas.microsoft.com/office/powerpoint/2010/main" val="260209963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5961B2D0-F1D0-488C-A55C-A1140B0C70FD}"/>
              </a:ext>
            </a:extLst>
          </p:cNvPr>
          <p:cNvSpPr/>
          <p:nvPr/>
        </p:nvSpPr>
        <p:spPr>
          <a:xfrm>
            <a:off x="321073" y="1461331"/>
            <a:ext cx="2729777" cy="2177123"/>
          </a:xfrm>
          <a:prstGeom prst="rect">
            <a:avLst/>
          </a:prstGeom>
          <a:solidFill>
            <a:schemeClr val="accent6">
              <a:lumMod val="10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a:extLst>
              <a:ext uri="{FF2B5EF4-FFF2-40B4-BE49-F238E27FC236}">
                <a16:creationId xmlns="" xmlns:a16="http://schemas.microsoft.com/office/drawing/2014/main" id="{261AAACC-A966-4884-90C4-D1DDFC824CE2}"/>
              </a:ext>
            </a:extLst>
          </p:cNvPr>
          <p:cNvSpPr/>
          <p:nvPr/>
        </p:nvSpPr>
        <p:spPr>
          <a:xfrm>
            <a:off x="3107529" y="1461331"/>
            <a:ext cx="5612657" cy="2177123"/>
          </a:xfrm>
          <a:prstGeom prst="rect">
            <a:avLst/>
          </a:prstGeom>
          <a:solidFill>
            <a:schemeClr val="accent6">
              <a:lumMod val="10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39350935-49B8-4ECA-BC13-8883C1A75A14}"/>
              </a:ext>
            </a:extLst>
          </p:cNvPr>
          <p:cNvSpPr/>
          <p:nvPr/>
        </p:nvSpPr>
        <p:spPr>
          <a:xfrm>
            <a:off x="462686" y="490051"/>
            <a:ext cx="2612848" cy="276999"/>
          </a:xfrm>
          <a:prstGeom prst="rect">
            <a:avLst/>
          </a:prstGeom>
        </p:spPr>
        <p:txBody>
          <a:bodyPr wrap="square">
            <a:spAutoFit/>
          </a:bodyPr>
          <a:lstStyle/>
          <a:p>
            <a:r>
              <a:rPr lang="zh-CN" altLang="en-US" sz="1200" dirty="0">
                <a:solidFill>
                  <a:srgbClr val="333333"/>
                </a:solidFill>
                <a:latin typeface="Microsoft YaHei" panose="020B0503020204020204" pitchFamily="34" charset="-122"/>
                <a:ea typeface="Microsoft YaHei" panose="020B0503020204020204" pitchFamily="34" charset="-122"/>
              </a:rPr>
              <a:t>对公司各种证件的变更及年检负责</a:t>
            </a:r>
            <a:endParaRPr lang="zh-CN" altLang="en-US" sz="1200" dirty="0"/>
          </a:p>
        </p:txBody>
      </p:sp>
      <p:sp>
        <p:nvSpPr>
          <p:cNvPr id="5" name="矩形 4">
            <a:extLst>
              <a:ext uri="{FF2B5EF4-FFF2-40B4-BE49-F238E27FC236}">
                <a16:creationId xmlns="" xmlns:a16="http://schemas.microsoft.com/office/drawing/2014/main" id="{7A172AAB-5697-4CC3-BFD1-02A068EE9929}"/>
              </a:ext>
            </a:extLst>
          </p:cNvPr>
          <p:cNvSpPr/>
          <p:nvPr/>
        </p:nvSpPr>
        <p:spPr>
          <a:xfrm>
            <a:off x="3526551" y="2897299"/>
            <a:ext cx="5048073" cy="830997"/>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由于公司正处于发展初期，加上经营地址的变更，导致公司的各类证件需要发生相应的变更</a:t>
            </a:r>
            <a:br>
              <a:rPr lang="zh-CN" altLang="en-US" sz="1200" dirty="0">
                <a:solidFill>
                  <a:schemeClr val="bg1"/>
                </a:solidFill>
                <a:latin typeface="微软雅黑" panose="020B0503020204020204" pitchFamily="34" charset="-122"/>
                <a:ea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rPr>
              <a:t/>
            </a: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86868ED2-6E62-4E7A-92B5-993FF88DF1B1}"/>
              </a:ext>
            </a:extLst>
          </p:cNvPr>
          <p:cNvSpPr/>
          <p:nvPr/>
        </p:nvSpPr>
        <p:spPr>
          <a:xfrm>
            <a:off x="3506275" y="1795357"/>
            <a:ext cx="5088626" cy="1200329"/>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除了今年</a:t>
            </a: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月份由于本人工作上的疏忽对海关部门没有及时进行变更，导致</a:t>
            </a:r>
            <a:r>
              <a:rPr lang="en-US" altLang="zh-CN" sz="1200" dirty="0">
                <a:solidFill>
                  <a:schemeClr val="bg1"/>
                </a:solidFill>
                <a:latin typeface="微软雅黑" panose="020B0503020204020204" pitchFamily="34" charset="-122"/>
                <a:ea typeface="微软雅黑" panose="020B0503020204020204" pitchFamily="34" charset="-122"/>
              </a:rPr>
              <a:t>212</a:t>
            </a:r>
            <a:r>
              <a:rPr lang="zh-CN" altLang="en-US" sz="1200" dirty="0">
                <a:solidFill>
                  <a:schemeClr val="bg1"/>
                </a:solidFill>
                <a:latin typeface="微软雅黑" panose="020B0503020204020204" pitchFamily="34" charset="-122"/>
                <a:ea typeface="微软雅黑" panose="020B0503020204020204" pitchFamily="34" charset="-122"/>
              </a:rPr>
              <a:t>单的报关没能按照正常的报关程序进行，好在刘总通过自己的人脉关系及时采用了其它的报关渠道才没有造成不必要的损失，在此做自我检讨，希望自己在以后的工作中能够更加严谨以杜绝类似的情况发生。</a:t>
            </a:r>
            <a:br>
              <a:rPr lang="zh-CN" altLang="en-US" sz="1200" dirty="0">
                <a:solidFill>
                  <a:schemeClr val="bg1"/>
                </a:solidFill>
                <a:latin typeface="微软雅黑" panose="020B0503020204020204" pitchFamily="34" charset="-122"/>
                <a:ea typeface="微软雅黑" panose="020B0503020204020204" pitchFamily="34" charset="-122"/>
              </a:rPr>
            </a:br>
            <a:r>
              <a:rPr lang="zh-CN" altLang="en-US" sz="1200" dirty="0">
                <a:solidFill>
                  <a:schemeClr val="bg1"/>
                </a:solidFill>
                <a:latin typeface="微软雅黑" panose="020B0503020204020204" pitchFamily="34" charset="-122"/>
                <a:ea typeface="微软雅黑" panose="020B0503020204020204" pitchFamily="34" charset="-122"/>
              </a:rPr>
              <a:t/>
            </a:r>
            <a:br>
              <a:rPr lang="zh-CN" altLang="en-US" sz="1200" dirty="0">
                <a:solidFill>
                  <a:schemeClr val="bg1"/>
                </a:solidFill>
                <a:latin typeface="微软雅黑" panose="020B0503020204020204" pitchFamily="34" charset="-122"/>
                <a:ea typeface="微软雅黑" panose="020B0503020204020204" pitchFamily="34" charset="-122"/>
              </a:rPr>
            </a:b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16" name="图片 15">
            <a:extLst>
              <a:ext uri="{FF2B5EF4-FFF2-40B4-BE49-F238E27FC236}">
                <a16:creationId xmlns="" xmlns:a16="http://schemas.microsoft.com/office/drawing/2014/main" id="{27491F7E-9AE8-4EFF-9005-2167312660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20671" y="1698441"/>
            <a:ext cx="2346522" cy="1759892"/>
          </a:xfrm>
          <a:prstGeom prst="rect">
            <a:avLst/>
          </a:prstGeom>
        </p:spPr>
      </p:pic>
      <p:sp>
        <p:nvSpPr>
          <p:cNvPr id="20" name="矩形 19">
            <a:extLst>
              <a:ext uri="{FF2B5EF4-FFF2-40B4-BE49-F238E27FC236}">
                <a16:creationId xmlns="" xmlns:a16="http://schemas.microsoft.com/office/drawing/2014/main" id="{7C1FC691-B2F5-49E3-9D23-4325C62FF062}"/>
              </a:ext>
            </a:extLst>
          </p:cNvPr>
          <p:cNvSpPr/>
          <p:nvPr/>
        </p:nvSpPr>
        <p:spPr>
          <a:xfrm flipH="1">
            <a:off x="3352409" y="2020920"/>
            <a:ext cx="45719" cy="37460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21" name="矩形 20">
            <a:extLst>
              <a:ext uri="{FF2B5EF4-FFF2-40B4-BE49-F238E27FC236}">
                <a16:creationId xmlns="" xmlns:a16="http://schemas.microsoft.com/office/drawing/2014/main" id="{8D993463-14A5-45E7-B0C5-79C763E4EE0B}"/>
              </a:ext>
            </a:extLst>
          </p:cNvPr>
          <p:cNvSpPr/>
          <p:nvPr/>
        </p:nvSpPr>
        <p:spPr>
          <a:xfrm flipH="1">
            <a:off x="3368027" y="2963656"/>
            <a:ext cx="45719" cy="37460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13" name="矩形 12">
            <a:extLst>
              <a:ext uri="{FF2B5EF4-FFF2-40B4-BE49-F238E27FC236}">
                <a16:creationId xmlns="" xmlns:a16="http://schemas.microsoft.com/office/drawing/2014/main" id="{B8A3C1A5-53E5-4C6E-B0D4-5A5D9DD61DDF}"/>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ïšḻïďê-Oval 45">
            <a:extLst>
              <a:ext uri="{FF2B5EF4-FFF2-40B4-BE49-F238E27FC236}">
                <a16:creationId xmlns="" xmlns:a16="http://schemas.microsoft.com/office/drawing/2014/main" id="{97B24740-EAA4-445A-8E32-FF957190E156}"/>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15" name="矩形 14">
            <a:extLst>
              <a:ext uri="{FF2B5EF4-FFF2-40B4-BE49-F238E27FC236}">
                <a16:creationId xmlns="" xmlns:a16="http://schemas.microsoft.com/office/drawing/2014/main" id="{635365F6-283E-4BEF-8A64-73ADD187D407}"/>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spTree>
    <p:extLst>
      <p:ext uri="{BB962C8B-B14F-4D97-AF65-F5344CB8AC3E}">
        <p14:creationId xmlns:p14="http://schemas.microsoft.com/office/powerpoint/2010/main" val="26002494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6DDC791F-A6A3-4EC8-82AB-BE96DCD4B0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3263"/>
          <a:stretch/>
        </p:blipFill>
        <p:spPr>
          <a:xfrm flipH="1">
            <a:off x="-1" y="828528"/>
            <a:ext cx="9144000" cy="2375367"/>
          </a:xfrm>
          <a:prstGeom prst="rect">
            <a:avLst/>
          </a:prstGeom>
        </p:spPr>
      </p:pic>
      <p:grpSp>
        <p:nvGrpSpPr>
          <p:cNvPr id="4" name="组合 3">
            <a:extLst>
              <a:ext uri="{FF2B5EF4-FFF2-40B4-BE49-F238E27FC236}">
                <a16:creationId xmlns="" xmlns:a16="http://schemas.microsoft.com/office/drawing/2014/main" id="{CB2227AC-9675-467C-BCF6-CC1F7356DE66}"/>
              </a:ext>
            </a:extLst>
          </p:cNvPr>
          <p:cNvGrpSpPr/>
          <p:nvPr/>
        </p:nvGrpSpPr>
        <p:grpSpPr>
          <a:xfrm flipV="1">
            <a:off x="2252420" y="3453336"/>
            <a:ext cx="433763" cy="63041"/>
            <a:chOff x="3930857" y="1377220"/>
            <a:chExt cx="911959" cy="132538"/>
          </a:xfrm>
          <a:solidFill>
            <a:srgbClr val="9A4A6F"/>
          </a:solidFill>
        </p:grpSpPr>
        <p:sp>
          <p:nvSpPr>
            <p:cNvPr id="5" name="椭圆 4">
              <a:extLst>
                <a:ext uri="{FF2B5EF4-FFF2-40B4-BE49-F238E27FC236}">
                  <a16:creationId xmlns="" xmlns:a16="http://schemas.microsoft.com/office/drawing/2014/main" id="{DD1A4A4D-9A58-4241-8654-7B5EB37EFF2C}"/>
                </a:ext>
              </a:extLst>
            </p:cNvPr>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7" name="椭圆 6">
              <a:extLst>
                <a:ext uri="{FF2B5EF4-FFF2-40B4-BE49-F238E27FC236}">
                  <a16:creationId xmlns="" xmlns:a16="http://schemas.microsoft.com/office/drawing/2014/main" id="{1AF4D40E-7DF7-4557-A23E-E30AF571DA24}"/>
                </a:ext>
              </a:extLst>
            </p:cNvPr>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8" name="椭圆 7">
              <a:extLst>
                <a:ext uri="{FF2B5EF4-FFF2-40B4-BE49-F238E27FC236}">
                  <a16:creationId xmlns="" xmlns:a16="http://schemas.microsoft.com/office/drawing/2014/main" id="{DF804EB8-B412-45B5-9D6E-36D5E542DA7B}"/>
                </a:ext>
              </a:extLst>
            </p:cNvPr>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9" name="椭圆 8">
              <a:extLst>
                <a:ext uri="{FF2B5EF4-FFF2-40B4-BE49-F238E27FC236}">
                  <a16:creationId xmlns="" xmlns:a16="http://schemas.microsoft.com/office/drawing/2014/main" id="{496CBD6F-AE96-44A3-88AD-5676AE7E8990}"/>
                </a:ext>
              </a:extLst>
            </p:cNvPr>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grpSp>
      <p:sp>
        <p:nvSpPr>
          <p:cNvPr id="6" name="矩形 5">
            <a:extLst>
              <a:ext uri="{FF2B5EF4-FFF2-40B4-BE49-F238E27FC236}">
                <a16:creationId xmlns="" xmlns:a16="http://schemas.microsoft.com/office/drawing/2014/main" id="{78CE6203-AA9A-4BE1-9C52-B6FDDC733110}"/>
              </a:ext>
            </a:extLst>
          </p:cNvPr>
          <p:cNvSpPr/>
          <p:nvPr/>
        </p:nvSpPr>
        <p:spPr>
          <a:xfrm>
            <a:off x="2737139" y="3671452"/>
            <a:ext cx="3885849" cy="461665"/>
          </a:xfrm>
          <a:prstGeom prst="rect">
            <a:avLst/>
          </a:prstGeom>
        </p:spPr>
        <p:txBody>
          <a:bodyPr wrap="square">
            <a:spAutoFit/>
          </a:bodyPr>
          <a:lstStyle/>
          <a:p>
            <a:r>
              <a:rPr lang="zh-CN" altLang="en-US" sz="1200" dirty="0">
                <a:solidFill>
                  <a:schemeClr val="bg2">
                    <a:lumMod val="10000"/>
                  </a:schemeClr>
                </a:solidFill>
                <a:latin typeface="Microsoft YaHei" panose="020B0503020204020204" pitchFamily="34" charset="-122"/>
                <a:ea typeface="Microsoft YaHei" panose="020B0503020204020204" pitchFamily="34" charset="-122"/>
              </a:rPr>
              <a:t>对于上级领导交待的其它临时工作能够及时的完成。</a:t>
            </a:r>
            <a:r>
              <a:rPr lang="zh-CN" altLang="en-US" sz="1200" dirty="0">
                <a:solidFill>
                  <a:schemeClr val="bg2">
                    <a:lumMod val="10000"/>
                  </a:schemeClr>
                </a:solidFill>
              </a:rPr>
              <a:t/>
            </a:r>
            <a:br>
              <a:rPr lang="zh-CN" altLang="en-US" sz="1200" dirty="0">
                <a:solidFill>
                  <a:schemeClr val="bg2">
                    <a:lumMod val="10000"/>
                  </a:schemeClr>
                </a:solidFill>
              </a:rPr>
            </a:br>
            <a:endParaRPr lang="zh-CN" altLang="en-US" sz="1200" dirty="0">
              <a:solidFill>
                <a:schemeClr val="bg2">
                  <a:lumMod val="10000"/>
                </a:schemeClr>
              </a:solidFill>
            </a:endParaRPr>
          </a:p>
        </p:txBody>
      </p:sp>
      <p:sp>
        <p:nvSpPr>
          <p:cNvPr id="12" name="箭头: V 形 11">
            <a:extLst>
              <a:ext uri="{FF2B5EF4-FFF2-40B4-BE49-F238E27FC236}">
                <a16:creationId xmlns="" xmlns:a16="http://schemas.microsoft.com/office/drawing/2014/main" id="{B9826EA7-D3B5-482B-9AD5-6397196F9D61}"/>
              </a:ext>
            </a:extLst>
          </p:cNvPr>
          <p:cNvSpPr/>
          <p:nvPr/>
        </p:nvSpPr>
        <p:spPr>
          <a:xfrm>
            <a:off x="8660649" y="4799813"/>
            <a:ext cx="134552" cy="207768"/>
          </a:xfrm>
          <a:prstGeom prst="chevron">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3" name="箭头: V 形 12">
            <a:extLst>
              <a:ext uri="{FF2B5EF4-FFF2-40B4-BE49-F238E27FC236}">
                <a16:creationId xmlns="" xmlns:a16="http://schemas.microsoft.com/office/drawing/2014/main" id="{C42B1CC1-C07E-4465-A921-558E68C4B0E6}"/>
              </a:ext>
            </a:extLst>
          </p:cNvPr>
          <p:cNvSpPr/>
          <p:nvPr/>
        </p:nvSpPr>
        <p:spPr>
          <a:xfrm>
            <a:off x="8768261" y="4799813"/>
            <a:ext cx="134552" cy="207768"/>
          </a:xfrm>
          <a:prstGeom prst="chevron">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16" name="矩形 15">
            <a:extLst>
              <a:ext uri="{FF2B5EF4-FFF2-40B4-BE49-F238E27FC236}">
                <a16:creationId xmlns="" xmlns:a16="http://schemas.microsoft.com/office/drawing/2014/main" id="{25BB4A42-A353-45A4-86F5-4B785F90850B}"/>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ïšḻïďê-Oval 45">
            <a:extLst>
              <a:ext uri="{FF2B5EF4-FFF2-40B4-BE49-F238E27FC236}">
                <a16:creationId xmlns="" xmlns:a16="http://schemas.microsoft.com/office/drawing/2014/main" id="{E9407C5C-A1FF-4D91-BC7D-41DCE1EF0521}"/>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18" name="矩形 17">
            <a:extLst>
              <a:ext uri="{FF2B5EF4-FFF2-40B4-BE49-F238E27FC236}">
                <a16:creationId xmlns="" xmlns:a16="http://schemas.microsoft.com/office/drawing/2014/main" id="{7C9DF7F4-92FA-4B1C-86E5-86539F97B31A}"/>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spTree>
    <p:extLst>
      <p:ext uri="{BB962C8B-B14F-4D97-AF65-F5344CB8AC3E}">
        <p14:creationId xmlns:p14="http://schemas.microsoft.com/office/powerpoint/2010/main" val="192724811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8011DD-E713-4BBB-99A8-8A37D81D57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9" name="矩形: 圆角 18">
            <a:extLst>
              <a:ext uri="{FF2B5EF4-FFF2-40B4-BE49-F238E27FC236}">
                <a16:creationId xmlns="" xmlns:a16="http://schemas.microsoft.com/office/drawing/2014/main" id="{BF8EA64E-8EE0-4D41-B4CF-FB3DECA375F5}"/>
              </a:ext>
            </a:extLst>
          </p:cNvPr>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a:extLst>
              <a:ext uri="{FF2B5EF4-FFF2-40B4-BE49-F238E27FC236}">
                <a16:creationId xmlns="" xmlns:a16="http://schemas.microsoft.com/office/drawing/2014/main" id="{B741C269-BC66-49C7-B33B-5367097F7F83}"/>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a:extLst>
              <a:ext uri="{FF2B5EF4-FFF2-40B4-BE49-F238E27FC236}">
                <a16:creationId xmlns="" xmlns:a16="http://schemas.microsoft.com/office/drawing/2014/main" id="{3CB21572-F77F-4AAD-BB60-7A0BAF45A9E8}"/>
              </a:ext>
            </a:extLst>
          </p:cNvPr>
          <p:cNvSpPr/>
          <p:nvPr/>
        </p:nvSpPr>
        <p:spPr>
          <a:xfrm>
            <a:off x="2263572" y="2813654"/>
            <a:ext cx="4572000" cy="523220"/>
          </a:xfrm>
          <a:prstGeom prst="rect">
            <a:avLst/>
          </a:prstGeom>
        </p:spPr>
        <p:txBody>
          <a:bodyPr>
            <a:spAutoFit/>
          </a:bodyPr>
          <a:lstStyle/>
          <a:p>
            <a:pPr algn="ctr"/>
            <a:r>
              <a:rPr lang="zh-CN" altLang="en-US" sz="2800" dirty="0">
                <a:solidFill>
                  <a:srgbClr val="333333"/>
                </a:solidFill>
                <a:latin typeface="Microsoft YaHei" panose="020B0503020204020204" pitchFamily="34" charset="-122"/>
                <a:ea typeface="Microsoft YaHei" panose="020B0503020204020204" pitchFamily="34" charset="-122"/>
              </a:rPr>
              <a:t>个人工作学习提升</a:t>
            </a:r>
            <a:endParaRPr lang="zh-CN" altLang="en-US" sz="2800" b="1" spc="600" dirty="0"/>
          </a:p>
        </p:txBody>
      </p:sp>
      <p:sp>
        <p:nvSpPr>
          <p:cNvPr id="18" name="矩形 17">
            <a:extLst>
              <a:ext uri="{FF2B5EF4-FFF2-40B4-BE49-F238E27FC236}">
                <a16:creationId xmlns="" xmlns:a16="http://schemas.microsoft.com/office/drawing/2014/main" id="{6607A8DB-67B9-4FEA-8E1F-4D98B4E9C516}"/>
              </a:ext>
            </a:extLst>
          </p:cNvPr>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21" name="矩形 13">
            <a:extLst>
              <a:ext uri="{FF2B5EF4-FFF2-40B4-BE49-F238E27FC236}">
                <a16:creationId xmlns="" xmlns:a16="http://schemas.microsoft.com/office/drawing/2014/main" id="{8B481FEF-6CE2-4FA4-9024-F4D72A06E8A0}"/>
              </a:ext>
            </a:extLst>
          </p:cNvPr>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a:extLst>
              <a:ext uri="{FF2B5EF4-FFF2-40B4-BE49-F238E27FC236}">
                <a16:creationId xmlns="" xmlns:a16="http://schemas.microsoft.com/office/drawing/2014/main" id="{D46C1BCE-BF1F-4B07-8E1D-680F40E165C1}"/>
              </a:ext>
            </a:extLst>
          </p:cNvPr>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02</a:t>
            </a:r>
          </a:p>
        </p:txBody>
      </p:sp>
    </p:spTree>
    <p:extLst>
      <p:ext uri="{BB962C8B-B14F-4D97-AF65-F5344CB8AC3E}">
        <p14:creationId xmlns:p14="http://schemas.microsoft.com/office/powerpoint/2010/main" val="365079240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 xmlns:a16="http://schemas.microsoft.com/office/drawing/2014/main" id="{9C6973BC-FA96-47A4-ACA9-17786985A0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233"/>
          <a:stretch/>
        </p:blipFill>
        <p:spPr>
          <a:xfrm>
            <a:off x="0" y="2895543"/>
            <a:ext cx="9144000" cy="2247957"/>
          </a:xfrm>
          <a:prstGeom prst="rect">
            <a:avLst/>
          </a:prstGeom>
        </p:spPr>
      </p:pic>
      <p:sp>
        <p:nvSpPr>
          <p:cNvPr id="4" name="矩形 3">
            <a:extLst>
              <a:ext uri="{FF2B5EF4-FFF2-40B4-BE49-F238E27FC236}">
                <a16:creationId xmlns="" xmlns:a16="http://schemas.microsoft.com/office/drawing/2014/main" id="{5E0E04FD-81B5-4E6D-9271-EF3F80FEFB26}"/>
              </a:ext>
            </a:extLst>
          </p:cNvPr>
          <p:cNvSpPr/>
          <p:nvPr/>
        </p:nvSpPr>
        <p:spPr>
          <a:xfrm>
            <a:off x="2386164" y="1982494"/>
            <a:ext cx="5209129"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通过报纸杂志、电脑网络和电视新闻等媒体，加强政治思想和品德修养。</a:t>
            </a:r>
          </a:p>
        </p:txBody>
      </p:sp>
      <p:grpSp>
        <p:nvGrpSpPr>
          <p:cNvPr id="9" name="组合 8">
            <a:extLst>
              <a:ext uri="{FF2B5EF4-FFF2-40B4-BE49-F238E27FC236}">
                <a16:creationId xmlns="" xmlns:a16="http://schemas.microsoft.com/office/drawing/2014/main" id="{7177C6C5-1481-4198-9751-6D6B6CD047B7}"/>
              </a:ext>
            </a:extLst>
          </p:cNvPr>
          <p:cNvGrpSpPr/>
          <p:nvPr/>
        </p:nvGrpSpPr>
        <p:grpSpPr>
          <a:xfrm flipV="1">
            <a:off x="1645670" y="2089474"/>
            <a:ext cx="433763" cy="63041"/>
            <a:chOff x="3930857" y="1377220"/>
            <a:chExt cx="911959" cy="132538"/>
          </a:xfrm>
          <a:solidFill>
            <a:srgbClr val="9A4A6F"/>
          </a:solidFill>
        </p:grpSpPr>
        <p:sp>
          <p:nvSpPr>
            <p:cNvPr id="10" name="椭圆 9">
              <a:extLst>
                <a:ext uri="{FF2B5EF4-FFF2-40B4-BE49-F238E27FC236}">
                  <a16:creationId xmlns="" xmlns:a16="http://schemas.microsoft.com/office/drawing/2014/main" id="{AFF481E4-7D3A-4DFB-8F4A-0C302DF76B8A}"/>
                </a:ext>
              </a:extLst>
            </p:cNvPr>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1" name="椭圆 10">
              <a:extLst>
                <a:ext uri="{FF2B5EF4-FFF2-40B4-BE49-F238E27FC236}">
                  <a16:creationId xmlns="" xmlns:a16="http://schemas.microsoft.com/office/drawing/2014/main" id="{3A8C3CF1-6789-481B-8D5A-5C67586FB925}"/>
                </a:ext>
              </a:extLst>
            </p:cNvPr>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2" name="椭圆 11">
              <a:extLst>
                <a:ext uri="{FF2B5EF4-FFF2-40B4-BE49-F238E27FC236}">
                  <a16:creationId xmlns="" xmlns:a16="http://schemas.microsoft.com/office/drawing/2014/main" id="{3A711DEC-57E1-4DE2-9395-252339439BF1}"/>
                </a:ext>
              </a:extLst>
            </p:cNvPr>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3" name="椭圆 12">
              <a:extLst>
                <a:ext uri="{FF2B5EF4-FFF2-40B4-BE49-F238E27FC236}">
                  <a16:creationId xmlns="" xmlns:a16="http://schemas.microsoft.com/office/drawing/2014/main" id="{7C0A3754-D6A2-4C01-AF57-49FE961952E1}"/>
                </a:ext>
              </a:extLst>
            </p:cNvPr>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grpSp>
      <p:sp>
        <p:nvSpPr>
          <p:cNvPr id="14" name="文本框 13">
            <a:extLst>
              <a:ext uri="{FF2B5EF4-FFF2-40B4-BE49-F238E27FC236}">
                <a16:creationId xmlns="" xmlns:a16="http://schemas.microsoft.com/office/drawing/2014/main" id="{E69C3973-CD1F-4EC6-8F9C-3CF47589C4FF}"/>
              </a:ext>
            </a:extLst>
          </p:cNvPr>
          <p:cNvSpPr txBox="1"/>
          <p:nvPr/>
        </p:nvSpPr>
        <p:spPr>
          <a:xfrm>
            <a:off x="6881405" y="779951"/>
            <a:ext cx="1667059" cy="584775"/>
          </a:xfrm>
          <a:prstGeom prst="rect">
            <a:avLst/>
          </a:prstGeom>
          <a:noFill/>
        </p:spPr>
        <p:txBody>
          <a:bodyPr wrap="none" rtlCol="0">
            <a:spAutoFit/>
          </a:bodyPr>
          <a:lstStyle/>
          <a:p>
            <a:r>
              <a:rPr lang="en-US" altLang="zh-CN" sz="3200" dirty="0">
                <a:latin typeface="Arial Black" panose="020B0A04020102020204" pitchFamily="34" charset="0"/>
              </a:rPr>
              <a:t>part01</a:t>
            </a:r>
            <a:endParaRPr lang="zh-CN" altLang="en-US" sz="3200" dirty="0">
              <a:latin typeface="Arial Black" panose="020B0A04020102020204" pitchFamily="34" charset="0"/>
            </a:endParaRPr>
          </a:p>
        </p:txBody>
      </p:sp>
      <p:cxnSp>
        <p:nvCxnSpPr>
          <p:cNvPr id="16" name="直接连接符 15">
            <a:extLst>
              <a:ext uri="{FF2B5EF4-FFF2-40B4-BE49-F238E27FC236}">
                <a16:creationId xmlns="" xmlns:a16="http://schemas.microsoft.com/office/drawing/2014/main" id="{6EFFC173-40E8-4BA3-9A0A-E28DB721EE2B}"/>
              </a:ext>
            </a:extLst>
          </p:cNvPr>
          <p:cNvCxnSpPr/>
          <p:nvPr/>
        </p:nvCxnSpPr>
        <p:spPr>
          <a:xfrm>
            <a:off x="0" y="2862843"/>
            <a:ext cx="9144000" cy="0"/>
          </a:xfrm>
          <a:prstGeom prst="line">
            <a:avLst/>
          </a:prstGeom>
          <a:ln>
            <a:solidFill>
              <a:schemeClr val="bg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 xmlns:a16="http://schemas.microsoft.com/office/drawing/2014/main" id="{B55F05E0-5B2C-463F-B3F8-893883029E15}"/>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ïšḻïďê-Oval 45">
            <a:extLst>
              <a:ext uri="{FF2B5EF4-FFF2-40B4-BE49-F238E27FC236}">
                <a16:creationId xmlns="" xmlns:a16="http://schemas.microsoft.com/office/drawing/2014/main" id="{F560E301-59D7-44A6-B030-358D2AFAFF22}"/>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20" name="矩形 19">
            <a:extLst>
              <a:ext uri="{FF2B5EF4-FFF2-40B4-BE49-F238E27FC236}">
                <a16:creationId xmlns="" xmlns:a16="http://schemas.microsoft.com/office/drawing/2014/main" id="{4FB5612E-2067-4518-9D4F-9B814896BF44}"/>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spTree>
    <p:extLst>
      <p:ext uri="{BB962C8B-B14F-4D97-AF65-F5344CB8AC3E}">
        <p14:creationId xmlns:p14="http://schemas.microsoft.com/office/powerpoint/2010/main" val="190567547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V 形 3">
            <a:extLst>
              <a:ext uri="{FF2B5EF4-FFF2-40B4-BE49-F238E27FC236}">
                <a16:creationId xmlns="" xmlns:a16="http://schemas.microsoft.com/office/drawing/2014/main" id="{E5E3E295-060E-4271-88C7-F3FD706D32A1}"/>
              </a:ext>
            </a:extLst>
          </p:cNvPr>
          <p:cNvSpPr/>
          <p:nvPr/>
        </p:nvSpPr>
        <p:spPr>
          <a:xfrm>
            <a:off x="8481188"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5" name="箭头: V 形 4">
            <a:extLst>
              <a:ext uri="{FF2B5EF4-FFF2-40B4-BE49-F238E27FC236}">
                <a16:creationId xmlns="" xmlns:a16="http://schemas.microsoft.com/office/drawing/2014/main" id="{9D7530B5-D92D-4907-A27A-E2FFDA0A47E8}"/>
              </a:ext>
            </a:extLst>
          </p:cNvPr>
          <p:cNvSpPr/>
          <p:nvPr/>
        </p:nvSpPr>
        <p:spPr>
          <a:xfrm>
            <a:off x="8588800"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grpSp>
        <p:nvGrpSpPr>
          <p:cNvPr id="6" name="组合 5">
            <a:extLst>
              <a:ext uri="{FF2B5EF4-FFF2-40B4-BE49-F238E27FC236}">
                <a16:creationId xmlns="" xmlns:a16="http://schemas.microsoft.com/office/drawing/2014/main" id="{2D2167EB-8968-4C4B-9A5B-DA6A8C5B22A5}"/>
              </a:ext>
            </a:extLst>
          </p:cNvPr>
          <p:cNvGrpSpPr/>
          <p:nvPr/>
        </p:nvGrpSpPr>
        <p:grpSpPr>
          <a:xfrm flipV="1">
            <a:off x="2312873" y="2077393"/>
            <a:ext cx="433763" cy="63041"/>
            <a:chOff x="3930857" y="1377220"/>
            <a:chExt cx="911959" cy="132538"/>
          </a:xfrm>
          <a:solidFill>
            <a:srgbClr val="9A4A6F"/>
          </a:solidFill>
        </p:grpSpPr>
        <p:sp>
          <p:nvSpPr>
            <p:cNvPr id="7" name="椭圆 6">
              <a:extLst>
                <a:ext uri="{FF2B5EF4-FFF2-40B4-BE49-F238E27FC236}">
                  <a16:creationId xmlns="" xmlns:a16="http://schemas.microsoft.com/office/drawing/2014/main" id="{695922A4-B12E-4246-93BD-DF382767F180}"/>
                </a:ext>
              </a:extLst>
            </p:cNvPr>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8" name="椭圆 7">
              <a:extLst>
                <a:ext uri="{FF2B5EF4-FFF2-40B4-BE49-F238E27FC236}">
                  <a16:creationId xmlns="" xmlns:a16="http://schemas.microsoft.com/office/drawing/2014/main" id="{5C8575C1-6B04-4AFD-BD2F-AC3D43546AC7}"/>
                </a:ext>
              </a:extLst>
            </p:cNvPr>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9" name="椭圆 8">
              <a:extLst>
                <a:ext uri="{FF2B5EF4-FFF2-40B4-BE49-F238E27FC236}">
                  <a16:creationId xmlns="" xmlns:a16="http://schemas.microsoft.com/office/drawing/2014/main" id="{44AD1879-DDD4-40A4-8A92-91BFACB0C054}"/>
                </a:ext>
              </a:extLst>
            </p:cNvPr>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0" name="椭圆 9">
              <a:extLst>
                <a:ext uri="{FF2B5EF4-FFF2-40B4-BE49-F238E27FC236}">
                  <a16:creationId xmlns="" xmlns:a16="http://schemas.microsoft.com/office/drawing/2014/main" id="{4EFD7B1B-BD65-4B4B-8D94-53939510AD69}"/>
                </a:ext>
              </a:extLst>
            </p:cNvPr>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grpSp>
      <p:sp>
        <p:nvSpPr>
          <p:cNvPr id="2" name="矩形 1">
            <a:extLst>
              <a:ext uri="{FF2B5EF4-FFF2-40B4-BE49-F238E27FC236}">
                <a16:creationId xmlns="" xmlns:a16="http://schemas.microsoft.com/office/drawing/2014/main" id="{F2A8CAD5-57B5-4498-A5EE-5A2F5D31FDBE}"/>
              </a:ext>
            </a:extLst>
          </p:cNvPr>
          <p:cNvSpPr/>
          <p:nvPr/>
        </p:nvSpPr>
        <p:spPr>
          <a:xfrm>
            <a:off x="3010285" y="1982494"/>
            <a:ext cx="5129877" cy="461665"/>
          </a:xfrm>
          <a:prstGeom prst="rect">
            <a:avLst/>
          </a:prstGeom>
        </p:spPr>
        <p:txBody>
          <a:bodyPr wrap="square">
            <a:spAutoFit/>
          </a:bodyPr>
          <a:lstStyle/>
          <a:p>
            <a:r>
              <a:rPr lang="zh-CN" altLang="en-US" sz="1200" dirty="0">
                <a:solidFill>
                  <a:schemeClr val="bg2">
                    <a:lumMod val="10000"/>
                  </a:schemeClr>
                </a:solidFill>
                <a:latin typeface="Microsoft YaHei" panose="020B0503020204020204" pitchFamily="34" charset="-122"/>
                <a:ea typeface="Microsoft YaHei" panose="020B0503020204020204" pitchFamily="34" charset="-122"/>
              </a:rPr>
              <a:t>认真学习财经方面的各项规定及新的法规政策</a:t>
            </a:r>
            <a:r>
              <a:rPr lang="zh-CN" altLang="en-US" sz="1200" dirty="0">
                <a:solidFill>
                  <a:schemeClr val="bg2">
                    <a:lumMod val="10000"/>
                  </a:schemeClr>
                </a:solidFill>
              </a:rPr>
              <a:t/>
            </a:r>
            <a:br>
              <a:rPr lang="zh-CN" altLang="en-US" sz="1200" dirty="0">
                <a:solidFill>
                  <a:schemeClr val="bg2">
                    <a:lumMod val="10000"/>
                  </a:schemeClr>
                </a:solidFill>
              </a:rPr>
            </a:br>
            <a:endParaRPr lang="zh-CN" altLang="en-US" sz="1200" dirty="0">
              <a:solidFill>
                <a:schemeClr val="bg2">
                  <a:lumMod val="10000"/>
                </a:schemeClr>
              </a:solidFill>
            </a:endParaRPr>
          </a:p>
        </p:txBody>
      </p:sp>
      <p:sp>
        <p:nvSpPr>
          <p:cNvPr id="13" name="文本框 12">
            <a:extLst>
              <a:ext uri="{FF2B5EF4-FFF2-40B4-BE49-F238E27FC236}">
                <a16:creationId xmlns="" xmlns:a16="http://schemas.microsoft.com/office/drawing/2014/main" id="{2764E799-2AC9-43CE-88B3-F53E008846DC}"/>
              </a:ext>
            </a:extLst>
          </p:cNvPr>
          <p:cNvSpPr txBox="1"/>
          <p:nvPr/>
        </p:nvSpPr>
        <p:spPr>
          <a:xfrm>
            <a:off x="6881405" y="825143"/>
            <a:ext cx="1667059" cy="584775"/>
          </a:xfrm>
          <a:prstGeom prst="rect">
            <a:avLst/>
          </a:prstGeom>
          <a:noFill/>
        </p:spPr>
        <p:txBody>
          <a:bodyPr wrap="none" rtlCol="0">
            <a:spAutoFit/>
          </a:bodyPr>
          <a:lstStyle/>
          <a:p>
            <a:r>
              <a:rPr lang="en-US" altLang="zh-CN" sz="3200" dirty="0">
                <a:latin typeface="Arial Black" panose="020B0A04020102020204" pitchFamily="34" charset="0"/>
              </a:rPr>
              <a:t>part02</a:t>
            </a:r>
            <a:endParaRPr lang="zh-CN" altLang="en-US" sz="3200" dirty="0">
              <a:latin typeface="Arial Black" panose="020B0A04020102020204" pitchFamily="34" charset="0"/>
            </a:endParaRPr>
          </a:p>
        </p:txBody>
      </p:sp>
      <p:cxnSp>
        <p:nvCxnSpPr>
          <p:cNvPr id="15" name="直接连接符 14">
            <a:extLst>
              <a:ext uri="{FF2B5EF4-FFF2-40B4-BE49-F238E27FC236}">
                <a16:creationId xmlns="" xmlns:a16="http://schemas.microsoft.com/office/drawing/2014/main" id="{5A12CC2B-11AD-4433-BF79-2B30151CAA28}"/>
              </a:ext>
            </a:extLst>
          </p:cNvPr>
          <p:cNvCxnSpPr/>
          <p:nvPr/>
        </p:nvCxnSpPr>
        <p:spPr>
          <a:xfrm>
            <a:off x="0" y="2862843"/>
            <a:ext cx="9144000" cy="0"/>
          </a:xfrm>
          <a:prstGeom prst="line">
            <a:avLst/>
          </a:prstGeom>
          <a:ln>
            <a:solidFill>
              <a:schemeClr val="bg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 xmlns:a16="http://schemas.microsoft.com/office/drawing/2014/main" id="{86908C97-5CA7-47A4-B142-B6F2CDD23B29}"/>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ïšḻïďê-Oval 45">
            <a:extLst>
              <a:ext uri="{FF2B5EF4-FFF2-40B4-BE49-F238E27FC236}">
                <a16:creationId xmlns="" xmlns:a16="http://schemas.microsoft.com/office/drawing/2014/main" id="{7D654903-9938-4BAA-9368-9F81F8EA4820}"/>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18" name="矩形 17">
            <a:extLst>
              <a:ext uri="{FF2B5EF4-FFF2-40B4-BE49-F238E27FC236}">
                <a16:creationId xmlns="" xmlns:a16="http://schemas.microsoft.com/office/drawing/2014/main" id="{79A247F6-1A15-49B3-A49A-E26FD8B32C3D}"/>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pic>
        <p:nvPicPr>
          <p:cNvPr id="19" name="图片 18">
            <a:extLst>
              <a:ext uri="{FF2B5EF4-FFF2-40B4-BE49-F238E27FC236}">
                <a16:creationId xmlns="" xmlns:a16="http://schemas.microsoft.com/office/drawing/2014/main" id="{76D25C58-3CF0-494C-98DD-5211009AAD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233"/>
          <a:stretch/>
        </p:blipFill>
        <p:spPr>
          <a:xfrm>
            <a:off x="0" y="2895543"/>
            <a:ext cx="9144000" cy="2247957"/>
          </a:xfrm>
          <a:prstGeom prst="rect">
            <a:avLst/>
          </a:prstGeom>
        </p:spPr>
      </p:pic>
    </p:spTree>
    <p:extLst>
      <p:ext uri="{BB962C8B-B14F-4D97-AF65-F5344CB8AC3E}">
        <p14:creationId xmlns:p14="http://schemas.microsoft.com/office/powerpoint/2010/main" val="253328315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箭头: V 形 6">
            <a:extLst>
              <a:ext uri="{FF2B5EF4-FFF2-40B4-BE49-F238E27FC236}">
                <a16:creationId xmlns="" xmlns:a16="http://schemas.microsoft.com/office/drawing/2014/main" id="{D0A014F0-A7FF-42D3-B6E5-820CE6C1D04F}"/>
              </a:ext>
            </a:extLst>
          </p:cNvPr>
          <p:cNvSpPr/>
          <p:nvPr/>
        </p:nvSpPr>
        <p:spPr>
          <a:xfrm>
            <a:off x="8481188"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V 形 7">
            <a:extLst>
              <a:ext uri="{FF2B5EF4-FFF2-40B4-BE49-F238E27FC236}">
                <a16:creationId xmlns="" xmlns:a16="http://schemas.microsoft.com/office/drawing/2014/main" id="{60B99804-4BD9-43A1-8759-0486C32B60DD}"/>
              </a:ext>
            </a:extLst>
          </p:cNvPr>
          <p:cNvSpPr/>
          <p:nvPr/>
        </p:nvSpPr>
        <p:spPr>
          <a:xfrm>
            <a:off x="8588800"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矩形 1">
            <a:extLst>
              <a:ext uri="{FF2B5EF4-FFF2-40B4-BE49-F238E27FC236}">
                <a16:creationId xmlns="" xmlns:a16="http://schemas.microsoft.com/office/drawing/2014/main" id="{8D4D870B-4F19-41C4-B937-F5971C50EDF3}"/>
              </a:ext>
            </a:extLst>
          </p:cNvPr>
          <p:cNvSpPr/>
          <p:nvPr/>
        </p:nvSpPr>
        <p:spPr>
          <a:xfrm>
            <a:off x="2618618" y="1747629"/>
            <a:ext cx="4572000" cy="276999"/>
          </a:xfrm>
          <a:prstGeom prst="rect">
            <a:avLst/>
          </a:prstGeom>
        </p:spPr>
        <p:txBody>
          <a:bodyPr>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自觉按照国家的财经政策和程序办事</a:t>
            </a:r>
          </a:p>
        </p:txBody>
      </p:sp>
      <p:sp>
        <p:nvSpPr>
          <p:cNvPr id="3" name="矩形 2">
            <a:extLst>
              <a:ext uri="{FF2B5EF4-FFF2-40B4-BE49-F238E27FC236}">
                <a16:creationId xmlns="" xmlns:a16="http://schemas.microsoft.com/office/drawing/2014/main" id="{325110DF-49C5-46F8-9470-C7E7EA01C0DD}"/>
              </a:ext>
            </a:extLst>
          </p:cNvPr>
          <p:cNvSpPr/>
          <p:nvPr/>
        </p:nvSpPr>
        <p:spPr>
          <a:xfrm>
            <a:off x="2618618" y="2114066"/>
            <a:ext cx="6104734"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始终把工作放在严谨、细致、扎实、求实上，脚踏实地的工作。</a:t>
            </a:r>
          </a:p>
        </p:txBody>
      </p:sp>
      <p:grpSp>
        <p:nvGrpSpPr>
          <p:cNvPr id="9" name="组合 8">
            <a:extLst>
              <a:ext uri="{FF2B5EF4-FFF2-40B4-BE49-F238E27FC236}">
                <a16:creationId xmlns="" xmlns:a16="http://schemas.microsoft.com/office/drawing/2014/main" id="{5EAB9D33-40FA-4FC2-BA9F-3722848CBDC7}"/>
              </a:ext>
            </a:extLst>
          </p:cNvPr>
          <p:cNvGrpSpPr/>
          <p:nvPr/>
        </p:nvGrpSpPr>
        <p:grpSpPr>
          <a:xfrm flipV="1">
            <a:off x="1765311" y="1828412"/>
            <a:ext cx="433763" cy="63041"/>
            <a:chOff x="3930857" y="1377220"/>
            <a:chExt cx="911959" cy="132538"/>
          </a:xfrm>
          <a:solidFill>
            <a:srgbClr val="9A4A6F"/>
          </a:solidFill>
        </p:grpSpPr>
        <p:sp>
          <p:nvSpPr>
            <p:cNvPr id="10" name="椭圆 9">
              <a:extLst>
                <a:ext uri="{FF2B5EF4-FFF2-40B4-BE49-F238E27FC236}">
                  <a16:creationId xmlns="" xmlns:a16="http://schemas.microsoft.com/office/drawing/2014/main" id="{821C7953-25D4-4CFB-8148-CD427957014C}"/>
                </a:ext>
              </a:extLst>
            </p:cNvPr>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1" name="椭圆 10">
              <a:extLst>
                <a:ext uri="{FF2B5EF4-FFF2-40B4-BE49-F238E27FC236}">
                  <a16:creationId xmlns="" xmlns:a16="http://schemas.microsoft.com/office/drawing/2014/main" id="{1F2DEEF8-0F94-418D-A089-3EC9A143F370}"/>
                </a:ext>
              </a:extLst>
            </p:cNvPr>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2" name="椭圆 11">
              <a:extLst>
                <a:ext uri="{FF2B5EF4-FFF2-40B4-BE49-F238E27FC236}">
                  <a16:creationId xmlns="" xmlns:a16="http://schemas.microsoft.com/office/drawing/2014/main" id="{1B76F3FB-3501-407A-83BD-335045B22485}"/>
                </a:ext>
              </a:extLst>
            </p:cNvPr>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3" name="椭圆 12">
              <a:extLst>
                <a:ext uri="{FF2B5EF4-FFF2-40B4-BE49-F238E27FC236}">
                  <a16:creationId xmlns="" xmlns:a16="http://schemas.microsoft.com/office/drawing/2014/main" id="{5C8EBE26-5039-4AD2-A470-BDACF26A7586}"/>
                </a:ext>
              </a:extLst>
            </p:cNvPr>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grpSp>
      <p:sp>
        <p:nvSpPr>
          <p:cNvPr id="14" name="文本框 13">
            <a:extLst>
              <a:ext uri="{FF2B5EF4-FFF2-40B4-BE49-F238E27FC236}">
                <a16:creationId xmlns="" xmlns:a16="http://schemas.microsoft.com/office/drawing/2014/main" id="{AF7735FD-AAA5-4AD1-8B71-5F07A0A694EC}"/>
              </a:ext>
            </a:extLst>
          </p:cNvPr>
          <p:cNvSpPr txBox="1"/>
          <p:nvPr/>
        </p:nvSpPr>
        <p:spPr>
          <a:xfrm>
            <a:off x="6881405" y="557760"/>
            <a:ext cx="1667059" cy="584775"/>
          </a:xfrm>
          <a:prstGeom prst="rect">
            <a:avLst/>
          </a:prstGeom>
          <a:noFill/>
        </p:spPr>
        <p:txBody>
          <a:bodyPr wrap="none" rtlCol="0">
            <a:spAutoFit/>
          </a:bodyPr>
          <a:lstStyle/>
          <a:p>
            <a:r>
              <a:rPr lang="en-US" altLang="zh-CN" sz="3200" dirty="0">
                <a:latin typeface="Arial Black" panose="020B0A04020102020204" pitchFamily="34" charset="0"/>
              </a:rPr>
              <a:t>part03</a:t>
            </a:r>
            <a:endParaRPr lang="zh-CN" altLang="en-US" sz="3200" dirty="0">
              <a:latin typeface="Arial Black" panose="020B0A04020102020204" pitchFamily="34" charset="0"/>
            </a:endParaRPr>
          </a:p>
        </p:txBody>
      </p:sp>
      <p:sp>
        <p:nvSpPr>
          <p:cNvPr id="17" name="矩形 16">
            <a:extLst>
              <a:ext uri="{FF2B5EF4-FFF2-40B4-BE49-F238E27FC236}">
                <a16:creationId xmlns="" xmlns:a16="http://schemas.microsoft.com/office/drawing/2014/main" id="{5ED7302C-FE71-473B-A5C1-6A9A1F9F6C75}"/>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ïšḻïďê-Oval 45">
            <a:extLst>
              <a:ext uri="{FF2B5EF4-FFF2-40B4-BE49-F238E27FC236}">
                <a16:creationId xmlns="" xmlns:a16="http://schemas.microsoft.com/office/drawing/2014/main" id="{C4278352-6769-48C7-A5DC-88ED107A55A3}"/>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19" name="矩形 18">
            <a:extLst>
              <a:ext uri="{FF2B5EF4-FFF2-40B4-BE49-F238E27FC236}">
                <a16:creationId xmlns="" xmlns:a16="http://schemas.microsoft.com/office/drawing/2014/main" id="{BE77C447-F712-4905-B459-2BA79794DA88}"/>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pic>
        <p:nvPicPr>
          <p:cNvPr id="16" name="图片 15">
            <a:extLst>
              <a:ext uri="{FF2B5EF4-FFF2-40B4-BE49-F238E27FC236}">
                <a16:creationId xmlns="" xmlns:a16="http://schemas.microsoft.com/office/drawing/2014/main" id="{572514E6-0D63-42C0-868A-B5DFBF17F5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233"/>
          <a:stretch/>
        </p:blipFill>
        <p:spPr>
          <a:xfrm>
            <a:off x="0" y="2895543"/>
            <a:ext cx="9144000" cy="2247957"/>
          </a:xfrm>
          <a:prstGeom prst="rect">
            <a:avLst/>
          </a:prstGeom>
        </p:spPr>
      </p:pic>
    </p:spTree>
    <p:extLst>
      <p:ext uri="{BB962C8B-B14F-4D97-AF65-F5344CB8AC3E}">
        <p14:creationId xmlns:p14="http://schemas.microsoft.com/office/powerpoint/2010/main" val="413827923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V 形 3">
            <a:extLst>
              <a:ext uri="{FF2B5EF4-FFF2-40B4-BE49-F238E27FC236}">
                <a16:creationId xmlns="" xmlns:a16="http://schemas.microsoft.com/office/drawing/2014/main" id="{DC49325F-1625-4D19-ABAF-24AD3FB6613E}"/>
              </a:ext>
            </a:extLst>
          </p:cNvPr>
          <p:cNvSpPr/>
          <p:nvPr/>
        </p:nvSpPr>
        <p:spPr>
          <a:xfrm>
            <a:off x="8481188"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箭头: V 形 4">
            <a:extLst>
              <a:ext uri="{FF2B5EF4-FFF2-40B4-BE49-F238E27FC236}">
                <a16:creationId xmlns="" xmlns:a16="http://schemas.microsoft.com/office/drawing/2014/main" id="{ABEDC393-0C68-4A15-971E-AA049FE99AC7}"/>
              </a:ext>
            </a:extLst>
          </p:cNvPr>
          <p:cNvSpPr/>
          <p:nvPr/>
        </p:nvSpPr>
        <p:spPr>
          <a:xfrm>
            <a:off x="8588800" y="3082108"/>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6" name="组合 5">
            <a:extLst>
              <a:ext uri="{FF2B5EF4-FFF2-40B4-BE49-F238E27FC236}">
                <a16:creationId xmlns="" xmlns:a16="http://schemas.microsoft.com/office/drawing/2014/main" id="{000D5FB3-5BE0-4A1B-881D-F2D63FCEE00C}"/>
              </a:ext>
            </a:extLst>
          </p:cNvPr>
          <p:cNvGrpSpPr/>
          <p:nvPr/>
        </p:nvGrpSpPr>
        <p:grpSpPr>
          <a:xfrm flipV="1">
            <a:off x="1799494" y="1813965"/>
            <a:ext cx="433763" cy="63041"/>
            <a:chOff x="3930857" y="1377220"/>
            <a:chExt cx="911959" cy="132538"/>
          </a:xfrm>
          <a:solidFill>
            <a:srgbClr val="9A4A6F"/>
          </a:solidFill>
        </p:grpSpPr>
        <p:sp>
          <p:nvSpPr>
            <p:cNvPr id="7" name="椭圆 6">
              <a:extLst>
                <a:ext uri="{FF2B5EF4-FFF2-40B4-BE49-F238E27FC236}">
                  <a16:creationId xmlns="" xmlns:a16="http://schemas.microsoft.com/office/drawing/2014/main" id="{84D2A38D-E59D-4208-9F85-48EE6BA1E619}"/>
                </a:ext>
              </a:extLst>
            </p:cNvPr>
            <p:cNvSpPr/>
            <p:nvPr/>
          </p:nvSpPr>
          <p:spPr>
            <a:xfrm>
              <a:off x="3930857"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dirty="0">
                <a:solidFill>
                  <a:schemeClr val="bg2">
                    <a:lumMod val="10000"/>
                  </a:schemeClr>
                </a:solidFill>
              </a:endParaRPr>
            </a:p>
          </p:txBody>
        </p:sp>
        <p:sp>
          <p:nvSpPr>
            <p:cNvPr id="8" name="椭圆 7">
              <a:extLst>
                <a:ext uri="{FF2B5EF4-FFF2-40B4-BE49-F238E27FC236}">
                  <a16:creationId xmlns="" xmlns:a16="http://schemas.microsoft.com/office/drawing/2014/main" id="{178B9462-31FA-45C3-9DE9-73CD5B39F463}"/>
                </a:ext>
              </a:extLst>
            </p:cNvPr>
            <p:cNvSpPr/>
            <p:nvPr/>
          </p:nvSpPr>
          <p:spPr>
            <a:xfrm>
              <a:off x="4190664"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9" name="椭圆 8">
              <a:extLst>
                <a:ext uri="{FF2B5EF4-FFF2-40B4-BE49-F238E27FC236}">
                  <a16:creationId xmlns="" xmlns:a16="http://schemas.microsoft.com/office/drawing/2014/main" id="{4A8DD5C4-2712-4693-9820-C80890A4173E}"/>
                </a:ext>
              </a:extLst>
            </p:cNvPr>
            <p:cNvSpPr/>
            <p:nvPr/>
          </p:nvSpPr>
          <p:spPr>
            <a:xfrm>
              <a:off x="4450471"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sp>
          <p:nvSpPr>
            <p:cNvPr id="10" name="椭圆 9">
              <a:extLst>
                <a:ext uri="{FF2B5EF4-FFF2-40B4-BE49-F238E27FC236}">
                  <a16:creationId xmlns="" xmlns:a16="http://schemas.microsoft.com/office/drawing/2014/main" id="{1091E672-A00D-42DA-B4AD-7E8169CDB70D}"/>
                </a:ext>
              </a:extLst>
            </p:cNvPr>
            <p:cNvSpPr/>
            <p:nvPr/>
          </p:nvSpPr>
          <p:spPr>
            <a:xfrm>
              <a:off x="4710278" y="1377220"/>
              <a:ext cx="132538" cy="132538"/>
            </a:xfrm>
            <a:prstGeom prst="ellipse">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8">
                <a:solidFill>
                  <a:schemeClr val="bg2">
                    <a:lumMod val="10000"/>
                  </a:schemeClr>
                </a:solidFill>
              </a:endParaRPr>
            </a:p>
          </p:txBody>
        </p:sp>
      </p:grpSp>
      <p:sp>
        <p:nvSpPr>
          <p:cNvPr id="2" name="矩形 1">
            <a:extLst>
              <a:ext uri="{FF2B5EF4-FFF2-40B4-BE49-F238E27FC236}">
                <a16:creationId xmlns="" xmlns:a16="http://schemas.microsoft.com/office/drawing/2014/main" id="{3850F9EE-3180-4E8A-B426-E65584323496}"/>
              </a:ext>
            </a:extLst>
          </p:cNvPr>
          <p:cNvSpPr/>
          <p:nvPr/>
        </p:nvSpPr>
        <p:spPr>
          <a:xfrm>
            <a:off x="2678318" y="1714636"/>
            <a:ext cx="4572000" cy="830997"/>
          </a:xfrm>
          <a:prstGeom prst="rect">
            <a:avLst/>
          </a:prstGeom>
        </p:spPr>
        <p:txBody>
          <a:bodyPr>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努力做到学以致用，融会贯通，理论联系实际，让自己“在工作中学习，在学习中工作”，使自身综合能力不断得到提高。</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r>
              <a:rPr lang="zh-CN" altLang="en-US" sz="1200" dirty="0">
                <a:solidFill>
                  <a:schemeClr val="bg2">
                    <a:lumMod val="10000"/>
                  </a:schemeClr>
                </a:solidFill>
                <a:latin typeface="微软雅黑" panose="020B0503020204020204" pitchFamily="34" charset="-122"/>
                <a:ea typeface="微软雅黑" panose="020B0503020204020204" pitchFamily="34" charset="-122"/>
              </a:rPr>
              <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 xmlns:a16="http://schemas.microsoft.com/office/drawing/2014/main" id="{A3AAEF18-FE9D-4572-AE81-3EFB9F5582F8}"/>
              </a:ext>
            </a:extLst>
          </p:cNvPr>
          <p:cNvSpPr txBox="1"/>
          <p:nvPr/>
        </p:nvSpPr>
        <p:spPr>
          <a:xfrm>
            <a:off x="6881405" y="620592"/>
            <a:ext cx="1667059" cy="584775"/>
          </a:xfrm>
          <a:prstGeom prst="rect">
            <a:avLst/>
          </a:prstGeom>
          <a:noFill/>
        </p:spPr>
        <p:txBody>
          <a:bodyPr wrap="none" rtlCol="0">
            <a:spAutoFit/>
          </a:bodyPr>
          <a:lstStyle/>
          <a:p>
            <a:r>
              <a:rPr lang="en-US" altLang="zh-CN" sz="3200" dirty="0">
                <a:latin typeface="Arial Black" panose="020B0A04020102020204" pitchFamily="34" charset="0"/>
              </a:rPr>
              <a:t>part04</a:t>
            </a:r>
            <a:endParaRPr lang="zh-CN" altLang="en-US" sz="3200" dirty="0">
              <a:latin typeface="Arial Black" panose="020B0A04020102020204" pitchFamily="34" charset="0"/>
            </a:endParaRPr>
          </a:p>
        </p:txBody>
      </p:sp>
      <p:cxnSp>
        <p:nvCxnSpPr>
          <p:cNvPr id="16" name="直接连接符 15">
            <a:extLst>
              <a:ext uri="{FF2B5EF4-FFF2-40B4-BE49-F238E27FC236}">
                <a16:creationId xmlns="" xmlns:a16="http://schemas.microsoft.com/office/drawing/2014/main" id="{7DAD4FE8-2F94-47F8-9A84-FBD32969D6EB}"/>
              </a:ext>
            </a:extLst>
          </p:cNvPr>
          <p:cNvCxnSpPr/>
          <p:nvPr/>
        </p:nvCxnSpPr>
        <p:spPr>
          <a:xfrm>
            <a:off x="0" y="2862843"/>
            <a:ext cx="9144000" cy="0"/>
          </a:xfrm>
          <a:prstGeom prst="line">
            <a:avLst/>
          </a:prstGeom>
          <a:ln>
            <a:solidFill>
              <a:schemeClr val="bg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 xmlns:a16="http://schemas.microsoft.com/office/drawing/2014/main" id="{C1D26A7C-B63C-4376-9988-642A31EB4733}"/>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ïšḻïďê-Oval 45">
            <a:extLst>
              <a:ext uri="{FF2B5EF4-FFF2-40B4-BE49-F238E27FC236}">
                <a16:creationId xmlns="" xmlns:a16="http://schemas.microsoft.com/office/drawing/2014/main" id="{EA29D2A6-5439-49DD-8B47-B0F7AB5E18CA}"/>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1"/>
                </a:solidFill>
                <a:latin typeface="Century Gothic" panose="020B0502020202020204" pitchFamily="34" charset="0"/>
              </a:rPr>
              <a:t>02</a:t>
            </a:r>
          </a:p>
        </p:txBody>
      </p:sp>
      <p:sp>
        <p:nvSpPr>
          <p:cNvPr id="20" name="矩形 19">
            <a:extLst>
              <a:ext uri="{FF2B5EF4-FFF2-40B4-BE49-F238E27FC236}">
                <a16:creationId xmlns="" xmlns:a16="http://schemas.microsoft.com/office/drawing/2014/main" id="{A5022DDE-E0AD-4AC6-A3EF-4CE6493A0AFA}"/>
              </a:ext>
            </a:extLst>
          </p:cNvPr>
          <p:cNvSpPr/>
          <p:nvPr/>
        </p:nvSpPr>
        <p:spPr>
          <a:xfrm>
            <a:off x="466351" y="174678"/>
            <a:ext cx="1846522" cy="276999"/>
          </a:xfrm>
          <a:prstGeom prst="rect">
            <a:avLst/>
          </a:prstGeom>
        </p:spPr>
        <p:txBody>
          <a:bodyPr wrap="square">
            <a:spAutoFit/>
          </a:bodyPr>
          <a:lstStyle/>
          <a:p>
            <a:r>
              <a:rPr lang="zh-CN" altLang="en-US" sz="1200" b="1" spc="600" dirty="0">
                <a:solidFill>
                  <a:schemeClr val="bg1"/>
                </a:solidFill>
                <a:latin typeface="Microsoft YaHei" panose="020B0503020204020204" pitchFamily="34" charset="-122"/>
                <a:ea typeface="Microsoft YaHei" panose="020B0503020204020204" pitchFamily="34" charset="-122"/>
              </a:rPr>
              <a:t>完成的主要工作</a:t>
            </a:r>
            <a:endParaRPr lang="zh-CN" altLang="en-US" sz="1200" b="1" spc="600" dirty="0">
              <a:solidFill>
                <a:schemeClr val="bg1"/>
              </a:solidFill>
            </a:endParaRPr>
          </a:p>
        </p:txBody>
      </p:sp>
      <p:pic>
        <p:nvPicPr>
          <p:cNvPr id="17" name="图片 16">
            <a:extLst>
              <a:ext uri="{FF2B5EF4-FFF2-40B4-BE49-F238E27FC236}">
                <a16:creationId xmlns="" xmlns:a16="http://schemas.microsoft.com/office/drawing/2014/main" id="{158364D5-D09D-4A0E-8AD5-578261DBE2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5233"/>
          <a:stretch/>
        </p:blipFill>
        <p:spPr>
          <a:xfrm>
            <a:off x="0" y="2895543"/>
            <a:ext cx="9144000" cy="2247957"/>
          </a:xfrm>
          <a:prstGeom prst="rect">
            <a:avLst/>
          </a:prstGeom>
        </p:spPr>
      </p:pic>
    </p:spTree>
    <p:extLst>
      <p:ext uri="{BB962C8B-B14F-4D97-AF65-F5344CB8AC3E}">
        <p14:creationId xmlns:p14="http://schemas.microsoft.com/office/powerpoint/2010/main" val="393534701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8011DD-E713-4BBB-99A8-8A37D81D57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9" name="矩形: 圆角 18">
            <a:extLst>
              <a:ext uri="{FF2B5EF4-FFF2-40B4-BE49-F238E27FC236}">
                <a16:creationId xmlns="" xmlns:a16="http://schemas.microsoft.com/office/drawing/2014/main" id="{BF8EA64E-8EE0-4D41-B4CF-FB3DECA375F5}"/>
              </a:ext>
            </a:extLst>
          </p:cNvPr>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a:extLst>
              <a:ext uri="{FF2B5EF4-FFF2-40B4-BE49-F238E27FC236}">
                <a16:creationId xmlns="" xmlns:a16="http://schemas.microsoft.com/office/drawing/2014/main" id="{B741C269-BC66-49C7-B33B-5367097F7F83}"/>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a:extLst>
              <a:ext uri="{FF2B5EF4-FFF2-40B4-BE49-F238E27FC236}">
                <a16:creationId xmlns="" xmlns:a16="http://schemas.microsoft.com/office/drawing/2014/main" id="{3CB21572-F77F-4AAD-BB60-7A0BAF45A9E8}"/>
              </a:ext>
            </a:extLst>
          </p:cNvPr>
          <p:cNvSpPr/>
          <p:nvPr/>
        </p:nvSpPr>
        <p:spPr>
          <a:xfrm>
            <a:off x="2263572" y="2813654"/>
            <a:ext cx="4572000" cy="523220"/>
          </a:xfrm>
          <a:prstGeom prst="rect">
            <a:avLst/>
          </a:prstGeom>
        </p:spPr>
        <p:txBody>
          <a:bodyPr>
            <a:spAutoFit/>
          </a:bodyPr>
          <a:lstStyle/>
          <a:p>
            <a:pPr algn="ctr"/>
            <a:r>
              <a:rPr lang="zh-CN" altLang="en-US" sz="2800" dirty="0">
                <a:solidFill>
                  <a:srgbClr val="333333"/>
                </a:solidFill>
                <a:latin typeface="Microsoft YaHei" panose="020B0503020204020204" pitchFamily="34" charset="-122"/>
                <a:ea typeface="Microsoft YaHei" panose="020B0503020204020204" pitchFamily="34" charset="-122"/>
              </a:rPr>
              <a:t>工作存在不足及构想要点</a:t>
            </a:r>
            <a:endParaRPr lang="zh-CN" altLang="en-US" sz="2800" spc="600" dirty="0"/>
          </a:p>
        </p:txBody>
      </p:sp>
      <p:sp>
        <p:nvSpPr>
          <p:cNvPr id="18" name="矩形 17">
            <a:extLst>
              <a:ext uri="{FF2B5EF4-FFF2-40B4-BE49-F238E27FC236}">
                <a16:creationId xmlns="" xmlns:a16="http://schemas.microsoft.com/office/drawing/2014/main" id="{6607A8DB-67B9-4FEA-8E1F-4D98B4E9C516}"/>
              </a:ext>
            </a:extLst>
          </p:cNvPr>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21" name="矩形 13">
            <a:extLst>
              <a:ext uri="{FF2B5EF4-FFF2-40B4-BE49-F238E27FC236}">
                <a16:creationId xmlns="" xmlns:a16="http://schemas.microsoft.com/office/drawing/2014/main" id="{8B481FEF-6CE2-4FA4-9024-F4D72A06E8A0}"/>
              </a:ext>
            </a:extLst>
          </p:cNvPr>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a:extLst>
              <a:ext uri="{FF2B5EF4-FFF2-40B4-BE49-F238E27FC236}">
                <a16:creationId xmlns="" xmlns:a16="http://schemas.microsoft.com/office/drawing/2014/main" id="{D46C1BCE-BF1F-4B07-8E1D-680F40E165C1}"/>
              </a:ext>
            </a:extLst>
          </p:cNvPr>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03</a:t>
            </a:r>
          </a:p>
        </p:txBody>
      </p:sp>
    </p:spTree>
    <p:extLst>
      <p:ext uri="{BB962C8B-B14F-4D97-AF65-F5344CB8AC3E}">
        <p14:creationId xmlns:p14="http://schemas.microsoft.com/office/powerpoint/2010/main" val="320518199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6="http://schemas.microsoft.com/office/drawing/2014/main" id="{9A3E5245-A415-45FD-8E87-A6E91F6096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118"/>
          <a:stretch/>
        </p:blipFill>
        <p:spPr>
          <a:xfrm>
            <a:off x="0" y="1602"/>
            <a:ext cx="9144000" cy="2772645"/>
          </a:xfrm>
          <a:prstGeom prst="rect">
            <a:avLst/>
          </a:prstGeom>
        </p:spPr>
      </p:pic>
      <p:sp>
        <p:nvSpPr>
          <p:cNvPr id="5" name="矩形 4">
            <a:extLst>
              <a:ext uri="{FF2B5EF4-FFF2-40B4-BE49-F238E27FC236}">
                <a16:creationId xmlns="" xmlns:a16="http://schemas.microsoft.com/office/drawing/2014/main" id="{496960AE-0425-4791-BBFF-02C02A148F59}"/>
              </a:ext>
            </a:extLst>
          </p:cNvPr>
          <p:cNvSpPr/>
          <p:nvPr/>
        </p:nvSpPr>
        <p:spPr>
          <a:xfrm>
            <a:off x="1180053" y="3308611"/>
            <a:ext cx="7195119" cy="830997"/>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谦于财会工作的繁与杂，日常忙于应付事务性的工作较多，而深入的探讨、思考、研究财务管理的办法和工作制度较少，导致在工作上广度有余，而深度不足</a:t>
            </a:r>
            <a:r>
              <a:rPr lang="zh-CN" altLang="en-US" sz="1200" dirty="0">
                <a:latin typeface="微软雅黑" panose="020B0503020204020204" pitchFamily="34" charset="-122"/>
                <a:ea typeface="微软雅黑" panose="020B0503020204020204" pitchFamily="34" charset="-122"/>
              </a:rPr>
              <a:t/>
            </a:r>
            <a:br>
              <a:rPr lang="zh-CN" altLang="en-US" sz="1200" dirty="0">
                <a:latin typeface="微软雅黑" panose="020B0503020204020204" pitchFamily="34" charset="-122"/>
                <a:ea typeface="微软雅黑" panose="020B0503020204020204" pitchFamily="34" charset="-122"/>
              </a:rPr>
            </a:br>
            <a:r>
              <a:rPr lang="zh-CN" altLang="en-US" sz="1200" dirty="0">
                <a:latin typeface="微软雅黑" panose="020B0503020204020204" pitchFamily="34" charset="-122"/>
                <a:ea typeface="微软雅黑" panose="020B0503020204020204" pitchFamily="34" charset="-122"/>
              </a:rPr>
              <a:t/>
            </a:r>
            <a:br>
              <a:rPr lang="zh-CN" altLang="en-US" sz="1200" dirty="0">
                <a:latin typeface="微软雅黑" panose="020B0503020204020204" pitchFamily="34" charset="-122"/>
                <a:ea typeface="微软雅黑" panose="020B0503020204020204" pitchFamily="34" charset="-122"/>
              </a:rPr>
            </a:br>
            <a:endParaRPr lang="zh-CN" altLang="en-US" sz="12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35014CD9-93D6-40CD-AE9D-F4EFC1B00FB0}"/>
              </a:ext>
            </a:extLst>
          </p:cNvPr>
          <p:cNvSpPr/>
          <p:nvPr/>
        </p:nvSpPr>
        <p:spPr>
          <a:xfrm>
            <a:off x="1180054" y="3888153"/>
            <a:ext cx="7195119" cy="646331"/>
          </a:xfrm>
          <a:prstGeom prst="rect">
            <a:avLst/>
          </a:prstGeom>
        </p:spPr>
        <p:txBody>
          <a:bodyPr wrap="square">
            <a:spAutoFit/>
          </a:bodyPr>
          <a:lstStyle/>
          <a:p>
            <a:r>
              <a:rPr lang="zh-CN" altLang="en-US" sz="1200" dirty="0">
                <a:solidFill>
                  <a:srgbClr val="333333"/>
                </a:solidFill>
                <a:latin typeface="微软雅黑" panose="020B0503020204020204" pitchFamily="34" charset="-122"/>
                <a:ea typeface="微软雅黑" panose="020B0503020204020204" pitchFamily="34" charset="-122"/>
              </a:rPr>
              <a:t>加之财务部门人员的不稳定，以致自己对于整个财务部没有起到很好的统领作用。</a:t>
            </a:r>
            <a:r>
              <a:rPr lang="zh-CN" altLang="en-US" sz="1200" dirty="0">
                <a:latin typeface="微软雅黑" panose="020B0503020204020204" pitchFamily="34" charset="-122"/>
                <a:ea typeface="微软雅黑" panose="020B0503020204020204" pitchFamily="34" charset="-122"/>
              </a:rPr>
              <a:t/>
            </a:r>
            <a:br>
              <a:rPr lang="zh-CN" altLang="en-US" sz="1200" dirty="0">
                <a:latin typeface="微软雅黑" panose="020B0503020204020204" pitchFamily="34" charset="-122"/>
                <a:ea typeface="微软雅黑" panose="020B0503020204020204" pitchFamily="34" charset="-122"/>
              </a:rPr>
            </a:br>
            <a:r>
              <a:rPr lang="zh-CN" altLang="en-US" sz="1200" dirty="0">
                <a:latin typeface="微软雅黑" panose="020B0503020204020204" pitchFamily="34" charset="-122"/>
                <a:ea typeface="微软雅黑" panose="020B0503020204020204" pitchFamily="34" charset="-122"/>
              </a:rPr>
              <a:t/>
            </a:r>
            <a:br>
              <a:rPr lang="zh-CN" altLang="en-US" sz="1200" dirty="0">
                <a:latin typeface="微软雅黑" panose="020B0503020204020204" pitchFamily="34" charset="-122"/>
                <a:ea typeface="微软雅黑" panose="020B0503020204020204" pitchFamily="34" charset="-122"/>
              </a:rPr>
            </a:br>
            <a:endParaRPr lang="zh-CN" altLang="en-US" sz="1200" dirty="0">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 xmlns:a16="http://schemas.microsoft.com/office/drawing/2014/main" id="{0B297D21-ABF8-4688-BC8F-F4010EB22A7B}"/>
              </a:ext>
            </a:extLst>
          </p:cNvPr>
          <p:cNvSpPr/>
          <p:nvPr/>
        </p:nvSpPr>
        <p:spPr>
          <a:xfrm>
            <a:off x="0" y="2353869"/>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2A36299E-4057-4438-9594-763F306BE84D}"/>
              </a:ext>
            </a:extLst>
          </p:cNvPr>
          <p:cNvSpPr/>
          <p:nvPr/>
        </p:nvSpPr>
        <p:spPr>
          <a:xfrm>
            <a:off x="1529070" y="2356758"/>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64AD71F4-0C35-48F1-B5A1-27E75D1DE87C}"/>
              </a:ext>
            </a:extLst>
          </p:cNvPr>
          <p:cNvSpPr/>
          <p:nvPr/>
        </p:nvSpPr>
        <p:spPr>
          <a:xfrm>
            <a:off x="6165304" y="2355582"/>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24">
            <a:extLst>
              <a:ext uri="{FF2B5EF4-FFF2-40B4-BE49-F238E27FC236}">
                <a16:creationId xmlns="" xmlns:a16="http://schemas.microsoft.com/office/drawing/2014/main" id="{1112EEA7-D704-4F67-A02A-AF4559BC8259}"/>
              </a:ext>
            </a:extLst>
          </p:cNvPr>
          <p:cNvSpPr>
            <a:spLocks noChangeArrowheads="1"/>
          </p:cNvSpPr>
          <p:nvPr/>
        </p:nvSpPr>
        <p:spPr bwMode="auto">
          <a:xfrm>
            <a:off x="1968273" y="2474369"/>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Microsoft YaHei" panose="020B0503020204020204" pitchFamily="34" charset="-122"/>
                <a:ea typeface="Microsoft YaHei" panose="020B0503020204020204" pitchFamily="34" charset="-122"/>
              </a:rPr>
              <a:t>不足之处</a:t>
            </a:r>
            <a:endParaRPr lang="zh-CN" altLang="en-US" sz="1200" b="1" dirty="0"/>
          </a:p>
        </p:txBody>
      </p:sp>
      <p:sp>
        <p:nvSpPr>
          <p:cNvPr id="16" name="箭头: V 形 15">
            <a:extLst>
              <a:ext uri="{FF2B5EF4-FFF2-40B4-BE49-F238E27FC236}">
                <a16:creationId xmlns="" xmlns:a16="http://schemas.microsoft.com/office/drawing/2014/main" id="{8D6F9F2C-1C4D-4EA0-8DC4-8DA43E231923}"/>
              </a:ext>
            </a:extLst>
          </p:cNvPr>
          <p:cNvSpPr/>
          <p:nvPr/>
        </p:nvSpPr>
        <p:spPr>
          <a:xfrm>
            <a:off x="4621633" y="2475453"/>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箭头: V 形 17">
            <a:extLst>
              <a:ext uri="{FF2B5EF4-FFF2-40B4-BE49-F238E27FC236}">
                <a16:creationId xmlns="" xmlns:a16="http://schemas.microsoft.com/office/drawing/2014/main" id="{D41D8A32-08F3-4351-BA36-DD613D5E04C6}"/>
              </a:ext>
            </a:extLst>
          </p:cNvPr>
          <p:cNvSpPr/>
          <p:nvPr/>
        </p:nvSpPr>
        <p:spPr>
          <a:xfrm>
            <a:off x="4777614" y="247436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Rectangle 24">
            <a:extLst>
              <a:ext uri="{FF2B5EF4-FFF2-40B4-BE49-F238E27FC236}">
                <a16:creationId xmlns="" xmlns:a16="http://schemas.microsoft.com/office/drawing/2014/main" id="{811D4130-2847-45EC-8A46-88A6E71DF9B6}"/>
              </a:ext>
            </a:extLst>
          </p:cNvPr>
          <p:cNvSpPr>
            <a:spLocks noChangeArrowheads="1"/>
          </p:cNvSpPr>
          <p:nvPr/>
        </p:nvSpPr>
        <p:spPr bwMode="auto">
          <a:xfrm>
            <a:off x="6634800" y="2497471"/>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Microsoft YaHei" panose="020B0503020204020204" pitchFamily="34" charset="-122"/>
                <a:ea typeface="Microsoft YaHei" panose="020B0503020204020204" pitchFamily="34" charset="-122"/>
              </a:rPr>
              <a:t>不足之处</a:t>
            </a:r>
            <a:endParaRPr lang="zh-CN" altLang="en-US" sz="1200" b="1" dirty="0"/>
          </a:p>
        </p:txBody>
      </p:sp>
      <p:sp>
        <p:nvSpPr>
          <p:cNvPr id="17" name="矩形 16">
            <a:extLst>
              <a:ext uri="{FF2B5EF4-FFF2-40B4-BE49-F238E27FC236}">
                <a16:creationId xmlns="" xmlns:a16="http://schemas.microsoft.com/office/drawing/2014/main" id="{3CD61BEC-72CE-4EFA-B27F-B3ACBFFC4D1D}"/>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a:extLst>
              <a:ext uri="{FF2B5EF4-FFF2-40B4-BE49-F238E27FC236}">
                <a16:creationId xmlns="" xmlns:a16="http://schemas.microsoft.com/office/drawing/2014/main" id="{A8EF6B2B-9280-46CF-AFCC-D41B349E2B02}"/>
              </a:ext>
            </a:extLst>
          </p:cNvPr>
          <p:cNvSpPr/>
          <p:nvPr/>
        </p:nvSpPr>
        <p:spPr>
          <a:xfrm>
            <a:off x="480732" y="183470"/>
            <a:ext cx="809684" cy="276999"/>
          </a:xfrm>
          <a:prstGeom prst="rect">
            <a:avLst/>
          </a:prstGeom>
        </p:spPr>
        <p:txBody>
          <a:bodyPr wrap="square">
            <a:spAutoFit/>
          </a:bodyPr>
          <a:lstStyle/>
          <a:p>
            <a:r>
              <a:rPr lang="zh-CN" altLang="en-US" sz="1200" dirty="0">
                <a:solidFill>
                  <a:schemeClr val="bg1"/>
                </a:solidFill>
                <a:latin typeface="Microsoft YaHei" panose="020B0503020204020204" pitchFamily="34" charset="-122"/>
                <a:ea typeface="Microsoft YaHei" panose="020B0503020204020204" pitchFamily="34" charset="-122"/>
              </a:rPr>
              <a:t>不足之处</a:t>
            </a:r>
            <a:endParaRPr lang="zh-CN" altLang="en-US" sz="1200" dirty="0">
              <a:solidFill>
                <a:schemeClr val="bg1"/>
              </a:solidFill>
            </a:endParaRPr>
          </a:p>
        </p:txBody>
      </p:sp>
      <p:sp>
        <p:nvSpPr>
          <p:cNvPr id="7" name="ïšḻïďê-Oval 45">
            <a:extLst>
              <a:ext uri="{FF2B5EF4-FFF2-40B4-BE49-F238E27FC236}">
                <a16:creationId xmlns="" xmlns:a16="http://schemas.microsoft.com/office/drawing/2014/main" id="{9ED59EFA-DACC-435C-993B-25779D41363B}"/>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dirty="0">
                <a:latin typeface="Century Gothic" panose="020B0502020202020204" pitchFamily="34" charset="0"/>
              </a:rPr>
              <a:t>02</a:t>
            </a:r>
          </a:p>
        </p:txBody>
      </p:sp>
    </p:spTree>
    <p:extLst>
      <p:ext uri="{BB962C8B-B14F-4D97-AF65-F5344CB8AC3E}">
        <p14:creationId xmlns:p14="http://schemas.microsoft.com/office/powerpoint/2010/main" val="287825219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B32C4478-FDBC-49B9-A6A2-30987977C7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4" b="53627"/>
          <a:stretch/>
        </p:blipFill>
        <p:spPr>
          <a:xfrm>
            <a:off x="0" y="-1"/>
            <a:ext cx="9144000" cy="2972249"/>
          </a:xfrm>
          <a:prstGeom prst="rect">
            <a:avLst/>
          </a:prstGeom>
        </p:spPr>
      </p:pic>
      <p:sp>
        <p:nvSpPr>
          <p:cNvPr id="2" name="矩形 1">
            <a:extLst>
              <a:ext uri="{FF2B5EF4-FFF2-40B4-BE49-F238E27FC236}">
                <a16:creationId xmlns="" xmlns:a16="http://schemas.microsoft.com/office/drawing/2014/main" id="{7604AA21-E9EC-4504-B90D-61ACEB2955B8}"/>
              </a:ext>
            </a:extLst>
          </p:cNvPr>
          <p:cNvSpPr/>
          <p:nvPr/>
        </p:nvSpPr>
        <p:spPr>
          <a:xfrm>
            <a:off x="1848631" y="3399313"/>
            <a:ext cx="6098956" cy="646331"/>
          </a:xfrm>
          <a:prstGeom prst="rect">
            <a:avLst/>
          </a:prstGeom>
        </p:spPr>
        <p:txBody>
          <a:bodyPr wrap="square">
            <a:spAutoFit/>
          </a:bodyPr>
          <a:lstStyle/>
          <a:p>
            <a:r>
              <a:rPr lang="zh-CN" altLang="en-US" sz="1200" dirty="0">
                <a:solidFill>
                  <a:srgbClr val="333333"/>
                </a:solidFill>
                <a:latin typeface="Microsoft YaHei" panose="020B0503020204020204" pitchFamily="34" charset="-122"/>
                <a:ea typeface="Microsoft YaHei" panose="020B0503020204020204" pitchFamily="34" charset="-122"/>
              </a:rPr>
              <a:t>希望自己在新的一年里，逐步学习运用科学的方法，加强对本部门的管理，提高本部门的工作效率，以达到事半功倍的的效果</a:t>
            </a:r>
            <a:r>
              <a:rPr lang="zh-CN" altLang="en-US" sz="1200" dirty="0"/>
              <a:t/>
            </a:r>
            <a:br>
              <a:rPr lang="zh-CN" altLang="en-US" sz="1200" dirty="0"/>
            </a:br>
            <a:endParaRPr lang="zh-CN" altLang="en-US" sz="1200" dirty="0"/>
          </a:p>
        </p:txBody>
      </p:sp>
      <p:sp>
        <p:nvSpPr>
          <p:cNvPr id="3" name="矩形 2">
            <a:extLst>
              <a:ext uri="{FF2B5EF4-FFF2-40B4-BE49-F238E27FC236}">
                <a16:creationId xmlns="" xmlns:a16="http://schemas.microsoft.com/office/drawing/2014/main" id="{F94913BD-5C18-4EF2-8D0D-3E8E30BB8480}"/>
              </a:ext>
            </a:extLst>
          </p:cNvPr>
          <p:cNvSpPr/>
          <p:nvPr/>
        </p:nvSpPr>
        <p:spPr>
          <a:xfrm>
            <a:off x="-1" y="2577994"/>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FD7FDBA7-2FC9-470E-8B5F-3D81A1DF6881}"/>
              </a:ext>
            </a:extLst>
          </p:cNvPr>
          <p:cNvSpPr/>
          <p:nvPr/>
        </p:nvSpPr>
        <p:spPr>
          <a:xfrm>
            <a:off x="1947813" y="2577994"/>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V 形 7">
            <a:extLst>
              <a:ext uri="{FF2B5EF4-FFF2-40B4-BE49-F238E27FC236}">
                <a16:creationId xmlns="" xmlns:a16="http://schemas.microsoft.com/office/drawing/2014/main" id="{D9E3FBB4-3F02-430D-8479-D0FDDBDE395B}"/>
              </a:ext>
            </a:extLst>
          </p:cNvPr>
          <p:cNvSpPr/>
          <p:nvPr/>
        </p:nvSpPr>
        <p:spPr>
          <a:xfrm>
            <a:off x="8253595" y="268917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箭头: V 形 8">
            <a:extLst>
              <a:ext uri="{FF2B5EF4-FFF2-40B4-BE49-F238E27FC236}">
                <a16:creationId xmlns="" xmlns:a16="http://schemas.microsoft.com/office/drawing/2014/main" id="{3A3EE41C-D3A7-456F-AFDA-DAB79C7040D3}"/>
              </a:ext>
            </a:extLst>
          </p:cNvPr>
          <p:cNvSpPr/>
          <p:nvPr/>
        </p:nvSpPr>
        <p:spPr>
          <a:xfrm>
            <a:off x="8409576" y="268809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Rectangle 24">
            <a:extLst>
              <a:ext uri="{FF2B5EF4-FFF2-40B4-BE49-F238E27FC236}">
                <a16:creationId xmlns="" xmlns:a16="http://schemas.microsoft.com/office/drawing/2014/main" id="{65C68734-D067-457A-9D76-EE2F4BFC9DF6}"/>
              </a:ext>
            </a:extLst>
          </p:cNvPr>
          <p:cNvSpPr>
            <a:spLocks noChangeArrowheads="1"/>
          </p:cNvSpPr>
          <p:nvPr/>
        </p:nvSpPr>
        <p:spPr bwMode="auto">
          <a:xfrm>
            <a:off x="2417309" y="2711197"/>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Microsoft YaHei" panose="020B0503020204020204" pitchFamily="34" charset="-122"/>
                <a:ea typeface="Microsoft YaHei" panose="020B0503020204020204" pitchFamily="34" charset="-122"/>
              </a:rPr>
              <a:t>工作预期</a:t>
            </a:r>
            <a:endParaRPr lang="zh-CN" altLang="en-US" sz="1200" b="1" dirty="0"/>
          </a:p>
        </p:txBody>
      </p:sp>
      <p:sp>
        <p:nvSpPr>
          <p:cNvPr id="16" name="矩形 15">
            <a:extLst>
              <a:ext uri="{FF2B5EF4-FFF2-40B4-BE49-F238E27FC236}">
                <a16:creationId xmlns="" xmlns:a16="http://schemas.microsoft.com/office/drawing/2014/main" id="{DA0EF8D4-CF3A-487D-A932-F9DD2745DF3E}"/>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a:extLst>
              <a:ext uri="{FF2B5EF4-FFF2-40B4-BE49-F238E27FC236}">
                <a16:creationId xmlns="" xmlns:a16="http://schemas.microsoft.com/office/drawing/2014/main" id="{27BF9CC0-148F-46FB-AF9E-D0DE30BE9EBE}"/>
              </a:ext>
            </a:extLst>
          </p:cNvPr>
          <p:cNvSpPr/>
          <p:nvPr/>
        </p:nvSpPr>
        <p:spPr>
          <a:xfrm>
            <a:off x="480732" y="183470"/>
            <a:ext cx="809684" cy="276999"/>
          </a:xfrm>
          <a:prstGeom prst="rect">
            <a:avLst/>
          </a:prstGeom>
        </p:spPr>
        <p:txBody>
          <a:bodyPr wrap="square">
            <a:spAutoFit/>
          </a:bodyPr>
          <a:lstStyle/>
          <a:p>
            <a:r>
              <a:rPr lang="zh-CN" altLang="en-US" sz="1200" b="1" dirty="0">
                <a:solidFill>
                  <a:schemeClr val="bg1"/>
                </a:solidFill>
              </a:rPr>
              <a:t>工作预期</a:t>
            </a:r>
          </a:p>
        </p:txBody>
      </p:sp>
      <p:sp>
        <p:nvSpPr>
          <p:cNvPr id="12" name="ïšḻïďê-Oval 45">
            <a:extLst>
              <a:ext uri="{FF2B5EF4-FFF2-40B4-BE49-F238E27FC236}">
                <a16:creationId xmlns="" xmlns:a16="http://schemas.microsoft.com/office/drawing/2014/main" id="{8AF719EB-1419-4789-86E7-4FA627A71C82}"/>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Tree>
    <p:extLst>
      <p:ext uri="{BB962C8B-B14F-4D97-AF65-F5344CB8AC3E}">
        <p14:creationId xmlns:p14="http://schemas.microsoft.com/office/powerpoint/2010/main" val="24676486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5B9938AE-4F1F-4FF8-803A-7B619AD900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4" b="53627"/>
          <a:stretch/>
        </p:blipFill>
        <p:spPr>
          <a:xfrm>
            <a:off x="0" y="-1"/>
            <a:ext cx="9144000" cy="2972249"/>
          </a:xfrm>
          <a:prstGeom prst="rect">
            <a:avLst/>
          </a:prstGeom>
        </p:spPr>
      </p:pic>
      <p:sp>
        <p:nvSpPr>
          <p:cNvPr id="5" name="矩形 4">
            <a:extLst>
              <a:ext uri="{FF2B5EF4-FFF2-40B4-BE49-F238E27FC236}">
                <a16:creationId xmlns="" xmlns:a16="http://schemas.microsoft.com/office/drawing/2014/main" id="{5010C1A1-6ACD-41A3-971D-BAAD42EC4C2D}"/>
              </a:ext>
            </a:extLst>
          </p:cNvPr>
          <p:cNvSpPr/>
          <p:nvPr/>
        </p:nvSpPr>
        <p:spPr>
          <a:xfrm>
            <a:off x="0" y="2577994"/>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4CD65ACF-D8E4-470C-99BB-918FEBAFB53A}"/>
              </a:ext>
            </a:extLst>
          </p:cNvPr>
          <p:cNvSpPr/>
          <p:nvPr/>
        </p:nvSpPr>
        <p:spPr>
          <a:xfrm>
            <a:off x="1947814" y="2577994"/>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V 形 6">
            <a:extLst>
              <a:ext uri="{FF2B5EF4-FFF2-40B4-BE49-F238E27FC236}">
                <a16:creationId xmlns="" xmlns:a16="http://schemas.microsoft.com/office/drawing/2014/main" id="{33CFAD33-097C-4670-BB44-787EE2517239}"/>
              </a:ext>
            </a:extLst>
          </p:cNvPr>
          <p:cNvSpPr/>
          <p:nvPr/>
        </p:nvSpPr>
        <p:spPr>
          <a:xfrm>
            <a:off x="8253596" y="268917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箭头: V 形 7">
            <a:extLst>
              <a:ext uri="{FF2B5EF4-FFF2-40B4-BE49-F238E27FC236}">
                <a16:creationId xmlns="" xmlns:a16="http://schemas.microsoft.com/office/drawing/2014/main" id="{A9859446-CD65-44B2-B876-689825E97EA2}"/>
              </a:ext>
            </a:extLst>
          </p:cNvPr>
          <p:cNvSpPr/>
          <p:nvPr/>
        </p:nvSpPr>
        <p:spPr>
          <a:xfrm>
            <a:off x="8409577" y="268809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Rectangle 24">
            <a:extLst>
              <a:ext uri="{FF2B5EF4-FFF2-40B4-BE49-F238E27FC236}">
                <a16:creationId xmlns="" xmlns:a16="http://schemas.microsoft.com/office/drawing/2014/main" id="{2D5DF728-A0E4-4CF6-8930-70C2D4990F73}"/>
              </a:ext>
            </a:extLst>
          </p:cNvPr>
          <p:cNvSpPr>
            <a:spLocks noChangeArrowheads="1"/>
          </p:cNvSpPr>
          <p:nvPr/>
        </p:nvSpPr>
        <p:spPr bwMode="auto">
          <a:xfrm>
            <a:off x="2417310" y="2711197"/>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Microsoft YaHei" panose="020B0503020204020204" pitchFamily="34" charset="-122"/>
                <a:ea typeface="Microsoft YaHei" panose="020B0503020204020204" pitchFamily="34" charset="-122"/>
              </a:rPr>
              <a:t>工作预期</a:t>
            </a:r>
            <a:endParaRPr lang="zh-CN" altLang="en-US" sz="1200" b="1" dirty="0"/>
          </a:p>
        </p:txBody>
      </p:sp>
      <p:sp>
        <p:nvSpPr>
          <p:cNvPr id="2" name="矩形 1">
            <a:extLst>
              <a:ext uri="{FF2B5EF4-FFF2-40B4-BE49-F238E27FC236}">
                <a16:creationId xmlns="" xmlns:a16="http://schemas.microsoft.com/office/drawing/2014/main" id="{B1715533-F037-4BC2-9BAC-04999FE55A68}"/>
              </a:ext>
            </a:extLst>
          </p:cNvPr>
          <p:cNvSpPr/>
          <p:nvPr/>
        </p:nvSpPr>
        <p:spPr>
          <a:xfrm>
            <a:off x="1947814" y="3282072"/>
            <a:ext cx="3393307" cy="276999"/>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一：是加强本部门的成本核算与管理</a:t>
            </a:r>
          </a:p>
        </p:txBody>
      </p:sp>
      <p:sp>
        <p:nvSpPr>
          <p:cNvPr id="15" name="矩形 14">
            <a:extLst>
              <a:ext uri="{FF2B5EF4-FFF2-40B4-BE49-F238E27FC236}">
                <a16:creationId xmlns="" xmlns:a16="http://schemas.microsoft.com/office/drawing/2014/main" id="{0B6FD72D-F4A7-4AC7-A28E-A092A3E20AF8}"/>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a:extLst>
              <a:ext uri="{FF2B5EF4-FFF2-40B4-BE49-F238E27FC236}">
                <a16:creationId xmlns="" xmlns:a16="http://schemas.microsoft.com/office/drawing/2014/main" id="{13F96C20-3838-44CB-BA10-DDB05E7ED382}"/>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构想要点</a:t>
            </a:r>
          </a:p>
        </p:txBody>
      </p:sp>
      <p:sp>
        <p:nvSpPr>
          <p:cNvPr id="11" name="ïšḻïďê-Oval 45">
            <a:extLst>
              <a:ext uri="{FF2B5EF4-FFF2-40B4-BE49-F238E27FC236}">
                <a16:creationId xmlns="" xmlns:a16="http://schemas.microsoft.com/office/drawing/2014/main" id="{40EEA31D-DEDC-45CD-9213-693FA917378D}"/>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Tree>
    <p:extLst>
      <p:ext uri="{BB962C8B-B14F-4D97-AF65-F5344CB8AC3E}">
        <p14:creationId xmlns:p14="http://schemas.microsoft.com/office/powerpoint/2010/main" val="142699494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3420CA25-77EE-4721-9CA2-5510796E233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4" b="53627"/>
          <a:stretch/>
        </p:blipFill>
        <p:spPr>
          <a:xfrm>
            <a:off x="0" y="-1"/>
            <a:ext cx="9144000" cy="2972249"/>
          </a:xfrm>
          <a:prstGeom prst="rect">
            <a:avLst/>
          </a:prstGeom>
        </p:spPr>
      </p:pic>
      <p:sp>
        <p:nvSpPr>
          <p:cNvPr id="2" name="矩形 1">
            <a:extLst>
              <a:ext uri="{FF2B5EF4-FFF2-40B4-BE49-F238E27FC236}">
                <a16:creationId xmlns="" xmlns:a16="http://schemas.microsoft.com/office/drawing/2014/main" id="{9F31B267-BDE4-43B6-8056-32DCEAA58497}"/>
              </a:ext>
            </a:extLst>
          </p:cNvPr>
          <p:cNvSpPr/>
          <p:nvPr/>
        </p:nvSpPr>
        <p:spPr>
          <a:xfrm>
            <a:off x="890521" y="3593114"/>
            <a:ext cx="7653608" cy="646331"/>
          </a:xfrm>
          <a:prstGeom prst="rect">
            <a:avLst/>
          </a:prstGeom>
        </p:spPr>
        <p:txBody>
          <a:bodyPr wrap="square">
            <a:spAutoFit/>
          </a:bodyPr>
          <a:lstStyle/>
          <a:p>
            <a:r>
              <a:rPr lang="zh-CN" altLang="en-US" sz="1200" dirty="0">
                <a:solidFill>
                  <a:srgbClr val="333333"/>
                </a:solidFill>
                <a:latin typeface="Microsoft YaHei" panose="020B0503020204020204" pitchFamily="34" charset="-122"/>
                <a:ea typeface="Microsoft YaHei" panose="020B0503020204020204" pitchFamily="34" charset="-122"/>
              </a:rPr>
              <a:t>二：是加强与各部门的工作，包括收汇管理，应付管理，进出仓跟进等，最大限度地发挥财务部门的职能</a:t>
            </a:r>
            <a:r>
              <a:rPr lang="zh-CN" altLang="en-US" sz="1200" dirty="0"/>
              <a:t/>
            </a:r>
            <a:br>
              <a:rPr lang="zh-CN" altLang="en-US" sz="1200" dirty="0"/>
            </a:br>
            <a:r>
              <a:rPr lang="zh-CN" altLang="en-US" sz="1200" dirty="0"/>
              <a:t/>
            </a:r>
            <a:br>
              <a:rPr lang="zh-CN" altLang="en-US" sz="1200" dirty="0"/>
            </a:br>
            <a:endParaRPr lang="zh-CN" altLang="en-US" sz="1200" dirty="0"/>
          </a:p>
        </p:txBody>
      </p:sp>
      <p:sp>
        <p:nvSpPr>
          <p:cNvPr id="3" name="矩形 2">
            <a:extLst>
              <a:ext uri="{FF2B5EF4-FFF2-40B4-BE49-F238E27FC236}">
                <a16:creationId xmlns="" xmlns:a16="http://schemas.microsoft.com/office/drawing/2014/main" id="{A11295C9-5808-4D02-8A9C-BB11532BAAFD}"/>
              </a:ext>
            </a:extLst>
          </p:cNvPr>
          <p:cNvSpPr/>
          <p:nvPr/>
        </p:nvSpPr>
        <p:spPr>
          <a:xfrm>
            <a:off x="890521" y="4090239"/>
            <a:ext cx="6779713" cy="646331"/>
          </a:xfrm>
          <a:prstGeom prst="rect">
            <a:avLst/>
          </a:prstGeom>
        </p:spPr>
        <p:txBody>
          <a:bodyPr wrap="square">
            <a:spAutoFit/>
          </a:bodyPr>
          <a:lstStyle/>
          <a:p>
            <a:r>
              <a:rPr lang="zh-CN" altLang="en-US" sz="1200" dirty="0">
                <a:solidFill>
                  <a:srgbClr val="333333"/>
                </a:solidFill>
                <a:latin typeface="Microsoft YaHei" panose="020B0503020204020204" pitchFamily="34" charset="-122"/>
                <a:ea typeface="Microsoft YaHei" panose="020B0503020204020204" pitchFamily="34" charset="-122"/>
              </a:rPr>
              <a:t>三：是是准确做好各项财务测算，为上级领导的决策提供依据。</a:t>
            </a:r>
            <a:r>
              <a:rPr lang="zh-CN" altLang="en-US" sz="1200" dirty="0"/>
              <a:t/>
            </a:r>
            <a:br>
              <a:rPr lang="zh-CN" altLang="en-US" sz="1200" dirty="0"/>
            </a:br>
            <a:r>
              <a:rPr lang="zh-CN" altLang="en-US" sz="1200" dirty="0"/>
              <a:t/>
            </a:r>
            <a:br>
              <a:rPr lang="zh-CN" altLang="en-US" sz="1200" dirty="0"/>
            </a:br>
            <a:endParaRPr lang="zh-CN" altLang="en-US" sz="1200" dirty="0"/>
          </a:p>
        </p:txBody>
      </p:sp>
      <p:sp>
        <p:nvSpPr>
          <p:cNvPr id="4" name="矩形 3">
            <a:extLst>
              <a:ext uri="{FF2B5EF4-FFF2-40B4-BE49-F238E27FC236}">
                <a16:creationId xmlns="" xmlns:a16="http://schemas.microsoft.com/office/drawing/2014/main" id="{91B4C4D6-47F2-4CA2-9173-A72D2A680579}"/>
              </a:ext>
            </a:extLst>
          </p:cNvPr>
          <p:cNvSpPr/>
          <p:nvPr/>
        </p:nvSpPr>
        <p:spPr>
          <a:xfrm>
            <a:off x="-1" y="2577994"/>
            <a:ext cx="9144000" cy="420378"/>
          </a:xfrm>
          <a:prstGeom prst="rect">
            <a:avLst/>
          </a:prstGeom>
          <a:solidFill>
            <a:schemeClr val="accent6">
              <a:lumMod val="10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332D5F86-C831-4A8F-8230-4F35B1B94667}"/>
              </a:ext>
            </a:extLst>
          </p:cNvPr>
          <p:cNvSpPr/>
          <p:nvPr/>
        </p:nvSpPr>
        <p:spPr>
          <a:xfrm>
            <a:off x="1947813" y="2577994"/>
            <a:ext cx="1585732" cy="42037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V 形 5">
            <a:extLst>
              <a:ext uri="{FF2B5EF4-FFF2-40B4-BE49-F238E27FC236}">
                <a16:creationId xmlns="" xmlns:a16="http://schemas.microsoft.com/office/drawing/2014/main" id="{82E69DB0-8B1E-4CFF-93E7-06CACE95C6F0}"/>
              </a:ext>
            </a:extLst>
          </p:cNvPr>
          <p:cNvSpPr/>
          <p:nvPr/>
        </p:nvSpPr>
        <p:spPr>
          <a:xfrm>
            <a:off x="8253595" y="2689179"/>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箭头: V 形 6">
            <a:extLst>
              <a:ext uri="{FF2B5EF4-FFF2-40B4-BE49-F238E27FC236}">
                <a16:creationId xmlns="" xmlns:a16="http://schemas.microsoft.com/office/drawing/2014/main" id="{11CB3CB4-321C-4079-8D52-D6AFBEF91FB7}"/>
              </a:ext>
            </a:extLst>
          </p:cNvPr>
          <p:cNvSpPr/>
          <p:nvPr/>
        </p:nvSpPr>
        <p:spPr>
          <a:xfrm>
            <a:off x="8409576" y="2688095"/>
            <a:ext cx="134552" cy="20776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Rectangle 24">
            <a:extLst>
              <a:ext uri="{FF2B5EF4-FFF2-40B4-BE49-F238E27FC236}">
                <a16:creationId xmlns="" xmlns:a16="http://schemas.microsoft.com/office/drawing/2014/main" id="{9CDC3976-E3BF-45E5-8999-C3A176C6353F}"/>
              </a:ext>
            </a:extLst>
          </p:cNvPr>
          <p:cNvSpPr>
            <a:spLocks noChangeArrowheads="1"/>
          </p:cNvSpPr>
          <p:nvPr/>
        </p:nvSpPr>
        <p:spPr bwMode="auto">
          <a:xfrm>
            <a:off x="2417309" y="2711197"/>
            <a:ext cx="6467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rgbClr val="333333"/>
                </a:solidFill>
                <a:latin typeface="Microsoft YaHei" panose="020B0503020204020204" pitchFamily="34" charset="-122"/>
                <a:ea typeface="Microsoft YaHei" panose="020B0503020204020204" pitchFamily="34" charset="-122"/>
              </a:rPr>
              <a:t>工作预期</a:t>
            </a:r>
            <a:endParaRPr lang="zh-CN" altLang="en-US" sz="1200" b="1" dirty="0"/>
          </a:p>
        </p:txBody>
      </p:sp>
      <p:sp>
        <p:nvSpPr>
          <p:cNvPr id="15" name="矩形 14">
            <a:extLst>
              <a:ext uri="{FF2B5EF4-FFF2-40B4-BE49-F238E27FC236}">
                <a16:creationId xmlns="" xmlns:a16="http://schemas.microsoft.com/office/drawing/2014/main" id="{6137AAF0-832F-46E4-9153-CA15FC9349B5}"/>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a:extLst>
              <a:ext uri="{FF2B5EF4-FFF2-40B4-BE49-F238E27FC236}">
                <a16:creationId xmlns="" xmlns:a16="http://schemas.microsoft.com/office/drawing/2014/main" id="{952E863C-0558-489F-AB83-94314805B4A0}"/>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构想要点</a:t>
            </a:r>
          </a:p>
        </p:txBody>
      </p:sp>
      <p:sp>
        <p:nvSpPr>
          <p:cNvPr id="10" name="ïšḻïďê-Oval 45">
            <a:extLst>
              <a:ext uri="{FF2B5EF4-FFF2-40B4-BE49-F238E27FC236}">
                <a16:creationId xmlns="" xmlns:a16="http://schemas.microsoft.com/office/drawing/2014/main" id="{A62F465F-7F8D-4688-A502-C620953CA1FD}"/>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Tree>
    <p:extLst>
      <p:ext uri="{BB962C8B-B14F-4D97-AF65-F5344CB8AC3E}">
        <p14:creationId xmlns:p14="http://schemas.microsoft.com/office/powerpoint/2010/main" val="85726827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F8011DD-E713-4BBB-99A8-8A37D81D57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9" name="矩形: 圆角 18">
            <a:extLst>
              <a:ext uri="{FF2B5EF4-FFF2-40B4-BE49-F238E27FC236}">
                <a16:creationId xmlns="" xmlns:a16="http://schemas.microsoft.com/office/drawing/2014/main" id="{BF8EA64E-8EE0-4D41-B4CF-FB3DECA375F5}"/>
              </a:ext>
            </a:extLst>
          </p:cNvPr>
          <p:cNvSpPr/>
          <p:nvPr/>
        </p:nvSpPr>
        <p:spPr>
          <a:xfrm>
            <a:off x="332433" y="1805210"/>
            <a:ext cx="8434279" cy="2507650"/>
          </a:xfrm>
          <a:prstGeom prst="roundRect">
            <a:avLst/>
          </a:prstGeom>
          <a:solidFill>
            <a:srgbClr val="FFFFFF">
              <a:alpha val="90980"/>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a:extLst>
              <a:ext uri="{FF2B5EF4-FFF2-40B4-BE49-F238E27FC236}">
                <a16:creationId xmlns="" xmlns:a16="http://schemas.microsoft.com/office/drawing/2014/main" id="{B741C269-BC66-49C7-B33B-5367097F7F83}"/>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7" name="矩形 16">
            <a:extLst>
              <a:ext uri="{FF2B5EF4-FFF2-40B4-BE49-F238E27FC236}">
                <a16:creationId xmlns="" xmlns:a16="http://schemas.microsoft.com/office/drawing/2014/main" id="{3CB21572-F77F-4AAD-BB60-7A0BAF45A9E8}"/>
              </a:ext>
            </a:extLst>
          </p:cNvPr>
          <p:cNvSpPr/>
          <p:nvPr/>
        </p:nvSpPr>
        <p:spPr>
          <a:xfrm>
            <a:off x="2263572" y="2813654"/>
            <a:ext cx="4572000" cy="523220"/>
          </a:xfrm>
          <a:prstGeom prst="rect">
            <a:avLst/>
          </a:prstGeom>
        </p:spPr>
        <p:txBody>
          <a:bodyPr>
            <a:spAutoFit/>
          </a:bodyPr>
          <a:lstStyle/>
          <a:p>
            <a:pPr algn="ctr"/>
            <a:r>
              <a:rPr lang="zh-CN" altLang="en-US" sz="2800" dirty="0">
                <a:solidFill>
                  <a:srgbClr val="333333"/>
                </a:solidFill>
                <a:latin typeface="Microsoft YaHei" panose="020B0503020204020204" pitchFamily="34" charset="-122"/>
                <a:ea typeface="Microsoft YaHei" panose="020B0503020204020204" pitchFamily="34" charset="-122"/>
              </a:rPr>
              <a:t>财务部门</a:t>
            </a:r>
            <a:endParaRPr lang="zh-CN" altLang="en-US" sz="2800" spc="600" dirty="0"/>
          </a:p>
        </p:txBody>
      </p:sp>
      <p:sp>
        <p:nvSpPr>
          <p:cNvPr id="18" name="矩形 17">
            <a:extLst>
              <a:ext uri="{FF2B5EF4-FFF2-40B4-BE49-F238E27FC236}">
                <a16:creationId xmlns="" xmlns:a16="http://schemas.microsoft.com/office/drawing/2014/main" id="{6607A8DB-67B9-4FEA-8E1F-4D98B4E9C516}"/>
              </a:ext>
            </a:extLst>
          </p:cNvPr>
          <p:cNvSpPr/>
          <p:nvPr/>
        </p:nvSpPr>
        <p:spPr>
          <a:xfrm>
            <a:off x="3112320" y="3333889"/>
            <a:ext cx="2874505" cy="246221"/>
          </a:xfrm>
          <a:prstGeom prst="rect">
            <a:avLst/>
          </a:prstGeom>
        </p:spPr>
        <p:txBody>
          <a:bodyPr wrap="none">
            <a:spAutoFit/>
          </a:bodyPr>
          <a:lstStyle/>
          <a:p>
            <a:pPr algn="ctr"/>
            <a:r>
              <a:rPr lang="zh-CN" altLang="en-US" sz="1000" spc="600" dirty="0">
                <a:solidFill>
                  <a:schemeClr val="bg2">
                    <a:lumMod val="10000"/>
                  </a:schemeClr>
                </a:solidFill>
                <a:latin typeface="微软雅黑" panose="020B0503020204020204" pitchFamily="34" charset="-122"/>
                <a:ea typeface="微软雅黑" panose="020B0503020204020204" pitchFamily="34" charset="-122"/>
              </a:rPr>
              <a:t>SELF INTRODUCTION</a:t>
            </a:r>
          </a:p>
        </p:txBody>
      </p:sp>
      <p:sp>
        <p:nvSpPr>
          <p:cNvPr id="21" name="矩形 13">
            <a:extLst>
              <a:ext uri="{FF2B5EF4-FFF2-40B4-BE49-F238E27FC236}">
                <a16:creationId xmlns="" xmlns:a16="http://schemas.microsoft.com/office/drawing/2014/main" id="{8B481FEF-6CE2-4FA4-9024-F4D72A06E8A0}"/>
              </a:ext>
            </a:extLst>
          </p:cNvPr>
          <p:cNvSpPr>
            <a:spLocks noChangeArrowheads="1"/>
          </p:cNvSpPr>
          <p:nvPr/>
        </p:nvSpPr>
        <p:spPr bwMode="auto">
          <a:xfrm>
            <a:off x="1611425" y="3536329"/>
            <a:ext cx="5876294" cy="52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buFont typeface="Arial" panose="020B0604020202020204" pitchFamily="34" charset="0"/>
              <a:buNone/>
              <a:defRPr/>
            </a:pPr>
            <a:r>
              <a:rPr lang="en-US" altLang="zh-CN"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chemeClr val="bg2">
                  <a:lumMod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7">
            <a:extLst>
              <a:ext uri="{FF2B5EF4-FFF2-40B4-BE49-F238E27FC236}">
                <a16:creationId xmlns="" xmlns:a16="http://schemas.microsoft.com/office/drawing/2014/main" id="{D46C1BCE-BF1F-4B07-8E1D-680F40E165C1}"/>
              </a:ext>
            </a:extLst>
          </p:cNvPr>
          <p:cNvSpPr txBox="1"/>
          <p:nvPr/>
        </p:nvSpPr>
        <p:spPr>
          <a:xfrm>
            <a:off x="7876370" y="1917808"/>
            <a:ext cx="491962" cy="530915"/>
          </a:xfrm>
          <a:prstGeom prst="rect">
            <a:avLst/>
          </a:prstGeom>
          <a:noFill/>
          <a:effectLst/>
        </p:spPr>
        <p:txBody>
          <a:bodyPr wrap="none" anchor="ctr">
            <a:noAutofit/>
          </a:bodyPr>
          <a:lstStyle/>
          <a:p>
            <a:pPr algn="ctr"/>
            <a:r>
              <a:rPr lang="en-US" altLang="zh-CN" sz="4000" dirty="0">
                <a:solidFill>
                  <a:schemeClr val="tx1">
                    <a:lumMod val="95000"/>
                    <a:lumOff val="5000"/>
                  </a:schemeClr>
                </a:solidFill>
                <a:latin typeface="Impact" panose="020B0806030902050204" pitchFamily="34" charset="0"/>
              </a:rPr>
              <a:t>04</a:t>
            </a:r>
          </a:p>
        </p:txBody>
      </p:sp>
    </p:spTree>
    <p:extLst>
      <p:ext uri="{BB962C8B-B14F-4D97-AF65-F5344CB8AC3E}">
        <p14:creationId xmlns:p14="http://schemas.microsoft.com/office/powerpoint/2010/main" val="99617767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1AB9C7B9-5A26-45FC-AC0C-5980A60913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24" b="53627"/>
          <a:stretch/>
        </p:blipFill>
        <p:spPr>
          <a:xfrm>
            <a:off x="0" y="1239387"/>
            <a:ext cx="9144000" cy="2673519"/>
          </a:xfrm>
          <a:prstGeom prst="rect">
            <a:avLst/>
          </a:prstGeom>
        </p:spPr>
      </p:pic>
      <p:sp>
        <p:nvSpPr>
          <p:cNvPr id="9" name="矩形 8">
            <a:extLst>
              <a:ext uri="{FF2B5EF4-FFF2-40B4-BE49-F238E27FC236}">
                <a16:creationId xmlns="" xmlns:a16="http://schemas.microsoft.com/office/drawing/2014/main" id="{E5A85A47-703C-475E-8826-666D75E9CE35}"/>
              </a:ext>
            </a:extLst>
          </p:cNvPr>
          <p:cNvSpPr/>
          <p:nvPr/>
        </p:nvSpPr>
        <p:spPr>
          <a:xfrm>
            <a:off x="497526" y="1495514"/>
            <a:ext cx="8132003" cy="2127902"/>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E925D780-F19A-4416-A6F5-F5B65314FEB4}"/>
              </a:ext>
            </a:extLst>
          </p:cNvPr>
          <p:cNvSpPr/>
          <p:nvPr/>
        </p:nvSpPr>
        <p:spPr>
          <a:xfrm>
            <a:off x="1394509" y="2116863"/>
            <a:ext cx="6509263" cy="1200329"/>
          </a:xfrm>
          <a:prstGeom prst="rect">
            <a:avLst/>
          </a:prstGeom>
        </p:spPr>
        <p:txBody>
          <a:bodyPr wrap="square">
            <a:spAutoFit/>
          </a:bodyPr>
          <a:lstStyle/>
          <a:p>
            <a:pPr>
              <a:lnSpc>
                <a:spcPct val="150000"/>
              </a:lnSpc>
            </a:pPr>
            <a:r>
              <a:rPr lang="zh-CN" altLang="en-US" sz="1200" dirty="0">
                <a:solidFill>
                  <a:srgbClr val="333333"/>
                </a:solidFill>
                <a:latin typeface="微软雅黑" panose="020B0503020204020204" pitchFamily="34" charset="-122"/>
                <a:ea typeface="微软雅黑" panose="020B0503020204020204" pitchFamily="34" charset="-122"/>
              </a:rPr>
              <a:t>人员已稳定，除了日常按时准确的付款</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及时的登账</a:t>
            </a:r>
            <a:r>
              <a:rPr lang="en-US" altLang="zh-CN" sz="1200" dirty="0">
                <a:solidFill>
                  <a:srgbClr val="333333"/>
                </a:solidFill>
                <a:latin typeface="微软雅黑" panose="020B0503020204020204" pitchFamily="34" charset="-122"/>
                <a:ea typeface="微软雅黑" panose="020B0503020204020204" pitchFamily="34" charset="-122"/>
              </a:rPr>
              <a:t>/</a:t>
            </a:r>
            <a:r>
              <a:rPr lang="zh-CN" altLang="en-US" sz="1200" dirty="0">
                <a:solidFill>
                  <a:srgbClr val="333333"/>
                </a:solidFill>
                <a:latin typeface="微软雅黑" panose="020B0503020204020204" pitchFamily="34" charset="-122"/>
                <a:ea typeface="微软雅黑" panose="020B0503020204020204" pitchFamily="34" charset="-122"/>
              </a:rPr>
              <a:t>和日清月结外，还建立了按月费用支出的分类归集表，按月收汇明细表及汇总表，及时了解收汇情况并对差异进行备注。</a:t>
            </a:r>
            <a:r>
              <a:rPr lang="zh-CN" altLang="en-US" sz="1200" dirty="0">
                <a:latin typeface="微软雅黑" panose="020B0503020204020204" pitchFamily="34" charset="-122"/>
                <a:ea typeface="微软雅黑" panose="020B0503020204020204" pitchFamily="34" charset="-122"/>
              </a:rPr>
              <a:t/>
            </a:r>
            <a:br>
              <a:rPr lang="zh-CN" altLang="en-US" sz="1200" dirty="0">
                <a:latin typeface="微软雅黑" panose="020B0503020204020204" pitchFamily="34" charset="-122"/>
                <a:ea typeface="微软雅黑" panose="020B0503020204020204" pitchFamily="34" charset="-122"/>
              </a:rPr>
            </a:br>
            <a:r>
              <a:rPr lang="zh-CN" altLang="en-US" sz="1200" dirty="0">
                <a:latin typeface="微软雅黑" panose="020B0503020204020204" pitchFamily="34" charset="-122"/>
                <a:ea typeface="微软雅黑" panose="020B0503020204020204" pitchFamily="34" charset="-122"/>
              </a:rPr>
              <a:t/>
            </a:r>
            <a:br>
              <a:rPr lang="zh-CN" altLang="en-US" sz="1200" dirty="0">
                <a:latin typeface="微软雅黑" panose="020B0503020204020204" pitchFamily="34" charset="-122"/>
                <a:ea typeface="微软雅黑" panose="020B0503020204020204" pitchFamily="34" charset="-122"/>
              </a:rPr>
            </a:br>
            <a:endParaRPr lang="zh-CN" altLang="en-US" sz="1200" dirty="0">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 xmlns:a16="http://schemas.microsoft.com/office/drawing/2014/main" id="{0A5E34B6-37A8-48BD-B2D6-F3D05DFBE8BB}"/>
              </a:ext>
            </a:extLst>
          </p:cNvPr>
          <p:cNvSpPr/>
          <p:nvPr/>
        </p:nvSpPr>
        <p:spPr>
          <a:xfrm>
            <a:off x="882625" y="1770914"/>
            <a:ext cx="171693" cy="1406776"/>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12" name="矩形 11">
            <a:extLst>
              <a:ext uri="{FF2B5EF4-FFF2-40B4-BE49-F238E27FC236}">
                <a16:creationId xmlns="" xmlns:a16="http://schemas.microsoft.com/office/drawing/2014/main" id="{3ED23B50-5D37-48EB-A86E-04FB9664F959}"/>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 xmlns:a16="http://schemas.microsoft.com/office/drawing/2014/main" id="{8C82A3A5-8ACA-4CB5-9AA2-2245C1ED6848}"/>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出纳岗位</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 name="ïšḻïďê-Oval 45">
            <a:extLst>
              <a:ext uri="{FF2B5EF4-FFF2-40B4-BE49-F238E27FC236}">
                <a16:creationId xmlns="" xmlns:a16="http://schemas.microsoft.com/office/drawing/2014/main" id="{BB5B7DE9-5DE9-4C52-8AE5-5970DE9219D1}"/>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solidFill>
                  <a:schemeClr val="bg2">
                    <a:lumMod val="10000"/>
                  </a:schemeClr>
                </a:solidFill>
                <a:latin typeface="Century Gothic" panose="020B0502020202020204" pitchFamily="34" charset="0"/>
              </a:rPr>
              <a:t>02</a:t>
            </a:r>
          </a:p>
        </p:txBody>
      </p:sp>
    </p:spTree>
    <p:extLst>
      <p:ext uri="{BB962C8B-B14F-4D97-AF65-F5344CB8AC3E}">
        <p14:creationId xmlns:p14="http://schemas.microsoft.com/office/powerpoint/2010/main" val="225370916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5781E5DD-5FDA-46EB-9747-700C90020A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24" b="53627"/>
          <a:stretch/>
        </p:blipFill>
        <p:spPr>
          <a:xfrm>
            <a:off x="0" y="1239387"/>
            <a:ext cx="9144000" cy="2673519"/>
          </a:xfrm>
          <a:prstGeom prst="rect">
            <a:avLst/>
          </a:prstGeom>
        </p:spPr>
      </p:pic>
      <p:sp>
        <p:nvSpPr>
          <p:cNvPr id="8" name="矩形 7">
            <a:extLst>
              <a:ext uri="{FF2B5EF4-FFF2-40B4-BE49-F238E27FC236}">
                <a16:creationId xmlns="" xmlns:a16="http://schemas.microsoft.com/office/drawing/2014/main" id="{E359786F-539D-480D-8385-BF7CBD6755BF}"/>
              </a:ext>
            </a:extLst>
          </p:cNvPr>
          <p:cNvSpPr/>
          <p:nvPr/>
        </p:nvSpPr>
        <p:spPr>
          <a:xfrm>
            <a:off x="420385" y="1570870"/>
            <a:ext cx="8089274" cy="210382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B4F8DD6C-4660-41B1-BBEA-376133510563}"/>
              </a:ext>
            </a:extLst>
          </p:cNvPr>
          <p:cNvSpPr/>
          <p:nvPr/>
        </p:nvSpPr>
        <p:spPr>
          <a:xfrm>
            <a:off x="588883" y="1847869"/>
            <a:ext cx="171693" cy="1406776"/>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2" name="矩形 1">
            <a:extLst>
              <a:ext uri="{FF2B5EF4-FFF2-40B4-BE49-F238E27FC236}">
                <a16:creationId xmlns="" xmlns:a16="http://schemas.microsoft.com/office/drawing/2014/main" id="{F880A874-A152-482F-A2AA-C336D9AD73A2}"/>
              </a:ext>
            </a:extLst>
          </p:cNvPr>
          <p:cNvSpPr/>
          <p:nvPr/>
        </p:nvSpPr>
        <p:spPr>
          <a:xfrm>
            <a:off x="1083501" y="692504"/>
            <a:ext cx="4572000" cy="923330"/>
          </a:xfrm>
          <a:prstGeom prst="rect">
            <a:avLst/>
          </a:prstGeom>
        </p:spPr>
        <p:txBody>
          <a:bodyPr>
            <a:spAutoFit/>
          </a:bodyPr>
          <a:lstStyle/>
          <a:p>
            <a:r>
              <a:rPr lang="zh-CN" altLang="en-US" dirty="0"/>
              <a:t/>
            </a:r>
            <a:br>
              <a:rPr lang="zh-CN" altLang="en-US" dirty="0"/>
            </a:br>
            <a:r>
              <a:rPr lang="zh-CN" altLang="en-US" dirty="0"/>
              <a:t/>
            </a:r>
            <a:br>
              <a:rPr lang="zh-CN" altLang="en-US" dirty="0"/>
            </a:br>
            <a:endParaRPr lang="zh-CN" altLang="en-US" dirty="0"/>
          </a:p>
        </p:txBody>
      </p:sp>
      <p:sp>
        <p:nvSpPr>
          <p:cNvPr id="3" name="矩形 2">
            <a:extLst>
              <a:ext uri="{FF2B5EF4-FFF2-40B4-BE49-F238E27FC236}">
                <a16:creationId xmlns="" xmlns:a16="http://schemas.microsoft.com/office/drawing/2014/main" id="{867C3ECB-CCC3-4FC3-B469-213E23CAC876}"/>
              </a:ext>
            </a:extLst>
          </p:cNvPr>
          <p:cNvSpPr/>
          <p:nvPr/>
        </p:nvSpPr>
        <p:spPr>
          <a:xfrm>
            <a:off x="497526" y="460469"/>
            <a:ext cx="4857699" cy="276999"/>
          </a:xfrm>
          <a:prstGeom prst="rect">
            <a:avLst/>
          </a:prstGeom>
        </p:spPr>
        <p:txBody>
          <a:bodyPr wrap="square">
            <a:spAutoFit/>
          </a:bodyPr>
          <a:lstStyle/>
          <a:p>
            <a:r>
              <a:rPr lang="zh-CN" altLang="en-US" sz="1200" dirty="0">
                <a:solidFill>
                  <a:schemeClr val="bg2">
                    <a:lumMod val="10000"/>
                  </a:schemeClr>
                </a:solidFill>
                <a:latin typeface="Microsoft YaHei" panose="020B0503020204020204" pitchFamily="34" charset="-122"/>
                <a:ea typeface="Microsoft YaHei" panose="020B0503020204020204" pitchFamily="34" charset="-122"/>
              </a:rPr>
              <a:t>这是本年新增的一个岗位，目前主要是成本审核、核算、及控制工作</a:t>
            </a:r>
            <a:endParaRPr lang="zh-CN" altLang="en-US" sz="1200" dirty="0">
              <a:solidFill>
                <a:schemeClr val="bg2">
                  <a:lumMod val="10000"/>
                </a:schemeClr>
              </a:solidFill>
            </a:endParaRPr>
          </a:p>
        </p:txBody>
      </p:sp>
      <p:sp>
        <p:nvSpPr>
          <p:cNvPr id="4" name="矩形 3">
            <a:extLst>
              <a:ext uri="{FF2B5EF4-FFF2-40B4-BE49-F238E27FC236}">
                <a16:creationId xmlns="" xmlns:a16="http://schemas.microsoft.com/office/drawing/2014/main" id="{F67432B1-7C72-4BBE-A0A3-283B016C3E0F}"/>
              </a:ext>
            </a:extLst>
          </p:cNvPr>
          <p:cNvSpPr/>
          <p:nvPr/>
        </p:nvSpPr>
        <p:spPr>
          <a:xfrm>
            <a:off x="1287207" y="2164107"/>
            <a:ext cx="6524128" cy="616836"/>
          </a:xfrm>
          <a:prstGeom prst="rect">
            <a:avLst/>
          </a:prstGeom>
        </p:spPr>
        <p:txBody>
          <a:bodyPr wrap="square">
            <a:spAutoFit/>
          </a:bodyPr>
          <a:lstStyle/>
          <a:p>
            <a:pPr>
              <a:lnSpc>
                <a:spcPct val="150000"/>
              </a:lnSpc>
            </a:pPr>
            <a:r>
              <a:rPr lang="zh-CN" altLang="en-US" sz="1200" dirty="0">
                <a:solidFill>
                  <a:srgbClr val="333333"/>
                </a:solidFill>
                <a:latin typeface="Microsoft YaHei" panose="020B0503020204020204" pitchFamily="34" charset="-122"/>
                <a:ea typeface="Microsoft YaHei" panose="020B0503020204020204" pitchFamily="34" charset="-122"/>
              </a:rPr>
              <a:t>实行按订单号乃至套件号进行成本台帐的核算与控制，对各订单的实际成本负责，为相关部门提供及时有用的信息，这也是一个同时要与各部门的岗位</a:t>
            </a:r>
            <a:endParaRPr lang="zh-CN" altLang="en-US" sz="1200" dirty="0"/>
          </a:p>
        </p:txBody>
      </p:sp>
      <p:sp>
        <p:nvSpPr>
          <p:cNvPr id="12" name="矩形 11">
            <a:extLst>
              <a:ext uri="{FF2B5EF4-FFF2-40B4-BE49-F238E27FC236}">
                <a16:creationId xmlns="" xmlns:a16="http://schemas.microsoft.com/office/drawing/2014/main" id="{D9436D2C-111D-4ED2-BBC8-AED23B63C02A}"/>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a:extLst>
              <a:ext uri="{FF2B5EF4-FFF2-40B4-BE49-F238E27FC236}">
                <a16:creationId xmlns="" xmlns:a16="http://schemas.microsoft.com/office/drawing/2014/main" id="{47E0018C-A9F8-445F-AF72-10EAD1D82DB3}"/>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成本岗位</a:t>
            </a:r>
            <a:endParaRPr lang="zh-CN" altLang="en-US" sz="1200" b="1" dirty="0">
              <a:solidFill>
                <a:schemeClr val="bg1"/>
              </a:solidFill>
            </a:endParaRPr>
          </a:p>
        </p:txBody>
      </p:sp>
      <p:sp>
        <p:nvSpPr>
          <p:cNvPr id="6" name="ïšḻïďê-Oval 45">
            <a:extLst>
              <a:ext uri="{FF2B5EF4-FFF2-40B4-BE49-F238E27FC236}">
                <a16:creationId xmlns="" xmlns:a16="http://schemas.microsoft.com/office/drawing/2014/main" id="{EF36D975-8CA5-4324-B459-06CFB987EB3E}"/>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Tree>
    <p:extLst>
      <p:ext uri="{BB962C8B-B14F-4D97-AF65-F5344CB8AC3E}">
        <p14:creationId xmlns:p14="http://schemas.microsoft.com/office/powerpoint/2010/main" val="393593952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563BCAD7-C55C-4FF3-A0D4-010ED20774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23" b="30071"/>
          <a:stretch/>
        </p:blipFill>
        <p:spPr>
          <a:xfrm>
            <a:off x="22058" y="732944"/>
            <a:ext cx="9144000" cy="4196618"/>
          </a:xfrm>
          <a:prstGeom prst="rect">
            <a:avLst/>
          </a:prstGeom>
        </p:spPr>
      </p:pic>
      <p:sp>
        <p:nvSpPr>
          <p:cNvPr id="7" name="矩形 6">
            <a:extLst>
              <a:ext uri="{FF2B5EF4-FFF2-40B4-BE49-F238E27FC236}">
                <a16:creationId xmlns="" xmlns:a16="http://schemas.microsoft.com/office/drawing/2014/main" id="{2009D72E-3C8C-4A83-BCDA-B6844B1B3125}"/>
              </a:ext>
            </a:extLst>
          </p:cNvPr>
          <p:cNvSpPr/>
          <p:nvPr/>
        </p:nvSpPr>
        <p:spPr>
          <a:xfrm>
            <a:off x="420385" y="1341690"/>
            <a:ext cx="8089274" cy="3119216"/>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 xmlns:a16="http://schemas.microsoft.com/office/drawing/2014/main" id="{BA224A91-6D23-43E6-8FAF-E06ADF5F095C}"/>
              </a:ext>
            </a:extLst>
          </p:cNvPr>
          <p:cNvSpPr/>
          <p:nvPr/>
        </p:nvSpPr>
        <p:spPr>
          <a:xfrm>
            <a:off x="894891" y="2065348"/>
            <a:ext cx="128187" cy="388963"/>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2" name="矩形 1">
            <a:extLst>
              <a:ext uri="{FF2B5EF4-FFF2-40B4-BE49-F238E27FC236}">
                <a16:creationId xmlns="" xmlns:a16="http://schemas.microsoft.com/office/drawing/2014/main" id="{6A869F58-C0D3-44CA-A8DF-BC0C30EBC6C9}"/>
              </a:ext>
            </a:extLst>
          </p:cNvPr>
          <p:cNvSpPr/>
          <p:nvPr/>
        </p:nvSpPr>
        <p:spPr>
          <a:xfrm>
            <a:off x="1079922" y="1936665"/>
            <a:ext cx="7009483" cy="646331"/>
          </a:xfrm>
          <a:prstGeom prst="rect">
            <a:avLst/>
          </a:prstGeom>
        </p:spPr>
        <p:txBody>
          <a:bodyPr wrap="square">
            <a:spAutoFit/>
          </a:bodyPr>
          <a:lstStyle/>
          <a:p>
            <a:pPr>
              <a:lnSpc>
                <a:spcPct val="150000"/>
              </a:lnSpc>
            </a:pPr>
            <a:r>
              <a:rPr lang="zh-CN" altLang="en-US" sz="1200" dirty="0">
                <a:solidFill>
                  <a:srgbClr val="333333"/>
                </a:solidFill>
                <a:latin typeface="Microsoft YaHei" panose="020B0503020204020204" pitchFamily="34" charset="-122"/>
                <a:ea typeface="Microsoft YaHei" panose="020B0503020204020204" pitchFamily="34" charset="-122"/>
              </a:rPr>
              <a:t>新增这一个岗位后，建立了各供应商应付账款台账和每月的供应商对账表，使得今年在业务量番一翻的情况下仍能很好的完成各应付账款所需的数据及发票跟踪到位的情况</a:t>
            </a:r>
            <a:endParaRPr lang="zh-CN" altLang="en-US" sz="1200" dirty="0"/>
          </a:p>
        </p:txBody>
      </p:sp>
      <p:sp>
        <p:nvSpPr>
          <p:cNvPr id="3" name="矩形 2">
            <a:extLst>
              <a:ext uri="{FF2B5EF4-FFF2-40B4-BE49-F238E27FC236}">
                <a16:creationId xmlns="" xmlns:a16="http://schemas.microsoft.com/office/drawing/2014/main" id="{4B8F8B35-C3C6-4C2F-978B-349BB825EAEA}"/>
              </a:ext>
            </a:extLst>
          </p:cNvPr>
          <p:cNvSpPr/>
          <p:nvPr/>
        </p:nvSpPr>
        <p:spPr>
          <a:xfrm>
            <a:off x="1048716" y="2678454"/>
            <a:ext cx="7009483" cy="893834"/>
          </a:xfrm>
          <a:prstGeom prst="rect">
            <a:avLst/>
          </a:prstGeom>
        </p:spPr>
        <p:txBody>
          <a:bodyPr wrap="square">
            <a:spAutoFit/>
          </a:bodyPr>
          <a:lstStyle/>
          <a:p>
            <a:pPr>
              <a:lnSpc>
                <a:spcPct val="150000"/>
              </a:lnSpc>
            </a:pPr>
            <a:r>
              <a:rPr lang="zh-CN" altLang="en-US" sz="1200" dirty="0">
                <a:solidFill>
                  <a:srgbClr val="333333"/>
                </a:solidFill>
                <a:latin typeface="Microsoft YaHei" panose="020B0503020204020204" pitchFamily="34" charset="-122"/>
                <a:ea typeface="Microsoft YaHei" panose="020B0503020204020204" pitchFamily="34" charset="-122"/>
              </a:rPr>
              <a:t>但也许是由于各种因素的存在 ，导致今年的成本核算没能达到预计的效果，希望在新的一年里各部门能够积极的配合财务部门成本核算的工作，共同为成本所反映的真实性及时性出一份力，同时作为成本岗位的核算者也应该不断地鞭策自己，加强学习，从而达到一个企业成本核算的真正意义。</a:t>
            </a:r>
            <a:endParaRPr lang="zh-CN" altLang="en-US" sz="1200" dirty="0"/>
          </a:p>
        </p:txBody>
      </p:sp>
      <p:sp>
        <p:nvSpPr>
          <p:cNvPr id="10" name="矩形 9">
            <a:extLst>
              <a:ext uri="{FF2B5EF4-FFF2-40B4-BE49-F238E27FC236}">
                <a16:creationId xmlns="" xmlns:a16="http://schemas.microsoft.com/office/drawing/2014/main" id="{0119E462-8F91-46DF-B7D8-059E3101A319}"/>
              </a:ext>
            </a:extLst>
          </p:cNvPr>
          <p:cNvSpPr/>
          <p:nvPr/>
        </p:nvSpPr>
        <p:spPr>
          <a:xfrm>
            <a:off x="894890" y="2797716"/>
            <a:ext cx="128188" cy="697514"/>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12" name="矩形 11">
            <a:extLst>
              <a:ext uri="{FF2B5EF4-FFF2-40B4-BE49-F238E27FC236}">
                <a16:creationId xmlns="" xmlns:a16="http://schemas.microsoft.com/office/drawing/2014/main" id="{795A3EC4-CFC0-4059-8591-9925C9238CA0}"/>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a:extLst>
              <a:ext uri="{FF2B5EF4-FFF2-40B4-BE49-F238E27FC236}">
                <a16:creationId xmlns="" xmlns:a16="http://schemas.microsoft.com/office/drawing/2014/main" id="{520E917F-C301-4159-8A90-7EA71EAFA2A0}"/>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成本岗位</a:t>
            </a:r>
            <a:endParaRPr lang="zh-CN" altLang="en-US" sz="1200" b="1" dirty="0">
              <a:solidFill>
                <a:schemeClr val="bg1"/>
              </a:solidFill>
            </a:endParaRPr>
          </a:p>
        </p:txBody>
      </p:sp>
      <p:sp>
        <p:nvSpPr>
          <p:cNvPr id="5" name="ïšḻïďê-Oval 45">
            <a:extLst>
              <a:ext uri="{FF2B5EF4-FFF2-40B4-BE49-F238E27FC236}">
                <a16:creationId xmlns="" xmlns:a16="http://schemas.microsoft.com/office/drawing/2014/main" id="{33A51E26-0E17-4D07-A815-9314DB1D6F65}"/>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Tree>
    <p:extLst>
      <p:ext uri="{BB962C8B-B14F-4D97-AF65-F5344CB8AC3E}">
        <p14:creationId xmlns:p14="http://schemas.microsoft.com/office/powerpoint/2010/main" val="50907912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4659B16B-A9DF-4B3E-AD7F-DA4C9A70DD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352" b="62862"/>
          <a:stretch/>
        </p:blipFill>
        <p:spPr>
          <a:xfrm>
            <a:off x="0" y="1325185"/>
            <a:ext cx="9144000" cy="1990583"/>
          </a:xfrm>
          <a:prstGeom prst="rect">
            <a:avLst/>
          </a:prstGeom>
        </p:spPr>
      </p:pic>
      <p:sp>
        <p:nvSpPr>
          <p:cNvPr id="6" name="矩形 5">
            <a:extLst>
              <a:ext uri="{FF2B5EF4-FFF2-40B4-BE49-F238E27FC236}">
                <a16:creationId xmlns="" xmlns:a16="http://schemas.microsoft.com/office/drawing/2014/main" id="{4F4F78C7-409B-4B8C-B538-C60284BB1CAF}"/>
              </a:ext>
            </a:extLst>
          </p:cNvPr>
          <p:cNvSpPr/>
          <p:nvPr/>
        </p:nvSpPr>
        <p:spPr>
          <a:xfrm>
            <a:off x="420385" y="1507724"/>
            <a:ext cx="8089274" cy="161671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9966334B-A811-47F2-ADCA-FFDCFCD31E29}"/>
              </a:ext>
            </a:extLst>
          </p:cNvPr>
          <p:cNvSpPr/>
          <p:nvPr/>
        </p:nvSpPr>
        <p:spPr>
          <a:xfrm flipH="1">
            <a:off x="2265119" y="2128681"/>
            <a:ext cx="125582" cy="346443"/>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
        <p:nvSpPr>
          <p:cNvPr id="2" name="矩形 1">
            <a:extLst>
              <a:ext uri="{FF2B5EF4-FFF2-40B4-BE49-F238E27FC236}">
                <a16:creationId xmlns="" xmlns:a16="http://schemas.microsoft.com/office/drawing/2014/main" id="{97B7EDF6-E204-4539-9CBE-D358FD76DBF8}"/>
              </a:ext>
            </a:extLst>
          </p:cNvPr>
          <p:cNvSpPr/>
          <p:nvPr/>
        </p:nvSpPr>
        <p:spPr>
          <a:xfrm>
            <a:off x="2538102" y="2168569"/>
            <a:ext cx="4572000" cy="461665"/>
          </a:xfrm>
          <a:prstGeom prst="rect">
            <a:avLst/>
          </a:prstGeom>
        </p:spPr>
        <p:txBody>
          <a:bodyPr>
            <a:spAutoFit/>
          </a:bodyPr>
          <a:lstStyle/>
          <a:p>
            <a:r>
              <a:rPr lang="zh-CN" altLang="en-US" sz="1200" dirty="0">
                <a:solidFill>
                  <a:srgbClr val="333333"/>
                </a:solidFill>
                <a:latin typeface="Microsoft YaHei" panose="020B0503020204020204" pitchFamily="34" charset="-122"/>
                <a:ea typeface="Microsoft YaHei" panose="020B0503020204020204" pitchFamily="34" charset="-122"/>
              </a:rPr>
              <a:t>在前面的个人总结里已做总结，再此处就不再赘诉。</a:t>
            </a:r>
            <a:r>
              <a:rPr lang="zh-CN" altLang="en-US" sz="1200" dirty="0"/>
              <a:t/>
            </a:r>
            <a:br>
              <a:rPr lang="zh-CN" altLang="en-US" sz="1200" dirty="0"/>
            </a:br>
            <a:endParaRPr lang="zh-CN" altLang="en-US" sz="1200" dirty="0"/>
          </a:p>
        </p:txBody>
      </p:sp>
      <p:sp>
        <p:nvSpPr>
          <p:cNvPr id="10" name="矩形 9">
            <a:extLst>
              <a:ext uri="{FF2B5EF4-FFF2-40B4-BE49-F238E27FC236}">
                <a16:creationId xmlns="" xmlns:a16="http://schemas.microsoft.com/office/drawing/2014/main" id="{36160DFC-6F6A-4997-9BA0-F170C1E60D00}"/>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a:extLst>
              <a:ext uri="{FF2B5EF4-FFF2-40B4-BE49-F238E27FC236}">
                <a16:creationId xmlns="" xmlns:a16="http://schemas.microsoft.com/office/drawing/2014/main" id="{43066FB0-4FEB-4CE2-BEBB-7671599B97F1}"/>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总账岗位</a:t>
            </a:r>
            <a:endParaRPr lang="zh-CN" altLang="en-US" sz="1200" b="1" dirty="0">
              <a:solidFill>
                <a:schemeClr val="bg1"/>
              </a:solidFill>
            </a:endParaRPr>
          </a:p>
        </p:txBody>
      </p:sp>
      <p:sp>
        <p:nvSpPr>
          <p:cNvPr id="4" name="ïšḻïďê-Oval 45">
            <a:extLst>
              <a:ext uri="{FF2B5EF4-FFF2-40B4-BE49-F238E27FC236}">
                <a16:creationId xmlns="" xmlns:a16="http://schemas.microsoft.com/office/drawing/2014/main" id="{D4402CA8-41AA-47D0-BD4B-48F56410DC40}"/>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Tree>
    <p:extLst>
      <p:ext uri="{BB962C8B-B14F-4D97-AF65-F5344CB8AC3E}">
        <p14:creationId xmlns:p14="http://schemas.microsoft.com/office/powerpoint/2010/main" val="95321904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6C0718F8-0C39-451B-8CE4-031330D435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352" b="62862"/>
          <a:stretch/>
        </p:blipFill>
        <p:spPr>
          <a:xfrm>
            <a:off x="0" y="1325185"/>
            <a:ext cx="9144000" cy="1990583"/>
          </a:xfrm>
          <a:prstGeom prst="rect">
            <a:avLst/>
          </a:prstGeom>
        </p:spPr>
      </p:pic>
      <p:sp>
        <p:nvSpPr>
          <p:cNvPr id="11" name="矩形 10">
            <a:extLst>
              <a:ext uri="{FF2B5EF4-FFF2-40B4-BE49-F238E27FC236}">
                <a16:creationId xmlns="" xmlns:a16="http://schemas.microsoft.com/office/drawing/2014/main" id="{ADDAF090-0F04-4135-BFD9-B33681BF2C0F}"/>
              </a:ext>
            </a:extLst>
          </p:cNvPr>
          <p:cNvSpPr/>
          <p:nvPr/>
        </p:nvSpPr>
        <p:spPr>
          <a:xfrm>
            <a:off x="0" y="174677"/>
            <a:ext cx="2574758" cy="276999"/>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 xmlns:a16="http://schemas.microsoft.com/office/drawing/2014/main" id="{076DB830-BC02-4E84-874D-8A589F8E34BD}"/>
              </a:ext>
            </a:extLst>
          </p:cNvPr>
          <p:cNvSpPr/>
          <p:nvPr/>
        </p:nvSpPr>
        <p:spPr>
          <a:xfrm>
            <a:off x="420385" y="1507724"/>
            <a:ext cx="8089274" cy="1616711"/>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06400FD6-78D8-41EC-8492-5F32FEE9EE87}"/>
              </a:ext>
            </a:extLst>
          </p:cNvPr>
          <p:cNvSpPr/>
          <p:nvPr/>
        </p:nvSpPr>
        <p:spPr>
          <a:xfrm>
            <a:off x="1598064" y="2059625"/>
            <a:ext cx="6195700" cy="830997"/>
          </a:xfrm>
          <a:prstGeom prst="rect">
            <a:avLst/>
          </a:prstGeom>
        </p:spPr>
        <p:txBody>
          <a:bodyPr wrap="square">
            <a:spAutoFit/>
          </a:bodyPr>
          <a:lstStyle/>
          <a:p>
            <a:r>
              <a:rPr lang="zh-CN" altLang="en-US" sz="1200" dirty="0">
                <a:solidFill>
                  <a:schemeClr val="bg2">
                    <a:lumMod val="10000"/>
                  </a:schemeClr>
                </a:solidFill>
                <a:latin typeface="微软雅黑" panose="020B0503020204020204" pitchFamily="34" charset="-122"/>
                <a:ea typeface="微软雅黑" panose="020B0503020204020204" pitchFamily="34" charset="-122"/>
              </a:rPr>
              <a:t>总的来说本年度财务部门算是友好妥善了地处理对内对外的各项工作，包括与工商</a:t>
            </a:r>
            <a:r>
              <a:rPr lang="en-US" altLang="zh-CN" sz="1200" dirty="0">
                <a:solidFill>
                  <a:schemeClr val="bg2">
                    <a:lumMod val="1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10000"/>
                  </a:schemeClr>
                </a:solidFill>
                <a:latin typeface="微软雅黑" panose="020B0503020204020204" pitchFamily="34" charset="-122"/>
                <a:ea typeface="微软雅黑" panose="020B0503020204020204" pitchFamily="34" charset="-122"/>
              </a:rPr>
              <a:t>税务</a:t>
            </a:r>
            <a:r>
              <a:rPr lang="en-US" altLang="zh-CN" sz="1200" dirty="0">
                <a:solidFill>
                  <a:schemeClr val="bg2">
                    <a:lumMod val="1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10000"/>
                  </a:schemeClr>
                </a:solidFill>
                <a:latin typeface="微软雅黑" panose="020B0503020204020204" pitchFamily="34" charset="-122"/>
                <a:ea typeface="微软雅黑" panose="020B0503020204020204" pitchFamily="34" charset="-122"/>
              </a:rPr>
              <a:t>银行等外围部门都建立了良好的关系。</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r>
              <a:rPr lang="zh-CN" altLang="en-US" sz="1200" dirty="0">
                <a:solidFill>
                  <a:schemeClr val="bg2">
                    <a:lumMod val="10000"/>
                  </a:schemeClr>
                </a:solidFill>
                <a:latin typeface="微软雅黑" panose="020B0503020204020204" pitchFamily="34" charset="-122"/>
                <a:ea typeface="微软雅黑" panose="020B0503020204020204" pitchFamily="34" charset="-122"/>
              </a:rPr>
              <a:t/>
            </a:r>
            <a:br>
              <a:rPr lang="zh-CN" altLang="en-US" sz="1200" dirty="0">
                <a:solidFill>
                  <a:schemeClr val="bg2">
                    <a:lumMod val="10000"/>
                  </a:schemeClr>
                </a:solidFill>
                <a:latin typeface="微软雅黑" panose="020B0503020204020204" pitchFamily="34" charset="-122"/>
                <a:ea typeface="微软雅黑" panose="020B0503020204020204" pitchFamily="34" charset="-122"/>
              </a:rPr>
            </a:br>
            <a:endParaRPr lang="zh-CN" altLang="en-US" sz="1200" dirty="0">
              <a:solidFill>
                <a:schemeClr val="bg2">
                  <a:lumMod val="10000"/>
                </a:schemeClr>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 xmlns:a16="http://schemas.microsoft.com/office/drawing/2014/main" id="{6464B6DE-6A0F-4FB8-910E-C28DD2A4450F}"/>
              </a:ext>
            </a:extLst>
          </p:cNvPr>
          <p:cNvSpPr/>
          <p:nvPr/>
        </p:nvSpPr>
        <p:spPr>
          <a:xfrm>
            <a:off x="497526" y="183470"/>
            <a:ext cx="878347" cy="276999"/>
          </a:xfrm>
          <a:prstGeom prst="rect">
            <a:avLst/>
          </a:prstGeom>
        </p:spPr>
        <p:txBody>
          <a:bodyPr wrap="square">
            <a:spAutoFit/>
          </a:bodyPr>
          <a:lstStyle/>
          <a:p>
            <a:r>
              <a:rPr lang="zh-CN" altLang="en-US" sz="1200" b="1" dirty="0">
                <a:solidFill>
                  <a:schemeClr val="bg1"/>
                </a:solidFill>
                <a:latin typeface="Microsoft YaHei" panose="020B0503020204020204" pitchFamily="34" charset="-122"/>
                <a:ea typeface="Microsoft YaHei" panose="020B0503020204020204" pitchFamily="34" charset="-122"/>
              </a:rPr>
              <a:t>财务部门</a:t>
            </a:r>
            <a:endParaRPr lang="zh-CN" altLang="en-US" sz="1200" b="1" dirty="0">
              <a:solidFill>
                <a:schemeClr val="bg1"/>
              </a:solidFill>
            </a:endParaRPr>
          </a:p>
        </p:txBody>
      </p:sp>
      <p:sp>
        <p:nvSpPr>
          <p:cNvPr id="4" name="ïšḻïďê-Oval 45">
            <a:extLst>
              <a:ext uri="{FF2B5EF4-FFF2-40B4-BE49-F238E27FC236}">
                <a16:creationId xmlns="" xmlns:a16="http://schemas.microsoft.com/office/drawing/2014/main" id="{6FF98636-1054-430E-9640-34C4B73297B4}"/>
              </a:ext>
            </a:extLst>
          </p:cNvPr>
          <p:cNvSpPr/>
          <p:nvPr/>
        </p:nvSpPr>
        <p:spPr>
          <a:xfrm rot="13941895" flipV="1">
            <a:off x="235328" y="244945"/>
            <a:ext cx="154050" cy="15405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fontScale="25000" lnSpcReduction="20000"/>
          </a:bodyPr>
          <a:lstStyle/>
          <a:p>
            <a:pPr algn="ctr"/>
            <a:r>
              <a:rPr lang="en-US" altLang="zh-CN" sz="1200" i="1">
                <a:latin typeface="Century Gothic" panose="020B0502020202020204" pitchFamily="34" charset="0"/>
              </a:rPr>
              <a:t>02</a:t>
            </a:r>
          </a:p>
        </p:txBody>
      </p:sp>
      <p:sp>
        <p:nvSpPr>
          <p:cNvPr id="8" name="矩形 7">
            <a:extLst>
              <a:ext uri="{FF2B5EF4-FFF2-40B4-BE49-F238E27FC236}">
                <a16:creationId xmlns="" xmlns:a16="http://schemas.microsoft.com/office/drawing/2014/main" id="{65AD13AB-E5E0-405A-BB6C-20A8ED50575B}"/>
              </a:ext>
            </a:extLst>
          </p:cNvPr>
          <p:cNvSpPr/>
          <p:nvPr/>
        </p:nvSpPr>
        <p:spPr>
          <a:xfrm flipH="1">
            <a:off x="1375872" y="2128681"/>
            <a:ext cx="91882" cy="346443"/>
          </a:xfrm>
          <a:prstGeom prst="rect">
            <a:avLst/>
          </a:prstGeom>
          <a:solidFill>
            <a:schemeClr val="accent6">
              <a:lumMod val="100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dirty="0">
              <a:solidFill>
                <a:schemeClr val="bg1">
                  <a:lumMod val="50000"/>
                </a:schemeClr>
              </a:solidFill>
              <a:latin typeface="Arial"/>
              <a:ea typeface="微软雅黑"/>
            </a:endParaRPr>
          </a:p>
        </p:txBody>
      </p:sp>
    </p:spTree>
    <p:extLst>
      <p:ext uri="{BB962C8B-B14F-4D97-AF65-F5344CB8AC3E}">
        <p14:creationId xmlns:p14="http://schemas.microsoft.com/office/powerpoint/2010/main" val="228013480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AFFC7689-95BE-443B-88B7-B0309E15BFEA}"/>
              </a:ext>
            </a:extLst>
          </p:cNvPr>
          <p:cNvSpPr/>
          <p:nvPr/>
        </p:nvSpPr>
        <p:spPr>
          <a:xfrm>
            <a:off x="1859394" y="3745824"/>
            <a:ext cx="5991726" cy="1569660"/>
          </a:xfrm>
          <a:prstGeom prst="rect">
            <a:avLst/>
          </a:prstGeom>
        </p:spPr>
        <p:txBody>
          <a:bodyPr wrap="square">
            <a:spAutoFit/>
          </a:bodyPr>
          <a:lstStyle/>
          <a:p>
            <a:r>
              <a:rPr lang="zh-CN" altLang="en-US" sz="3200" b="1" dirty="0"/>
              <a:t/>
            </a:r>
            <a:br>
              <a:rPr lang="zh-CN" altLang="en-US" sz="3200" b="1" dirty="0"/>
            </a:br>
            <a:r>
              <a:rPr lang="zh-CN" altLang="en-US" sz="3200" b="1" dirty="0"/>
              <a:t/>
            </a:r>
            <a:br>
              <a:rPr lang="zh-CN" altLang="en-US" sz="3200" b="1" dirty="0"/>
            </a:br>
            <a:endParaRPr lang="zh-CN" altLang="en-US" sz="3200" b="1" dirty="0"/>
          </a:p>
        </p:txBody>
      </p:sp>
      <p:pic>
        <p:nvPicPr>
          <p:cNvPr id="5" name="图片 4">
            <a:extLst>
              <a:ext uri="{FF2B5EF4-FFF2-40B4-BE49-F238E27FC236}">
                <a16:creationId xmlns="" xmlns:a16="http://schemas.microsoft.com/office/drawing/2014/main" id="{EDDFD859-03DA-4233-892B-CE0CEE1912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5000"/>
          <a:stretch/>
        </p:blipFill>
        <p:spPr>
          <a:xfrm>
            <a:off x="0" y="0"/>
            <a:ext cx="9144000" cy="5143500"/>
          </a:xfrm>
          <a:prstGeom prst="rect">
            <a:avLst/>
          </a:prstGeom>
        </p:spPr>
      </p:pic>
      <p:sp>
        <p:nvSpPr>
          <p:cNvPr id="15" name="矩形: 圆角 14">
            <a:extLst>
              <a:ext uri="{FF2B5EF4-FFF2-40B4-BE49-F238E27FC236}">
                <a16:creationId xmlns="" xmlns:a16="http://schemas.microsoft.com/office/drawing/2014/main" id="{F81E0E57-9249-4139-BFDB-7D6272257307}"/>
              </a:ext>
            </a:extLst>
          </p:cNvPr>
          <p:cNvSpPr/>
          <p:nvPr/>
        </p:nvSpPr>
        <p:spPr>
          <a:xfrm>
            <a:off x="454323" y="1133778"/>
            <a:ext cx="8235354" cy="2436912"/>
          </a:xfrm>
          <a:prstGeom prst="roundRect">
            <a:avLst/>
          </a:prstGeom>
          <a:solidFill>
            <a:srgbClr val="FFFFFF">
              <a:alpha val="78824"/>
            </a:srgb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矩形 17">
            <a:extLst>
              <a:ext uri="{FF2B5EF4-FFF2-40B4-BE49-F238E27FC236}">
                <a16:creationId xmlns="" xmlns:a16="http://schemas.microsoft.com/office/drawing/2014/main" id="{CADB9ED0-C28E-4DB1-B7FE-4E382F85123E}"/>
              </a:ext>
            </a:extLst>
          </p:cNvPr>
          <p:cNvSpPr/>
          <p:nvPr/>
        </p:nvSpPr>
        <p:spPr>
          <a:xfrm flipV="1">
            <a:off x="1" y="2467773"/>
            <a:ext cx="9143999" cy="256740"/>
          </a:xfrm>
          <a:prstGeom prst="rect">
            <a:avLst/>
          </a:prstGeom>
          <a:solidFill>
            <a:srgbClr val="38603D"/>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259">
            <a:extLst>
              <a:ext uri="{FF2B5EF4-FFF2-40B4-BE49-F238E27FC236}">
                <a16:creationId xmlns="" xmlns:a16="http://schemas.microsoft.com/office/drawing/2014/main" id="{AF0A78F4-558D-4749-8E0D-F85DFF904AC3}"/>
              </a:ext>
            </a:extLst>
          </p:cNvPr>
          <p:cNvSpPr>
            <a:spLocks noChangeArrowheads="1"/>
          </p:cNvSpPr>
          <p:nvPr/>
        </p:nvSpPr>
        <p:spPr bwMode="auto">
          <a:xfrm>
            <a:off x="2179931" y="2526893"/>
            <a:ext cx="4784138" cy="138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900" b="1" spc="600" dirty="0">
                <a:solidFill>
                  <a:schemeClr val="bg1"/>
                </a:solidFill>
                <a:cs typeface="Arial" panose="020B0604020202020204" pitchFamily="34" charset="0"/>
              </a:rPr>
              <a:t>会议报告 </a:t>
            </a:r>
            <a:r>
              <a:rPr lang="en-US" altLang="zh-CN" sz="900" b="1" spc="600" dirty="0">
                <a:solidFill>
                  <a:schemeClr val="bg1"/>
                </a:solidFill>
                <a:cs typeface="Arial" panose="020B0604020202020204" pitchFamily="34" charset="0"/>
              </a:rPr>
              <a:t>/</a:t>
            </a:r>
            <a:r>
              <a:rPr lang="zh-CN" altLang="en-US" sz="900" b="1" spc="600" dirty="0">
                <a:solidFill>
                  <a:schemeClr val="bg1"/>
                </a:solidFill>
                <a:cs typeface="Arial" panose="020B0604020202020204" pitchFamily="34" charset="0"/>
              </a:rPr>
              <a:t>财务报告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工作总结 </a:t>
            </a:r>
            <a:r>
              <a:rPr lang="en-US" altLang="zh-CN" sz="900" b="1" spc="600" dirty="0">
                <a:solidFill>
                  <a:schemeClr val="bg1"/>
                </a:solidFill>
                <a:cs typeface="Arial" panose="020B0604020202020204" pitchFamily="34" charset="0"/>
              </a:rPr>
              <a:t>/ </a:t>
            </a:r>
            <a:r>
              <a:rPr lang="zh-CN" altLang="en-US" sz="900" b="1" spc="600" dirty="0">
                <a:solidFill>
                  <a:schemeClr val="bg1"/>
                </a:solidFill>
                <a:cs typeface="Arial" panose="020B0604020202020204" pitchFamily="34" charset="0"/>
              </a:rPr>
              <a:t>工作汇报</a:t>
            </a:r>
            <a:endParaRPr lang="en-US" altLang="zh-CN" sz="900" b="1" spc="600" dirty="0">
              <a:solidFill>
                <a:schemeClr val="bg1"/>
              </a:solidFill>
              <a:cs typeface="Arial" panose="020B0604020202020204" pitchFamily="34" charset="0"/>
            </a:endParaRPr>
          </a:p>
        </p:txBody>
      </p:sp>
      <p:sp>
        <p:nvSpPr>
          <p:cNvPr id="22" name="文本框 21">
            <a:extLst>
              <a:ext uri="{FF2B5EF4-FFF2-40B4-BE49-F238E27FC236}">
                <a16:creationId xmlns="" xmlns:a16="http://schemas.microsoft.com/office/drawing/2014/main" id="{EDE53CAA-BEBC-4143-AC00-C08CD56F669C}"/>
              </a:ext>
            </a:extLst>
          </p:cNvPr>
          <p:cNvSpPr txBox="1"/>
          <p:nvPr/>
        </p:nvSpPr>
        <p:spPr>
          <a:xfrm>
            <a:off x="1266825" y="2058559"/>
            <a:ext cx="6610350" cy="276999"/>
          </a:xfrm>
          <a:prstGeom prst="rect">
            <a:avLst/>
          </a:prstGeom>
          <a:noFill/>
        </p:spPr>
        <p:txBody>
          <a:bodyPr wrap="square" rtlCol="0">
            <a:spAutoFit/>
            <a:scene3d>
              <a:camera prst="orthographicFront"/>
              <a:lightRig rig="threePt" dir="t"/>
            </a:scene3d>
            <a:sp3d contourW="12700"/>
          </a:bodyPr>
          <a:lstStyle/>
          <a:p>
            <a:pPr algn="ctr"/>
            <a:r>
              <a:rPr lang="en-US" altLang="zh-CN" sz="1200" noProof="1">
                <a:solidFill>
                  <a:schemeClr val="bg2">
                    <a:lumMod val="10000"/>
                  </a:schemeClr>
                </a:solidFill>
              </a:rPr>
              <a:t>Lorem ipsum dolor sit er elit lamet, consectetaur cillium adipisicing pecu, sed do ut labore et dolore</a:t>
            </a:r>
            <a:endParaRPr lang="zh-CN" altLang="en-US" sz="1200" dirty="0">
              <a:solidFill>
                <a:schemeClr val="bg2">
                  <a:lumMod val="10000"/>
                </a:schemeClr>
              </a:solidFill>
            </a:endParaRPr>
          </a:p>
        </p:txBody>
      </p:sp>
      <p:sp>
        <p:nvSpPr>
          <p:cNvPr id="24" name="副标题 18">
            <a:extLst>
              <a:ext uri="{FF2B5EF4-FFF2-40B4-BE49-F238E27FC236}">
                <a16:creationId xmlns="" xmlns:a16="http://schemas.microsoft.com/office/drawing/2014/main" id="{E542F2CD-2CA9-48EF-B225-C4AA86B2CDE8}"/>
              </a:ext>
            </a:extLst>
          </p:cNvPr>
          <p:cNvSpPr txBox="1">
            <a:spLocks/>
          </p:cNvSpPr>
          <p:nvPr/>
        </p:nvSpPr>
        <p:spPr>
          <a:xfrm>
            <a:off x="2227692" y="3337685"/>
            <a:ext cx="4688617" cy="30927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endParaRPr lang="zh-CN" altLang="en-US" sz="1000" b="1" dirty="0"/>
          </a:p>
        </p:txBody>
      </p:sp>
      <p:sp>
        <p:nvSpPr>
          <p:cNvPr id="13" name="矩形 12">
            <a:extLst>
              <a:ext uri="{FF2B5EF4-FFF2-40B4-BE49-F238E27FC236}">
                <a16:creationId xmlns="" xmlns:a16="http://schemas.microsoft.com/office/drawing/2014/main" id="{40723BEB-258B-4BE8-A98C-E0C0D0CC0AD7}"/>
              </a:ext>
            </a:extLst>
          </p:cNvPr>
          <p:cNvSpPr/>
          <p:nvPr/>
        </p:nvSpPr>
        <p:spPr>
          <a:xfrm>
            <a:off x="2299583" y="1550606"/>
            <a:ext cx="4544834" cy="523220"/>
          </a:xfrm>
          <a:prstGeom prst="rect">
            <a:avLst/>
          </a:prstGeom>
        </p:spPr>
        <p:txBody>
          <a:bodyPr wrap="none">
            <a:spAutoFit/>
          </a:bodyPr>
          <a:lstStyle/>
          <a:p>
            <a:pPr algn="ctr"/>
            <a:r>
              <a:rPr lang="zh-CN" altLang="en-US" sz="2800" b="1" spc="600" dirty="0">
                <a:solidFill>
                  <a:srgbClr val="333333"/>
                </a:solidFill>
                <a:latin typeface="Microsoft YaHei" panose="020B0503020204020204" pitchFamily="34" charset="-122"/>
                <a:ea typeface="Microsoft YaHei" panose="020B0503020204020204" pitchFamily="34" charset="-122"/>
              </a:rPr>
              <a:t>演讲结束，谢谢观看！</a:t>
            </a:r>
            <a:endParaRPr lang="zh-CN" altLang="en-US" sz="2800" spc="600" dirty="0"/>
          </a:p>
        </p:txBody>
      </p:sp>
    </p:spTree>
    <p:extLst>
      <p:ext uri="{BB962C8B-B14F-4D97-AF65-F5344CB8AC3E}">
        <p14:creationId xmlns:p14="http://schemas.microsoft.com/office/powerpoint/2010/main" val="2849300490"/>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14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1"/>
                                        </p:tgtEl>
                                      </p:cBhvr>
                                    </p:animEffect>
                                    <p:animScale>
                                      <p:cBhvr>
                                        <p:cTn id="15" dur="250" autoRev="1" fill="hold"/>
                                        <p:tgtEl>
                                          <p:spTgt spid="21"/>
                                        </p:tgtEl>
                                      </p:cBhvr>
                                      <p:by x="105000" y="105000"/>
                                    </p:animScale>
                                  </p:childTnLst>
                                </p:cTn>
                              </p:par>
                            </p:childTnLst>
                          </p:cTn>
                        </p:par>
                        <p:par>
                          <p:cTn id="16" fill="hold">
                            <p:stCondLst>
                              <p:cond delay="19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par>
                                <p:cTn id="20" presetID="16" presetClass="entr" presetSubtype="21" fill="hold" grpId="0" nodeType="withEffect" nodePh="1">
                                  <p:stCondLst>
                                    <p:cond delay="0"/>
                                  </p:stCondLst>
                                  <p:endCondLst>
                                    <p:cond evt="begin" delay="0">
                                      <p:tn val="20"/>
                                    </p:cond>
                                  </p:endCondLst>
                                  <p:childTnLst>
                                    <p:set>
                                      <p:cBhvr>
                                        <p:cTn id="21" dur="1" fill="hold">
                                          <p:stCondLst>
                                            <p:cond delay="0"/>
                                          </p:stCondLst>
                                        </p:cTn>
                                        <p:tgtEl>
                                          <p:spTgt spid="24"/>
                                        </p:tgtEl>
                                        <p:attrNameLst>
                                          <p:attrName>style.visibility</p:attrName>
                                        </p:attrNameLst>
                                      </p:cBhvr>
                                      <p:to>
                                        <p:strVal val="visible"/>
                                      </p:to>
                                    </p:set>
                                    <p:animEffect transition="in" filter="barn(inVertical)">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2"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个人年度财务工作报告PPT模板"/>
  <p:tag name="ISPRING_SCORM_RATE_SLIDES" val="0"/>
  <p:tag name="ISPRING_SCORM_RATE_QUIZZES" val="0"/>
  <p:tag name="ISPRING_SCORM_PASSING_SCORE" val="0.000000"/>
  <p:tag name="ISPRING_ULTRA_SCORM_COURSE_ID" val="7EDFC483-7895-4068-9891-48AC2FA8EC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FIRST_PUBLISH" val="1"/>
</p:tagLst>
</file>

<file path=ppt/theme/theme1.xml><?xml version="1.0" encoding="utf-8"?>
<a:theme xmlns:a="http://schemas.openxmlformats.org/drawingml/2006/main" name="Office 主题​​">
  <a:themeElements>
    <a:clrScheme name="自定义 1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38603D"/>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302</TotalTime>
  <Words>1170</Words>
  <Application>Microsoft Office PowerPoint</Application>
  <PresentationFormat>全屏显示(16:9)</PresentationFormat>
  <Paragraphs>135</Paragraphs>
  <Slides>24</Slides>
  <Notes>24</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Adobe Garamond Pro Bold</vt:lpstr>
      <vt:lpstr>等线</vt:lpstr>
      <vt:lpstr>等线 Light</vt:lpstr>
      <vt:lpstr>Microsoft YaHei</vt:lpstr>
      <vt:lpstr>Microsoft YaHei</vt:lpstr>
      <vt:lpstr>Arial</vt:lpstr>
      <vt:lpstr>Arial Black</vt:lpstr>
      <vt:lpstr>Calibri</vt:lpstr>
      <vt:lpstr>Calibri Light</vt:lpstr>
      <vt:lpstr>Century Gothic</vt:lpstr>
      <vt:lpstr>Impact</vt:lpstr>
      <vt:lpstr>Office 主题​​</vt:lpstr>
      <vt:lpstr>创业问题分析案例ppt模板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个人年度财务工作报告PPT模板</dc:title>
  <dc:creator>Microsoft</dc:creator>
  <cp:lastModifiedBy>faith123</cp:lastModifiedBy>
  <cp:revision>37</cp:revision>
  <dcterms:created xsi:type="dcterms:W3CDTF">2017-12-20T09:07:30Z</dcterms:created>
  <dcterms:modified xsi:type="dcterms:W3CDTF">2018-07-24T01:49:56Z</dcterms:modified>
</cp:coreProperties>
</file>